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notesMasterIdLst>
    <p:notesMasterId r:id="rId40"/>
  </p:notesMasterIdLst>
  <p:handoutMasterIdLst>
    <p:handoutMasterId r:id="rId41"/>
  </p:handoutMasterIdLst>
  <p:sldIdLst>
    <p:sldId id="379" r:id="rId2"/>
    <p:sldId id="403" r:id="rId3"/>
    <p:sldId id="436" r:id="rId4"/>
    <p:sldId id="407" r:id="rId5"/>
    <p:sldId id="399" r:id="rId6"/>
    <p:sldId id="341" r:id="rId7"/>
    <p:sldId id="409" r:id="rId8"/>
    <p:sldId id="405" r:id="rId9"/>
    <p:sldId id="400" r:id="rId10"/>
    <p:sldId id="401" r:id="rId11"/>
    <p:sldId id="410" r:id="rId12"/>
    <p:sldId id="411" r:id="rId13"/>
    <p:sldId id="437" r:id="rId14"/>
    <p:sldId id="383" r:id="rId15"/>
    <p:sldId id="387" r:id="rId16"/>
    <p:sldId id="398" r:id="rId17"/>
    <p:sldId id="392" r:id="rId18"/>
    <p:sldId id="413" r:id="rId19"/>
    <p:sldId id="414" r:id="rId20"/>
    <p:sldId id="416" r:id="rId21"/>
    <p:sldId id="417" r:id="rId22"/>
    <p:sldId id="419" r:id="rId23"/>
    <p:sldId id="420" r:id="rId24"/>
    <p:sldId id="421" r:id="rId25"/>
    <p:sldId id="422" r:id="rId26"/>
    <p:sldId id="438" r:id="rId27"/>
    <p:sldId id="439" r:id="rId28"/>
    <p:sldId id="429" r:id="rId29"/>
    <p:sldId id="428" r:id="rId30"/>
    <p:sldId id="430" r:id="rId31"/>
    <p:sldId id="431" r:id="rId32"/>
    <p:sldId id="432" r:id="rId33"/>
    <p:sldId id="434" r:id="rId34"/>
    <p:sldId id="433" r:id="rId35"/>
    <p:sldId id="435" r:id="rId36"/>
    <p:sldId id="426" r:id="rId37"/>
    <p:sldId id="440" r:id="rId38"/>
    <p:sldId id="427" r:id="rId39"/>
  </p:sldIdLst>
  <p:sldSz cx="9144000" cy="6858000" type="screen4x3"/>
  <p:notesSz cx="6934200" cy="92329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andell.brunson" initials="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0000"/>
    <a:srgbClr val="FF0000"/>
    <a:srgbClr val="F41429"/>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06" autoAdjust="0"/>
    <p:restoredTop sz="83353" autoAdjust="0"/>
  </p:normalViewPr>
  <p:slideViewPr>
    <p:cSldViewPr>
      <p:cViewPr varScale="1">
        <p:scale>
          <a:sx n="81" d="100"/>
          <a:sy n="81" d="100"/>
        </p:scale>
        <p:origin x="-143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608" y="732"/>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04397" cy="46100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28219" y="1"/>
            <a:ext cx="3004397" cy="461009"/>
          </a:xfrm>
          <a:prstGeom prst="rect">
            <a:avLst/>
          </a:prstGeom>
        </p:spPr>
        <p:txBody>
          <a:bodyPr vert="horz" lIns="91440" tIns="45720" rIns="91440" bIns="45720" rtlCol="0"/>
          <a:lstStyle>
            <a:lvl1pPr algn="r">
              <a:defRPr sz="1200"/>
            </a:lvl1pPr>
          </a:lstStyle>
          <a:p>
            <a:fld id="{9CC056D7-7EB3-464A-910C-242D7459C056}" type="datetimeFigureOut">
              <a:rPr lang="en-US" smtClean="0"/>
              <a:pPr/>
              <a:t>4/5/2012</a:t>
            </a:fld>
            <a:endParaRPr lang="en-US"/>
          </a:p>
        </p:txBody>
      </p:sp>
      <p:sp>
        <p:nvSpPr>
          <p:cNvPr id="4" name="Footer Placeholder 3"/>
          <p:cNvSpPr>
            <a:spLocks noGrp="1"/>
          </p:cNvSpPr>
          <p:nvPr>
            <p:ph type="ftr" sz="quarter" idx="2"/>
          </p:nvPr>
        </p:nvSpPr>
        <p:spPr>
          <a:xfrm>
            <a:off x="0" y="8770302"/>
            <a:ext cx="3004397" cy="461009"/>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28219" y="8770302"/>
            <a:ext cx="3004397" cy="461009"/>
          </a:xfrm>
          <a:prstGeom prst="rect">
            <a:avLst/>
          </a:prstGeom>
        </p:spPr>
        <p:txBody>
          <a:bodyPr vert="horz" lIns="91440" tIns="45720" rIns="91440" bIns="45720" rtlCol="0" anchor="b"/>
          <a:lstStyle>
            <a:lvl1pPr algn="r">
              <a:defRPr sz="1200"/>
            </a:lvl1pPr>
          </a:lstStyle>
          <a:p>
            <a:fld id="{A1869931-7C07-41A9-A369-4A30FBFECED9}" type="slidenum">
              <a:rPr lang="en-US" smtClean="0"/>
              <a:pPr/>
              <a:t>‹#›</a:t>
            </a:fld>
            <a:endParaRPr lang="en-US"/>
          </a:p>
        </p:txBody>
      </p:sp>
    </p:spTree>
    <p:extLst>
      <p:ext uri="{BB962C8B-B14F-4D97-AF65-F5344CB8AC3E}">
        <p14:creationId xmlns:p14="http://schemas.microsoft.com/office/powerpoint/2010/main" val="39666538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0514" name="Rectangle 2"/>
          <p:cNvSpPr>
            <a:spLocks noGrp="1" noChangeArrowheads="1"/>
          </p:cNvSpPr>
          <p:nvPr>
            <p:ph type="hdr" sz="quarter"/>
          </p:nvPr>
        </p:nvSpPr>
        <p:spPr bwMode="auto">
          <a:xfrm>
            <a:off x="0" y="1"/>
            <a:ext cx="3004397" cy="46100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US"/>
          </a:p>
        </p:txBody>
      </p:sp>
      <p:sp>
        <p:nvSpPr>
          <p:cNvPr id="320515" name="Rectangle 3"/>
          <p:cNvSpPr>
            <a:spLocks noGrp="1" noChangeArrowheads="1"/>
          </p:cNvSpPr>
          <p:nvPr>
            <p:ph type="dt" idx="1"/>
          </p:nvPr>
        </p:nvSpPr>
        <p:spPr bwMode="auto">
          <a:xfrm>
            <a:off x="3928219" y="1"/>
            <a:ext cx="3004397" cy="46100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en-US"/>
          </a:p>
        </p:txBody>
      </p:sp>
      <p:sp>
        <p:nvSpPr>
          <p:cNvPr id="12292" name="Rectangle 4"/>
          <p:cNvSpPr>
            <a:spLocks noGrp="1" noRot="1" noChangeAspect="1" noChangeArrowheads="1" noTextEdit="1"/>
          </p:cNvSpPr>
          <p:nvPr>
            <p:ph type="sldImg" idx="2"/>
          </p:nvPr>
        </p:nvSpPr>
        <p:spPr bwMode="auto">
          <a:xfrm>
            <a:off x="1158875" y="693738"/>
            <a:ext cx="4616450" cy="3462337"/>
          </a:xfrm>
          <a:prstGeom prst="rect">
            <a:avLst/>
          </a:prstGeom>
          <a:noFill/>
          <a:ln w="9525">
            <a:solidFill>
              <a:srgbClr val="000000"/>
            </a:solidFill>
            <a:miter lim="800000"/>
            <a:headEnd/>
            <a:tailEnd/>
          </a:ln>
        </p:spPr>
      </p:sp>
      <p:sp>
        <p:nvSpPr>
          <p:cNvPr id="320517" name="Rectangle 5"/>
          <p:cNvSpPr>
            <a:spLocks noGrp="1" noChangeArrowheads="1"/>
          </p:cNvSpPr>
          <p:nvPr>
            <p:ph type="body" sz="quarter" idx="3"/>
          </p:nvPr>
        </p:nvSpPr>
        <p:spPr bwMode="auto">
          <a:xfrm>
            <a:off x="694054" y="4385946"/>
            <a:ext cx="5546092" cy="41538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20518" name="Rectangle 6"/>
          <p:cNvSpPr>
            <a:spLocks noGrp="1" noChangeArrowheads="1"/>
          </p:cNvSpPr>
          <p:nvPr>
            <p:ph type="ftr" sz="quarter" idx="4"/>
          </p:nvPr>
        </p:nvSpPr>
        <p:spPr bwMode="auto">
          <a:xfrm>
            <a:off x="0" y="8770302"/>
            <a:ext cx="3004397" cy="46100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p>
        </p:txBody>
      </p:sp>
      <p:sp>
        <p:nvSpPr>
          <p:cNvPr id="320519" name="Rectangle 7"/>
          <p:cNvSpPr>
            <a:spLocks noGrp="1" noChangeArrowheads="1"/>
          </p:cNvSpPr>
          <p:nvPr>
            <p:ph type="sldNum" sz="quarter" idx="5"/>
          </p:nvPr>
        </p:nvSpPr>
        <p:spPr bwMode="auto">
          <a:xfrm>
            <a:off x="3928219" y="8770302"/>
            <a:ext cx="3004397" cy="46100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A45223F5-EADB-4774-B2EE-2F32185FB690}" type="slidenum">
              <a:rPr lang="en-US"/>
              <a:pPr>
                <a:defRPr/>
              </a:pPr>
              <a:t>‹#›</a:t>
            </a:fld>
            <a:endParaRPr lang="en-US"/>
          </a:p>
        </p:txBody>
      </p:sp>
    </p:spTree>
    <p:extLst>
      <p:ext uri="{BB962C8B-B14F-4D97-AF65-F5344CB8AC3E}">
        <p14:creationId xmlns:p14="http://schemas.microsoft.com/office/powerpoint/2010/main" val="32866845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fld id="{81898343-E3B5-499A-B5FD-B361C770AE47}" type="slidenum">
              <a:rPr lang="en-US"/>
              <a:pPr/>
              <a:t>1</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45223F5-EADB-4774-B2EE-2F32185FB690}" type="slidenum">
              <a:rPr lang="en-US" smtClean="0"/>
              <a:pPr>
                <a:defRPr/>
              </a:pPr>
              <a:t>18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a:t>
            </a:r>
            <a:r>
              <a:rPr lang="en-US" baseline="0" dirty="0" smtClean="0"/>
              <a:t> on previous research we have an established relationship between turtles and the environment. </a:t>
            </a:r>
          </a:p>
          <a:p>
            <a:r>
              <a:rPr lang="en-US" baseline="0" dirty="0" smtClean="0"/>
              <a:t>Loggerhead bycatch occurs in specific areas with a relationship to the environment.</a:t>
            </a:r>
          </a:p>
          <a:p>
            <a:r>
              <a:rPr lang="en-US" baseline="0" dirty="0" smtClean="0"/>
              <a:t>Post-2004 fishery regulations set a hard cap on loggerhead interactions (17), this limit was reached in March 2006, closing shallow set fishery for remainder of year</a:t>
            </a:r>
          </a:p>
          <a:p>
            <a:r>
              <a:rPr lang="en-US" baseline="0" dirty="0" smtClean="0"/>
              <a:t>This prompted looking for tool to advise fishers of areas to avoid to try and decrease bycatch</a:t>
            </a:r>
          </a:p>
          <a:p>
            <a:r>
              <a:rPr lang="en-US" baseline="0" dirty="0" smtClean="0"/>
              <a:t>Used previous work (Polovina et al. 2000,2001,2004,2006 and Kobayashi et al. 2008) to look for how bycatch relates to the environment</a:t>
            </a:r>
            <a:endParaRPr lang="en-US" dirty="0"/>
          </a:p>
        </p:txBody>
      </p:sp>
      <p:sp>
        <p:nvSpPr>
          <p:cNvPr id="4" name="Slide Number Placeholder 3"/>
          <p:cNvSpPr>
            <a:spLocks noGrp="1"/>
          </p:cNvSpPr>
          <p:nvPr>
            <p:ph type="sldNum" sz="quarter" idx="10"/>
          </p:nvPr>
        </p:nvSpPr>
        <p:spPr/>
        <p:txBody>
          <a:bodyPr/>
          <a:lstStyle/>
          <a:p>
            <a:fld id="{9ECFD961-F8CF-B94E-9B68-08A3C4413591}" type="slidenum">
              <a:rPr lang="en-US" smtClean="0"/>
              <a:pPr/>
              <a:t>19</a:t>
            </a:fld>
            <a:endParaRPr lang="en-US"/>
          </a:p>
        </p:txBody>
      </p:sp>
    </p:spTree>
    <p:extLst>
      <p:ext uri="{BB962C8B-B14F-4D97-AF65-F5344CB8AC3E}">
        <p14:creationId xmlns:p14="http://schemas.microsoft.com/office/powerpoint/2010/main" val="325459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combine both fishery dependent</a:t>
            </a:r>
            <a:r>
              <a:rPr lang="en-US" baseline="0" dirty="0" smtClean="0"/>
              <a:t> and fishery independent data with environmental data to look for relationship between bycatch and easily measurable signals (satellite data)</a:t>
            </a:r>
          </a:p>
          <a:p>
            <a:r>
              <a:rPr lang="en-US" baseline="0" dirty="0" smtClean="0"/>
              <a:t>Reported relationship between turtles and fronts identified Chlorophyll-a, yet Chlorophyll-a data is sparse in short time scales.</a:t>
            </a:r>
          </a:p>
          <a:p>
            <a:r>
              <a:rPr lang="en-US" baseline="0" dirty="0" smtClean="0"/>
              <a:t>Used SST based on increased coverage on shorter time scales and because a strong relationship between SST and Chlorophyll-a exists in the region north of Hawaii where longline fishery operated (180°-160°W) </a:t>
            </a:r>
            <a:r>
              <a:rPr lang="en-US" baseline="0" dirty="0" err="1" smtClean="0"/>
              <a:t>Bograd</a:t>
            </a:r>
            <a:r>
              <a:rPr lang="en-US" baseline="0" dirty="0" smtClean="0"/>
              <a:t> et al. 2004</a:t>
            </a:r>
            <a:endParaRPr lang="en-US" dirty="0"/>
          </a:p>
        </p:txBody>
      </p:sp>
      <p:sp>
        <p:nvSpPr>
          <p:cNvPr id="4" name="Slide Number Placeholder 3"/>
          <p:cNvSpPr>
            <a:spLocks noGrp="1"/>
          </p:cNvSpPr>
          <p:nvPr>
            <p:ph type="sldNum" sz="quarter" idx="10"/>
          </p:nvPr>
        </p:nvSpPr>
        <p:spPr/>
        <p:txBody>
          <a:bodyPr/>
          <a:lstStyle/>
          <a:p>
            <a:fld id="{9ECFD961-F8CF-B94E-9B68-08A3C4413591}" type="slidenum">
              <a:rPr lang="en-US" smtClean="0"/>
              <a:pPr/>
              <a:t>20</a:t>
            </a:fld>
            <a:endParaRPr lang="en-US"/>
          </a:p>
        </p:txBody>
      </p:sp>
    </p:spTree>
    <p:extLst>
      <p:ext uri="{BB962C8B-B14F-4D97-AF65-F5344CB8AC3E}">
        <p14:creationId xmlns:p14="http://schemas.microsoft.com/office/powerpoint/2010/main" val="3476759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a:t>
            </a:r>
            <a:r>
              <a:rPr lang="en-US" baseline="0" dirty="0" smtClean="0"/>
              <a:t> interactions occur in the first quarter of the year. If we can minimize interactions in the first quarter higher probability of allowing shallow set fishery to continue through the entire calendar year.</a:t>
            </a:r>
          </a:p>
          <a:p>
            <a:r>
              <a:rPr lang="en-US" baseline="0" dirty="0" smtClean="0"/>
              <a:t>Bycatch is highly correlated with the 18°C sea surface temperature isotherm, which is highly correlated to the 0.2 Chlorophyll-a </a:t>
            </a:r>
            <a:r>
              <a:rPr lang="en-US" baseline="0" dirty="0" err="1" smtClean="0"/>
              <a:t>isopleth</a:t>
            </a:r>
            <a:r>
              <a:rPr lang="en-US" baseline="0" dirty="0" smtClean="0"/>
              <a:t> (otherwise known as the demarcation of the Transition Zone Chlorophyll Front [TZCF])</a:t>
            </a:r>
          </a:p>
          <a:p>
            <a:r>
              <a:rPr lang="en-US" baseline="0" dirty="0" smtClean="0"/>
              <a:t>Plotting the average movements of the fronts and the fishery shows that there is a high spatial correlation in these parameters during the first quarter of the year. After the first quarter the surface fronts move to the north while the fishery moves to the south</a:t>
            </a:r>
          </a:p>
          <a:p>
            <a:r>
              <a:rPr lang="en-US" baseline="0" dirty="0" smtClean="0"/>
              <a:t>We continued to look at fishery and turtle parameters using sea surface temperature as a proxy for the TZCF</a:t>
            </a:r>
            <a:endParaRPr lang="en-US" dirty="0"/>
          </a:p>
        </p:txBody>
      </p:sp>
      <p:sp>
        <p:nvSpPr>
          <p:cNvPr id="4" name="Slide Number Placeholder 3"/>
          <p:cNvSpPr>
            <a:spLocks noGrp="1"/>
          </p:cNvSpPr>
          <p:nvPr>
            <p:ph type="sldNum" sz="quarter" idx="10"/>
          </p:nvPr>
        </p:nvSpPr>
        <p:spPr/>
        <p:txBody>
          <a:bodyPr/>
          <a:lstStyle/>
          <a:p>
            <a:fld id="{9ECFD961-F8CF-B94E-9B68-08A3C4413591}" type="slidenum">
              <a:rPr lang="en-US" smtClean="0"/>
              <a:pPr/>
              <a:t>21</a:t>
            </a:fld>
            <a:endParaRPr lang="en-US"/>
          </a:p>
        </p:txBody>
      </p:sp>
    </p:spTree>
    <p:extLst>
      <p:ext uri="{BB962C8B-B14F-4D97-AF65-F5344CB8AC3E}">
        <p14:creationId xmlns:p14="http://schemas.microsoft.com/office/powerpoint/2010/main" val="4122411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4"/>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8322422" indent="-378605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61909" eaLnBrk="0" fontAlgn="base" hangingPunct="0">
              <a:spcBef>
                <a:spcPct val="0"/>
              </a:spcBef>
              <a:spcAft>
                <a:spcPct val="0"/>
              </a:spcAft>
              <a:defRPr sz="2400">
                <a:solidFill>
                  <a:schemeClr val="tx1"/>
                </a:solidFill>
                <a:latin typeface="Arial" charset="0"/>
                <a:ea typeface="ＭＳ Ｐゴシック" charset="0"/>
              </a:defRPr>
            </a:lvl6pPr>
            <a:lvl7pPr marL="923818" eaLnBrk="0" fontAlgn="base" hangingPunct="0">
              <a:spcBef>
                <a:spcPct val="0"/>
              </a:spcBef>
              <a:spcAft>
                <a:spcPct val="0"/>
              </a:spcAft>
              <a:defRPr sz="2400">
                <a:solidFill>
                  <a:schemeClr val="tx1"/>
                </a:solidFill>
                <a:latin typeface="Arial" charset="0"/>
                <a:ea typeface="ＭＳ Ｐゴシック" charset="0"/>
              </a:defRPr>
            </a:lvl7pPr>
            <a:lvl8pPr marL="1385727" eaLnBrk="0" fontAlgn="base" hangingPunct="0">
              <a:spcBef>
                <a:spcPct val="0"/>
              </a:spcBef>
              <a:spcAft>
                <a:spcPct val="0"/>
              </a:spcAft>
              <a:defRPr sz="2400">
                <a:solidFill>
                  <a:schemeClr val="tx1"/>
                </a:solidFill>
                <a:latin typeface="Arial" charset="0"/>
                <a:ea typeface="ＭＳ Ｐゴシック" charset="0"/>
              </a:defRPr>
            </a:lvl8pPr>
            <a:lvl9pPr marL="1847637"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Wingdings" charset="0"/>
              <a:buNone/>
            </a:pPr>
            <a:fld id="{7FE2F45D-C0BC-9A41-AC69-BA1D2859C309}" type="slidenum">
              <a:rPr lang="en-GB" sz="1200"/>
              <a:pPr eaLnBrk="1" hangingPunct="1">
                <a:buFont typeface="Wingdings" charset="0"/>
                <a:buNone/>
              </a:pPr>
              <a:t>22</a:t>
            </a:fld>
            <a:endParaRPr lang="en-GB" sz="1200" dirty="0"/>
          </a:p>
        </p:txBody>
      </p:sp>
      <p:sp>
        <p:nvSpPr>
          <p:cNvPr id="44035" name="Rectangle 2"/>
          <p:cNvSpPr>
            <a:spLocks noGrp="1" noRot="1" noChangeAspect="1" noChangeArrowheads="1" noTextEdit="1"/>
          </p:cNvSpPr>
          <p:nvPr>
            <p:ph type="sldImg"/>
          </p:nvPr>
        </p:nvSpPr>
        <p:spPr bwMode="auto">
          <a:xfrm>
            <a:off x="1154113" y="700088"/>
            <a:ext cx="4613275" cy="34591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r>
              <a:rPr lang="en-US" dirty="0" smtClean="0">
                <a:latin typeface="Times New Roman" charset="0"/>
                <a:ea typeface="ＭＳ Ｐゴシック" charset="0"/>
                <a:cs typeface="ＭＳ Ｐゴシック" charset="0"/>
              </a:rPr>
              <a:t>View</a:t>
            </a:r>
            <a:r>
              <a:rPr lang="en-US" baseline="0" dirty="0" smtClean="0">
                <a:latin typeface="Times New Roman" charset="0"/>
                <a:ea typeface="ＭＳ Ｐゴシック" charset="0"/>
                <a:cs typeface="ＭＳ Ｐゴシック" charset="0"/>
              </a:rPr>
              <a:t> of present day TurtleWatch with adjusted area for fishers to avoid setting shallow gear. This is based on feedback from fishers (area above 18.5°C too large) and no bycatch in 2007 in surface waters colder than 17.5°C.</a:t>
            </a:r>
          </a:p>
          <a:p>
            <a:pPr eaLnBrk="1" hangingPunct="1">
              <a:spcBef>
                <a:spcPct val="0"/>
              </a:spcBef>
            </a:pPr>
            <a:r>
              <a:rPr lang="en-US" baseline="0" dirty="0" smtClean="0">
                <a:latin typeface="Times New Roman" charset="0"/>
                <a:ea typeface="ＭＳ Ｐゴシック" charset="0"/>
                <a:cs typeface="ＭＳ Ｐゴシック" charset="0"/>
              </a:rPr>
              <a:t>Isotherms given in Fahrenheit for ease of interpretation to fishers.</a:t>
            </a:r>
          </a:p>
          <a:p>
            <a:pPr eaLnBrk="1" hangingPunct="1">
              <a:spcBef>
                <a:spcPct val="0"/>
              </a:spcBef>
            </a:pPr>
            <a:r>
              <a:rPr lang="en-US" baseline="0" dirty="0" smtClean="0">
                <a:latin typeface="Times New Roman" charset="0"/>
                <a:ea typeface="ＭＳ Ｐゴシック" charset="0"/>
                <a:cs typeface="ＭＳ Ｐゴシック" charset="0"/>
              </a:rPr>
              <a:t>Large decrease in bycatch after 2007 until 2011. </a:t>
            </a:r>
            <a:r>
              <a:rPr lang="en-US" baseline="0" dirty="0" err="1" smtClean="0">
                <a:latin typeface="Times New Roman" charset="0"/>
                <a:ea typeface="ＭＳ Ｐゴシック" charset="0"/>
                <a:cs typeface="ＭＳ Ｐゴシック" charset="0"/>
              </a:rPr>
              <a:t>TurtleWatch</a:t>
            </a:r>
            <a:r>
              <a:rPr lang="en-US" baseline="0" dirty="0" smtClean="0">
                <a:latin typeface="Times New Roman" charset="0"/>
                <a:ea typeface="ＭＳ Ｐゴシック" charset="0"/>
                <a:cs typeface="ＭＳ Ｐゴシック" charset="0"/>
              </a:rPr>
              <a:t> has also  been successful in predicting areas of bycatch when bycatch did occur</a:t>
            </a:r>
          </a:p>
          <a:p>
            <a:pPr eaLnBrk="1" hangingPunct="1">
              <a:spcBef>
                <a:spcPct val="0"/>
              </a:spcBef>
            </a:pPr>
            <a:r>
              <a:rPr lang="en-US" baseline="0" dirty="0" smtClean="0">
                <a:latin typeface="Times New Roman" charset="0"/>
                <a:ea typeface="ＭＳ Ｐゴシック" charset="0"/>
                <a:cs typeface="ＭＳ Ｐゴシック" charset="0"/>
              </a:rPr>
              <a:t>In 2011 shallow set fishery was closed due to interaction limit reached for LEATHERBACKS</a:t>
            </a:r>
          </a:p>
          <a:p>
            <a:pPr eaLnBrk="1" hangingPunct="1">
              <a:spcBef>
                <a:spcPct val="0"/>
              </a:spcBef>
            </a:pPr>
            <a:r>
              <a:rPr lang="en-US" baseline="0" dirty="0" smtClean="0">
                <a:latin typeface="Times New Roman" charset="0"/>
                <a:ea typeface="ＭＳ Ｐゴシック" charset="0"/>
                <a:cs typeface="ＭＳ Ｐゴシック" charset="0"/>
              </a:rPr>
              <a:t>Now in 2012 we are looking at refining  TurtleWatch to assess if we can adjust range with new information or create similar product for leatherback turtles.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Previous research focused on 2-D behavior as we only had</a:t>
            </a:r>
            <a:r>
              <a:rPr lang="en-US" baseline="0" dirty="0" smtClean="0"/>
              <a:t> surface coordinates. </a:t>
            </a:r>
          </a:p>
          <a:p>
            <a:r>
              <a:rPr lang="en-US" baseline="0" dirty="0" smtClean="0"/>
              <a:t>In this study we have 17 tags on loggerheads that provide depth information</a:t>
            </a:r>
          </a:p>
          <a:p>
            <a:r>
              <a:rPr lang="en-US" baseline="0" dirty="0" smtClean="0"/>
              <a:t>From this depth information we can infer dive behavior and compare this with regional oceanography</a:t>
            </a:r>
            <a:endParaRPr lang="en-US" dirty="0"/>
          </a:p>
        </p:txBody>
      </p:sp>
      <p:sp>
        <p:nvSpPr>
          <p:cNvPr id="4" name="Slide Number Placeholder 3"/>
          <p:cNvSpPr>
            <a:spLocks noGrp="1"/>
          </p:cNvSpPr>
          <p:nvPr>
            <p:ph type="sldNum" sz="quarter" idx="10"/>
          </p:nvPr>
        </p:nvSpPr>
        <p:spPr/>
        <p:txBody>
          <a:bodyPr/>
          <a:lstStyle/>
          <a:p>
            <a:fld id="{9ECFD961-F8CF-B94E-9B68-08A3C4413591}" type="slidenum">
              <a:rPr lang="en-US" smtClean="0"/>
              <a:pPr/>
              <a:t>23</a:t>
            </a:fld>
            <a:endParaRPr lang="en-US"/>
          </a:p>
        </p:txBody>
      </p:sp>
    </p:spTree>
    <p:extLst>
      <p:ext uri="{BB962C8B-B14F-4D97-AF65-F5344CB8AC3E}">
        <p14:creationId xmlns:p14="http://schemas.microsoft.com/office/powerpoint/2010/main" val="2735404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Spatial</a:t>
            </a:r>
            <a:r>
              <a:rPr lang="en-US" baseline="0" dirty="0" smtClean="0"/>
              <a:t> data shows that in the region where the Hawaii longline fishery operates turtles follow the surface frontal movements throughout the year.</a:t>
            </a:r>
          </a:p>
          <a:p>
            <a:r>
              <a:rPr lang="en-US" baseline="0" dirty="0" smtClean="0"/>
              <a:t>The coldest sea surface temperature values are experienced in the first quarter of the year</a:t>
            </a:r>
          </a:p>
          <a:p>
            <a:r>
              <a:rPr lang="en-US" baseline="0" dirty="0" smtClean="0"/>
              <a:t>This is similar to the results from the tagged turtles in the TurtleWatch study, not similar to the values for bycatch</a:t>
            </a:r>
            <a:endParaRPr lang="en-US" dirty="0"/>
          </a:p>
        </p:txBody>
      </p:sp>
      <p:sp>
        <p:nvSpPr>
          <p:cNvPr id="4" name="Slide Number Placeholder 3"/>
          <p:cNvSpPr>
            <a:spLocks noGrp="1"/>
          </p:cNvSpPr>
          <p:nvPr>
            <p:ph type="sldNum" sz="quarter" idx="10"/>
          </p:nvPr>
        </p:nvSpPr>
        <p:spPr/>
        <p:txBody>
          <a:bodyPr/>
          <a:lstStyle/>
          <a:p>
            <a:fld id="{9ECFD961-F8CF-B94E-9B68-08A3C4413591}" type="slidenum">
              <a:rPr lang="en-US" smtClean="0"/>
              <a:pPr/>
              <a:t>24</a:t>
            </a:fld>
            <a:endParaRPr lang="en-US"/>
          </a:p>
        </p:txBody>
      </p:sp>
    </p:spTree>
    <p:extLst>
      <p:ext uri="{BB962C8B-B14F-4D97-AF65-F5344CB8AC3E}">
        <p14:creationId xmlns:p14="http://schemas.microsoft.com/office/powerpoint/2010/main" val="2134900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k-means cluster analysis identified four</a:t>
            </a:r>
            <a:r>
              <a:rPr lang="en-US" baseline="0" dirty="0" smtClean="0"/>
              <a:t> dive types, with three of these dive types observed in the area north of Hawaii where the Hawaii-based pelagic longline fishery operates.</a:t>
            </a:r>
          </a:p>
          <a:p>
            <a:r>
              <a:rPr lang="en-US" baseline="0" dirty="0" smtClean="0"/>
              <a:t>Dive types 1 and 3 are deeper dives of longer duration</a:t>
            </a:r>
          </a:p>
          <a:p>
            <a:r>
              <a:rPr lang="en-US" baseline="0" dirty="0" smtClean="0"/>
              <a:t>Dive type 2 contains shallower dives of shorter duration.</a:t>
            </a:r>
            <a:endParaRPr lang="en-US" dirty="0"/>
          </a:p>
        </p:txBody>
      </p:sp>
      <p:sp>
        <p:nvSpPr>
          <p:cNvPr id="4" name="Slide Number Placeholder 3"/>
          <p:cNvSpPr>
            <a:spLocks noGrp="1"/>
          </p:cNvSpPr>
          <p:nvPr>
            <p:ph type="sldNum" sz="quarter" idx="10"/>
          </p:nvPr>
        </p:nvSpPr>
        <p:spPr/>
        <p:txBody>
          <a:bodyPr/>
          <a:lstStyle/>
          <a:p>
            <a:fld id="{9ECFD961-F8CF-B94E-9B68-08A3C4413591}" type="slidenum">
              <a:rPr lang="en-US" smtClean="0"/>
              <a:pPr/>
              <a:t>25</a:t>
            </a:fld>
            <a:endParaRPr lang="en-US"/>
          </a:p>
        </p:txBody>
      </p:sp>
    </p:spTree>
    <p:extLst>
      <p:ext uri="{BB962C8B-B14F-4D97-AF65-F5344CB8AC3E}">
        <p14:creationId xmlns:p14="http://schemas.microsoft.com/office/powerpoint/2010/main" val="1832300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seasonal variability of the turtle movements is</a:t>
            </a:r>
            <a:r>
              <a:rPr lang="en-US" baseline="0" dirty="0" smtClean="0"/>
              <a:t> synced to the movements of the surface fronts, which is the area used by the Hawaii longline fishery during the first quarter of the year.</a:t>
            </a:r>
          </a:p>
          <a:p>
            <a:r>
              <a:rPr lang="en-US" baseline="0" dirty="0" smtClean="0"/>
              <a:t>We also observed monthly changes in dive behavior, with deeper longer dives observed in the first quarter of the year</a:t>
            </a:r>
          </a:p>
          <a:p>
            <a:r>
              <a:rPr lang="en-US" baseline="0" dirty="0" smtClean="0"/>
              <a:t>This is contrast to later in the year where a higher frequency of shorter, shallower dives was observed</a:t>
            </a:r>
            <a:endParaRPr lang="en-US" dirty="0"/>
          </a:p>
        </p:txBody>
      </p:sp>
      <p:sp>
        <p:nvSpPr>
          <p:cNvPr id="4" name="Slide Number Placeholder 3"/>
          <p:cNvSpPr>
            <a:spLocks noGrp="1"/>
          </p:cNvSpPr>
          <p:nvPr>
            <p:ph type="sldNum" sz="quarter" idx="10"/>
          </p:nvPr>
        </p:nvSpPr>
        <p:spPr/>
        <p:txBody>
          <a:bodyPr/>
          <a:lstStyle/>
          <a:p>
            <a:fld id="{9ECFD961-F8CF-B94E-9B68-08A3C4413591}" type="slidenum">
              <a:rPr lang="en-US" smtClean="0"/>
              <a:pPr/>
              <a:t>26</a:t>
            </a:fld>
            <a:endParaRPr lang="en-US"/>
          </a:p>
        </p:txBody>
      </p:sp>
    </p:spTree>
    <p:extLst>
      <p:ext uri="{BB962C8B-B14F-4D97-AF65-F5344CB8AC3E}">
        <p14:creationId xmlns:p14="http://schemas.microsoft.com/office/powerpoint/2010/main" val="1747917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changes in dive types are most likely tied to changed in subsurface oceanography.</a:t>
            </a:r>
          </a:p>
          <a:p>
            <a:r>
              <a:rPr lang="en-US" baseline="0" dirty="0" smtClean="0"/>
              <a:t>During the first quarter the frontal zone is well mixed, with a deep mixed layer and no temperature change through the water column where turtles dive</a:t>
            </a:r>
          </a:p>
          <a:p>
            <a:r>
              <a:rPr lang="en-US" baseline="0" dirty="0" smtClean="0"/>
              <a:t>Deeper dives in this first quarter cross over with where shallow set gear lies (red box)</a:t>
            </a:r>
          </a:p>
          <a:p>
            <a:r>
              <a:rPr lang="en-US" baseline="0" dirty="0" smtClean="0"/>
              <a:t>In contrast, during the third quarter there is heavy stratification, with a shallow mixed layer and a large temperature change with depth.</a:t>
            </a:r>
          </a:p>
          <a:p>
            <a:r>
              <a:rPr lang="en-US" baseline="0" dirty="0" smtClean="0"/>
              <a:t>Turtles dive shallower during this time and spend less time deeper than 20m where shallow set gear is located.</a:t>
            </a:r>
          </a:p>
          <a:p>
            <a:r>
              <a:rPr lang="en-US" baseline="0" dirty="0" smtClean="0"/>
              <a:t>This helps explain why more interactions occur during the first quarter of the year.</a:t>
            </a:r>
          </a:p>
          <a:p>
            <a:endParaRPr lang="en-US" dirty="0"/>
          </a:p>
        </p:txBody>
      </p:sp>
      <p:sp>
        <p:nvSpPr>
          <p:cNvPr id="4" name="Slide Number Placeholder 3"/>
          <p:cNvSpPr>
            <a:spLocks noGrp="1"/>
          </p:cNvSpPr>
          <p:nvPr>
            <p:ph type="sldNum" sz="quarter" idx="10"/>
          </p:nvPr>
        </p:nvSpPr>
        <p:spPr/>
        <p:txBody>
          <a:bodyPr/>
          <a:lstStyle/>
          <a:p>
            <a:fld id="{9ECFD961-F8CF-B94E-9B68-08A3C4413591}" type="slidenum">
              <a:rPr lang="en-US" smtClean="0"/>
              <a:pPr/>
              <a:t>27</a:t>
            </a:fld>
            <a:endParaRPr lang="en-US"/>
          </a:p>
        </p:txBody>
      </p:sp>
    </p:spTree>
    <p:extLst>
      <p:ext uri="{BB962C8B-B14F-4D97-AF65-F5344CB8AC3E}">
        <p14:creationId xmlns:p14="http://schemas.microsoft.com/office/powerpoint/2010/main" val="2145982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C4F06F-083E-47A5-A591-0C3A24D04CEE}" type="slidenum">
              <a:rPr lang="en-US" altLang="zh-TW"/>
              <a:pPr/>
              <a:t>2</a:t>
            </a:fld>
            <a:endParaRPr lang="en-US" altLang="zh-TW"/>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Much of our work has involved loggerhead tracks in the Central</a:t>
            </a:r>
            <a:r>
              <a:rPr lang="en-US" baseline="0" dirty="0" smtClean="0"/>
              <a:t> part of the North Pacific Ocean. Over several decades of work have yielded a very nice tagging dataset.</a:t>
            </a:r>
            <a:endParaRPr lang="en-US" dirty="0"/>
          </a:p>
        </p:txBody>
      </p:sp>
      <p:sp>
        <p:nvSpPr>
          <p:cNvPr id="4" name="Slide Number Placeholder 3"/>
          <p:cNvSpPr>
            <a:spLocks noGrp="1"/>
          </p:cNvSpPr>
          <p:nvPr>
            <p:ph type="sldNum" sz="quarter" idx="10"/>
          </p:nvPr>
        </p:nvSpPr>
        <p:spPr/>
        <p:txBody>
          <a:bodyPr/>
          <a:lstStyle/>
          <a:p>
            <a:fld id="{3A7251D1-B55E-4533-AAC1-51307B847A4A}" type="slidenum">
              <a:rPr lang="en-US" smtClean="0"/>
              <a:pPr/>
              <a:t>28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of the movement</a:t>
            </a:r>
            <a:r>
              <a:rPr lang="en-US" baseline="0" dirty="0" smtClean="0"/>
              <a:t> patterns appear to be related to the oceanography of the region. In this slide we see the tagged loggerhead movement and the climatological sea surface temperature or SST. The line shows a particular SST that is thought to be a preferred temperature, 17 degrees C.</a:t>
            </a:r>
            <a:endParaRPr lang="en-US" dirty="0"/>
          </a:p>
        </p:txBody>
      </p:sp>
      <p:sp>
        <p:nvSpPr>
          <p:cNvPr id="4" name="Slide Number Placeholder 3"/>
          <p:cNvSpPr>
            <a:spLocks noGrp="1"/>
          </p:cNvSpPr>
          <p:nvPr>
            <p:ph type="sldNum" sz="quarter" idx="10"/>
          </p:nvPr>
        </p:nvSpPr>
        <p:spPr/>
        <p:txBody>
          <a:bodyPr/>
          <a:lstStyle/>
          <a:p>
            <a:fld id="{3A7251D1-B55E-4533-AAC1-51307B847A4A}" type="slidenum">
              <a:rPr lang="en-US" smtClean="0"/>
              <a:pPr/>
              <a:t>29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we see the same data but over the</a:t>
            </a:r>
            <a:r>
              <a:rPr lang="en-US" baseline="0" dirty="0" smtClean="0"/>
              <a:t> many years of the dataset. We see that there is a repeating seasonal pattern every year that the loggerheads in the North Pacific will follow this particular temperature, 17 degrees C.</a:t>
            </a:r>
            <a:endParaRPr lang="en-US" dirty="0"/>
          </a:p>
        </p:txBody>
      </p:sp>
      <p:sp>
        <p:nvSpPr>
          <p:cNvPr id="4" name="Slide Number Placeholder 3"/>
          <p:cNvSpPr>
            <a:spLocks noGrp="1"/>
          </p:cNvSpPr>
          <p:nvPr>
            <p:ph type="sldNum" sz="quarter" idx="10"/>
          </p:nvPr>
        </p:nvSpPr>
        <p:spPr/>
        <p:txBody>
          <a:bodyPr/>
          <a:lstStyle/>
          <a:p>
            <a:fld id="{3A7251D1-B55E-4533-AAC1-51307B847A4A}" type="slidenum">
              <a:rPr lang="en-US" smtClean="0"/>
              <a:pPr/>
              <a:t>30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our work with the Taiwan</a:t>
            </a:r>
            <a:r>
              <a:rPr lang="en-US" baseline="0" dirty="0" smtClean="0"/>
              <a:t> by-catch tagged loggerheads we observed a range of movement patterns. </a:t>
            </a:r>
            <a:endParaRPr lang="en-US" dirty="0"/>
          </a:p>
        </p:txBody>
      </p:sp>
      <p:sp>
        <p:nvSpPr>
          <p:cNvPr id="4" name="Slide Number Placeholder 3"/>
          <p:cNvSpPr>
            <a:spLocks noGrp="1"/>
          </p:cNvSpPr>
          <p:nvPr>
            <p:ph type="sldNum" sz="quarter" idx="10"/>
          </p:nvPr>
        </p:nvSpPr>
        <p:spPr/>
        <p:txBody>
          <a:bodyPr/>
          <a:lstStyle/>
          <a:p>
            <a:fld id="{3A7251D1-B55E-4533-AAC1-51307B847A4A}" type="slidenum">
              <a:rPr lang="en-US" smtClean="0"/>
              <a:pPr/>
              <a:t>31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shows each of the 34 tracks separately. You can see great variety in movement. There appears to be 3 primary patterns. Movement to the NE into the KEBR, movement to the SW, and a peculiar residency over the continental shelf. [point out T02, T16, T17, T22, among others which are a LOT of days in a small area…]</a:t>
            </a:r>
            <a:endParaRPr lang="en-US" dirty="0"/>
          </a:p>
        </p:txBody>
      </p:sp>
      <p:sp>
        <p:nvSpPr>
          <p:cNvPr id="4" name="Slide Number Placeholder 3"/>
          <p:cNvSpPr>
            <a:spLocks noGrp="1"/>
          </p:cNvSpPr>
          <p:nvPr>
            <p:ph type="sldNum" sz="quarter" idx="10"/>
          </p:nvPr>
        </p:nvSpPr>
        <p:spPr/>
        <p:txBody>
          <a:bodyPr/>
          <a:lstStyle/>
          <a:p>
            <a:fld id="{3A7251D1-B55E-4533-AAC1-51307B847A4A}" type="slidenum">
              <a:rPr lang="en-US" smtClean="0"/>
              <a:pPr/>
              <a:t>32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simple animation of the first 70 days after</a:t>
            </a:r>
            <a:r>
              <a:rPr lang="en-US" baseline="0" dirty="0" smtClean="0"/>
              <a:t> tagging and release. [might be good to tell the joke about the turtle in the south following the borders in the hotly disputed regions of Spratly and </a:t>
            </a:r>
            <a:r>
              <a:rPr lang="en-US" baseline="0" dirty="0" err="1" smtClean="0"/>
              <a:t>Paracel</a:t>
            </a:r>
            <a:r>
              <a:rPr lang="en-US" baseline="0" dirty="0" smtClean="0"/>
              <a:t> islands…]</a:t>
            </a:r>
            <a:endParaRPr lang="en-US" dirty="0"/>
          </a:p>
        </p:txBody>
      </p:sp>
      <p:sp>
        <p:nvSpPr>
          <p:cNvPr id="4" name="Slide Number Placeholder 3"/>
          <p:cNvSpPr>
            <a:spLocks noGrp="1"/>
          </p:cNvSpPr>
          <p:nvPr>
            <p:ph type="sldNum" sz="quarter" idx="10"/>
          </p:nvPr>
        </p:nvSpPr>
        <p:spPr/>
        <p:txBody>
          <a:bodyPr/>
          <a:lstStyle/>
          <a:p>
            <a:fld id="{3A7251D1-B55E-4533-AAC1-51307B847A4A}" type="slidenum">
              <a:rPr lang="en-US" smtClean="0"/>
              <a:pPr/>
              <a:t>33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analyzing the data in something</a:t>
            </a:r>
            <a:r>
              <a:rPr lang="en-US" baseline="0" dirty="0" smtClean="0"/>
              <a:t> called a kernel density function, it is possible to identify this area as a potential loggerhead “hot spot”. This is a large area of ocean over 400,000 kilometers squared. We suspect this to be a very good foraging area for loggerheads but more research </a:t>
            </a:r>
            <a:r>
              <a:rPr lang="en-US" baseline="0" smtClean="0"/>
              <a:t>is needed.</a:t>
            </a:r>
            <a:endParaRPr lang="en-US"/>
          </a:p>
        </p:txBody>
      </p:sp>
      <p:sp>
        <p:nvSpPr>
          <p:cNvPr id="4" name="Slide Number Placeholder 3"/>
          <p:cNvSpPr>
            <a:spLocks noGrp="1"/>
          </p:cNvSpPr>
          <p:nvPr>
            <p:ph type="sldNum" sz="quarter" idx="10"/>
          </p:nvPr>
        </p:nvSpPr>
        <p:spPr/>
        <p:txBody>
          <a:bodyPr/>
          <a:lstStyle/>
          <a:p>
            <a:fld id="{3A7251D1-B55E-4533-AAC1-51307B847A4A}" type="slidenum">
              <a:rPr lang="en-US" smtClean="0"/>
              <a:pPr/>
              <a:t>34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5223F5-EADB-4774-B2EE-2F32185FB690}" type="slidenum">
              <a:rPr lang="en-US" smtClean="0"/>
              <a:pPr>
                <a:defRPr/>
              </a:pPr>
              <a:t>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25ECC891-42DD-4B4B-81F8-8EA2E7F860D0}" type="slidenum">
              <a:rPr lang="zh-TW" altLang="en-US" smtClean="0"/>
              <a:pPr/>
              <a:t>4</a:t>
            </a:fld>
            <a:endParaRPr lang="en-US" altLang="zh-TW"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zh-TW"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p>
            <a:fld id="{CE8B9F43-8390-402C-8D42-D1D8BC404A6B}" type="slidenum">
              <a:rPr lang="en-US"/>
              <a:pPr/>
              <a:t>5</a:t>
            </a:fld>
            <a:endParaRPr lang="en-US"/>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C6A2058F-785C-45A6-A3E1-1183D25C7CE0}" type="slidenum">
              <a:rPr lang="en-US"/>
              <a:pPr/>
              <a:t>6</a:t>
            </a:fld>
            <a:endParaRPr lang="en-US"/>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89026087-1F12-4366-9FAE-6C095D29F845}" type="slidenum">
              <a:rPr lang="en-US"/>
              <a:pPr/>
              <a:t>14</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5BA1186D-EA6D-4DA1-828D-405DAE5BD0F1}" type="slidenum">
              <a:rPr lang="en-US"/>
              <a:pPr/>
              <a:t>15</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38A7D6BF-16D7-4D45-BBDE-481A07CE07C0}" type="slidenum">
              <a:rPr lang="en-US"/>
              <a:pPr/>
              <a:t>16</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00B5FE32-6794-4991-8C35-E034FC3622C7}" type="slidenum">
              <a:rPr lang="en-US"/>
              <a:pPr/>
              <a:t>17</a:t>
            </a:fld>
            <a:endParaRPr 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p>
            </p:txBody>
          </p:sp>
          <p:sp>
            <p:nvSpPr>
              <p:cNvPr id="51"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p>
            </p:txBody>
          </p:sp>
          <p:sp>
            <p:nvSpPr>
              <p:cNvPr id="52"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p>
            </p:txBody>
          </p:sp>
          <p:sp>
            <p:nvSpPr>
              <p:cNvPr id="56"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p>
            </p:txBody>
          </p:sp>
          <p:sp>
            <p:nvSpPr>
              <p:cNvPr id="29" name="Freeform 43"/>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11" name="Freeform 55"/>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12" name="Freeform 56"/>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13" name="Freeform 57"/>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14" name="Freeform 58"/>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sp>
            <p:nvSpPr>
              <p:cNvPr id="15" name="Freeform 59"/>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sp>
            <p:nvSpPr>
              <p:cNvPr id="16" name="Freeform 60"/>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p>
              </p:txBody>
            </p:sp>
          </p:grpSp>
        </p:grpSp>
      </p:grpSp>
      <p:sp>
        <p:nvSpPr>
          <p:cNvPr id="150594"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50595"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smtClean="0"/>
            </a:lvl1pPr>
          </a:lstStyle>
          <a:p>
            <a:pPr>
              <a:defRPr/>
            </a:pPr>
            <a:endParaRPr lang="en-US"/>
          </a:p>
        </p:txBody>
      </p:sp>
      <p:sp>
        <p:nvSpPr>
          <p:cNvPr id="69" name="Rectangle 69"/>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en-US"/>
          </a:p>
        </p:txBody>
      </p:sp>
      <p:sp>
        <p:nvSpPr>
          <p:cNvPr id="70" name="Rectangle 70"/>
          <p:cNvSpPr>
            <a:spLocks noGrp="1" noChangeArrowheads="1"/>
          </p:cNvSpPr>
          <p:nvPr>
            <p:ph type="sldNum" sz="quarter" idx="12"/>
          </p:nvPr>
        </p:nvSpPr>
        <p:spPr>
          <a:xfrm>
            <a:off x="6553200" y="6248400"/>
            <a:ext cx="2133600" cy="457200"/>
          </a:xfrm>
        </p:spPr>
        <p:txBody>
          <a:bodyPr/>
          <a:lstStyle>
            <a:lvl1pPr>
              <a:defRPr smtClean="0"/>
            </a:lvl1pPr>
          </a:lstStyle>
          <a:p>
            <a:pPr>
              <a:defRPr/>
            </a:pPr>
            <a:fld id="{8EF61EE6-C1F6-471D-91A5-9F8C3251839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43777653-AC55-4497-A386-55DB981EF41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D4E8C02B-460B-43FB-9873-80E1112AE66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9"/>
          <p:cNvSpPr>
            <a:spLocks noGrp="1" noChangeArrowheads="1"/>
          </p:cNvSpPr>
          <p:nvPr>
            <p:ph type="dt" sz="half" idx="10"/>
          </p:nvPr>
        </p:nvSpPr>
        <p:spPr>
          <a:ln/>
        </p:spPr>
        <p:txBody>
          <a:bodyPr/>
          <a:lstStyle>
            <a:lvl1pPr>
              <a:defRPr/>
            </a:lvl1pPr>
          </a:lstStyle>
          <a:p>
            <a:pPr>
              <a:defRPr/>
            </a:pPr>
            <a:endParaRPr lang="en-US"/>
          </a:p>
        </p:txBody>
      </p:sp>
      <p:sp>
        <p:nvSpPr>
          <p:cNvPr id="4" name="Rectangle 70"/>
          <p:cNvSpPr>
            <a:spLocks noGrp="1" noChangeArrowheads="1"/>
          </p:cNvSpPr>
          <p:nvPr>
            <p:ph type="ftr" sz="quarter" idx="11"/>
          </p:nvPr>
        </p:nvSpPr>
        <p:spPr>
          <a:ln/>
        </p:spPr>
        <p:txBody>
          <a:bodyPr/>
          <a:lstStyle>
            <a:lvl1pPr>
              <a:defRPr/>
            </a:lvl1pPr>
          </a:lstStyle>
          <a:p>
            <a:pPr>
              <a:defRPr/>
            </a:pPr>
            <a:endParaRPr lang="en-US"/>
          </a:p>
        </p:txBody>
      </p:sp>
      <p:sp>
        <p:nvSpPr>
          <p:cNvPr id="5" name="Rectangle 71"/>
          <p:cNvSpPr>
            <a:spLocks noGrp="1" noChangeArrowheads="1"/>
          </p:cNvSpPr>
          <p:nvPr>
            <p:ph type="sldNum" sz="quarter" idx="12"/>
          </p:nvPr>
        </p:nvSpPr>
        <p:spPr>
          <a:ln/>
        </p:spPr>
        <p:txBody>
          <a:bodyPr/>
          <a:lstStyle>
            <a:lvl1pPr>
              <a:defRPr/>
            </a:lvl1pPr>
          </a:lstStyle>
          <a:p>
            <a:pPr>
              <a:defRPr/>
            </a:pPr>
            <a:fld id="{357F44D0-0C55-4A3B-B830-9CDCDB489B4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7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71"/>
          <p:cNvSpPr>
            <a:spLocks noGrp="1" noChangeArrowheads="1"/>
          </p:cNvSpPr>
          <p:nvPr>
            <p:ph type="sldNum" sz="quarter" idx="12"/>
          </p:nvPr>
        </p:nvSpPr>
        <p:spPr>
          <a:ln/>
        </p:spPr>
        <p:txBody>
          <a:bodyPr/>
          <a:lstStyle>
            <a:lvl1pPr>
              <a:defRPr/>
            </a:lvl1pPr>
          </a:lstStyle>
          <a:p>
            <a:pPr>
              <a:defRPr/>
            </a:pPr>
            <a:fld id="{382EC5A0-93AC-4C65-A3D0-794B7E470CB9}" type="slidenum">
              <a:rPr lang="zh-TW" altLang="en-US"/>
              <a:pPr>
                <a:defRPr/>
              </a:pPr>
              <a:t>‹#›</a:t>
            </a:fld>
            <a:endParaRPr lang="en-US" altLang="zh-TW"/>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7B267C09-A829-4C26-9B65-E4CF994590D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679C7460-519A-4871-B741-E04CD46389A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4CA0BDC8-A4BE-4D04-9BC8-557AD56FB25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9"/>
          <p:cNvSpPr>
            <a:spLocks noGrp="1" noChangeArrowheads="1"/>
          </p:cNvSpPr>
          <p:nvPr>
            <p:ph type="dt" sz="half" idx="10"/>
          </p:nvPr>
        </p:nvSpPr>
        <p:spPr>
          <a:ln/>
        </p:spPr>
        <p:txBody>
          <a:bodyPr/>
          <a:lstStyle>
            <a:lvl1pPr>
              <a:defRPr/>
            </a:lvl1pPr>
          </a:lstStyle>
          <a:p>
            <a:pPr>
              <a:defRPr/>
            </a:pPr>
            <a:endParaRPr lang="en-US"/>
          </a:p>
        </p:txBody>
      </p:sp>
      <p:sp>
        <p:nvSpPr>
          <p:cNvPr id="8" name="Rectangle 70"/>
          <p:cNvSpPr>
            <a:spLocks noGrp="1" noChangeArrowheads="1"/>
          </p:cNvSpPr>
          <p:nvPr>
            <p:ph type="ftr" sz="quarter" idx="11"/>
          </p:nvPr>
        </p:nvSpPr>
        <p:spPr>
          <a:ln/>
        </p:spPr>
        <p:txBody>
          <a:bodyPr/>
          <a:lstStyle>
            <a:lvl1pPr>
              <a:defRPr/>
            </a:lvl1pPr>
          </a:lstStyle>
          <a:p>
            <a:pPr>
              <a:defRPr/>
            </a:pPr>
            <a:endParaRPr lang="en-US"/>
          </a:p>
        </p:txBody>
      </p:sp>
      <p:sp>
        <p:nvSpPr>
          <p:cNvPr id="9" name="Rectangle 71"/>
          <p:cNvSpPr>
            <a:spLocks noGrp="1" noChangeArrowheads="1"/>
          </p:cNvSpPr>
          <p:nvPr>
            <p:ph type="sldNum" sz="quarter" idx="12"/>
          </p:nvPr>
        </p:nvSpPr>
        <p:spPr>
          <a:ln/>
        </p:spPr>
        <p:txBody>
          <a:bodyPr/>
          <a:lstStyle>
            <a:lvl1pPr>
              <a:defRPr/>
            </a:lvl1pPr>
          </a:lstStyle>
          <a:p>
            <a:pPr>
              <a:defRPr/>
            </a:pPr>
            <a:fld id="{45552F86-9B40-4933-9A55-24E3413617A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9"/>
          <p:cNvSpPr>
            <a:spLocks noGrp="1" noChangeArrowheads="1"/>
          </p:cNvSpPr>
          <p:nvPr>
            <p:ph type="dt" sz="half" idx="10"/>
          </p:nvPr>
        </p:nvSpPr>
        <p:spPr>
          <a:ln/>
        </p:spPr>
        <p:txBody>
          <a:bodyPr/>
          <a:lstStyle>
            <a:lvl1pPr>
              <a:defRPr/>
            </a:lvl1pPr>
          </a:lstStyle>
          <a:p>
            <a:pPr>
              <a:defRPr/>
            </a:pPr>
            <a:endParaRPr lang="en-US"/>
          </a:p>
        </p:txBody>
      </p:sp>
      <p:sp>
        <p:nvSpPr>
          <p:cNvPr id="4" name="Rectangle 70"/>
          <p:cNvSpPr>
            <a:spLocks noGrp="1" noChangeArrowheads="1"/>
          </p:cNvSpPr>
          <p:nvPr>
            <p:ph type="ftr" sz="quarter" idx="11"/>
          </p:nvPr>
        </p:nvSpPr>
        <p:spPr>
          <a:ln/>
        </p:spPr>
        <p:txBody>
          <a:bodyPr/>
          <a:lstStyle>
            <a:lvl1pPr>
              <a:defRPr/>
            </a:lvl1pPr>
          </a:lstStyle>
          <a:p>
            <a:pPr>
              <a:defRPr/>
            </a:pPr>
            <a:endParaRPr lang="en-US"/>
          </a:p>
        </p:txBody>
      </p:sp>
      <p:sp>
        <p:nvSpPr>
          <p:cNvPr id="5" name="Rectangle 71"/>
          <p:cNvSpPr>
            <a:spLocks noGrp="1" noChangeArrowheads="1"/>
          </p:cNvSpPr>
          <p:nvPr>
            <p:ph type="sldNum" sz="quarter" idx="12"/>
          </p:nvPr>
        </p:nvSpPr>
        <p:spPr>
          <a:ln/>
        </p:spPr>
        <p:txBody>
          <a:bodyPr/>
          <a:lstStyle>
            <a:lvl1pPr>
              <a:defRPr/>
            </a:lvl1pPr>
          </a:lstStyle>
          <a:p>
            <a:pPr>
              <a:defRPr/>
            </a:pPr>
            <a:fld id="{661E6A62-56EC-4B9F-9439-AD3B1540D3C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p>
        </p:txBody>
      </p:sp>
      <p:sp>
        <p:nvSpPr>
          <p:cNvPr id="3" name="Rectangle 70"/>
          <p:cNvSpPr>
            <a:spLocks noGrp="1" noChangeArrowheads="1"/>
          </p:cNvSpPr>
          <p:nvPr>
            <p:ph type="ftr" sz="quarter" idx="11"/>
          </p:nvPr>
        </p:nvSpPr>
        <p:spPr>
          <a:ln/>
        </p:spPr>
        <p:txBody>
          <a:bodyPr/>
          <a:lstStyle>
            <a:lvl1pPr>
              <a:defRPr/>
            </a:lvl1pPr>
          </a:lstStyle>
          <a:p>
            <a:pPr>
              <a:defRPr/>
            </a:pPr>
            <a:endParaRPr lang="en-US"/>
          </a:p>
        </p:txBody>
      </p:sp>
      <p:sp>
        <p:nvSpPr>
          <p:cNvPr id="4" name="Rectangle 71"/>
          <p:cNvSpPr>
            <a:spLocks noGrp="1" noChangeArrowheads="1"/>
          </p:cNvSpPr>
          <p:nvPr>
            <p:ph type="sldNum" sz="quarter" idx="12"/>
          </p:nvPr>
        </p:nvSpPr>
        <p:spPr>
          <a:ln/>
        </p:spPr>
        <p:txBody>
          <a:bodyPr/>
          <a:lstStyle>
            <a:lvl1pPr>
              <a:defRPr/>
            </a:lvl1pPr>
          </a:lstStyle>
          <a:p>
            <a:pPr>
              <a:defRPr/>
            </a:pPr>
            <a:fld id="{A832E2F6-B725-4DF1-A20E-C91DBFAC40C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CED1D830-39E1-48FD-9D8A-BF68A1CD2BB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8193D3E1-FCB0-4CE8-AC51-2A4DC991B6A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p>
        </p:txBody>
      </p:sp>
      <p:grpSp>
        <p:nvGrpSpPr>
          <p:cNvPr id="1027" name="Group 3"/>
          <p:cNvGrpSpPr>
            <a:grpSpLocks/>
          </p:cNvGrpSpPr>
          <p:nvPr/>
        </p:nvGrpSpPr>
        <p:grpSpPr bwMode="auto">
          <a:xfrm>
            <a:off x="3175" y="4267200"/>
            <a:ext cx="9140825" cy="2590800"/>
            <a:chOff x="2" y="2688"/>
            <a:chExt cx="5758" cy="1632"/>
          </a:xfrm>
        </p:grpSpPr>
        <p:sp>
          <p:nvSpPr>
            <p:cNvPr id="149508"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grpSp>
          <p:nvGrpSpPr>
            <p:cNvPr id="1034" name="Group 5"/>
            <p:cNvGrpSpPr>
              <a:grpSpLocks/>
            </p:cNvGrpSpPr>
            <p:nvPr userDrawn="1"/>
          </p:nvGrpSpPr>
          <p:grpSpPr bwMode="auto">
            <a:xfrm>
              <a:off x="3528" y="3715"/>
              <a:ext cx="792" cy="521"/>
              <a:chOff x="3527" y="3715"/>
              <a:chExt cx="792" cy="521"/>
            </a:xfrm>
          </p:grpSpPr>
          <p:sp>
            <p:nvSpPr>
              <p:cNvPr id="149510"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p>
            </p:txBody>
          </p:sp>
          <p:sp>
            <p:nvSpPr>
              <p:cNvPr id="149511"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p>
            </p:txBody>
          </p:sp>
          <p:sp>
            <p:nvSpPr>
              <p:cNvPr id="149512"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p>
            </p:txBody>
          </p:sp>
          <p:sp>
            <p:nvSpPr>
              <p:cNvPr id="149513"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p>
            </p:txBody>
          </p:sp>
          <p:sp>
            <p:nvSpPr>
              <p:cNvPr id="149514"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p>
            </p:txBody>
          </p:sp>
          <p:sp>
            <p:nvSpPr>
              <p:cNvPr id="149515"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p>
            </p:txBody>
          </p:sp>
          <p:sp>
            <p:nvSpPr>
              <p:cNvPr id="149516"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p>
            </p:txBody>
          </p:sp>
          <p:sp>
            <p:nvSpPr>
              <p:cNvPr id="149517"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p>
            </p:txBody>
          </p:sp>
          <p:sp>
            <p:nvSpPr>
              <p:cNvPr id="149518"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p>
            </p:txBody>
          </p:sp>
          <p:sp>
            <p:nvSpPr>
              <p:cNvPr id="149519"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p>
            </p:txBody>
          </p:sp>
          <p:sp>
            <p:nvSpPr>
              <p:cNvPr id="149520"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p>
            </p:txBody>
          </p:sp>
        </p:grpSp>
        <p:grpSp>
          <p:nvGrpSpPr>
            <p:cNvPr id="1035" name="Group 17"/>
            <p:cNvGrpSpPr>
              <a:grpSpLocks/>
            </p:cNvGrpSpPr>
            <p:nvPr userDrawn="1"/>
          </p:nvGrpSpPr>
          <p:grpSpPr bwMode="auto">
            <a:xfrm>
              <a:off x="1776" y="3631"/>
              <a:ext cx="1626" cy="683"/>
              <a:chOff x="1776" y="3631"/>
              <a:chExt cx="1626" cy="683"/>
            </a:xfrm>
          </p:grpSpPr>
          <p:sp>
            <p:nvSpPr>
              <p:cNvPr id="149522"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p>
            </p:txBody>
          </p:sp>
          <p:sp>
            <p:nvSpPr>
              <p:cNvPr id="149523"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p>
            </p:txBody>
          </p:sp>
          <p:sp>
            <p:nvSpPr>
              <p:cNvPr id="149524"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p>
            </p:txBody>
          </p:sp>
          <p:sp>
            <p:nvSpPr>
              <p:cNvPr id="149525"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p>
            </p:txBody>
          </p:sp>
          <p:sp>
            <p:nvSpPr>
              <p:cNvPr id="149526"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p>
            </p:txBody>
          </p:sp>
          <p:sp>
            <p:nvSpPr>
              <p:cNvPr id="149527"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p>
            </p:txBody>
          </p:sp>
          <p:sp>
            <p:nvSpPr>
              <p:cNvPr id="149528"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p>
            </p:txBody>
          </p:sp>
          <p:sp>
            <p:nvSpPr>
              <p:cNvPr id="149529"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p>
            </p:txBody>
          </p:sp>
          <p:sp>
            <p:nvSpPr>
              <p:cNvPr id="149530"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p>
            </p:txBody>
          </p:sp>
          <p:sp>
            <p:nvSpPr>
              <p:cNvPr id="149531"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p>
            </p:txBody>
          </p:sp>
          <p:sp>
            <p:nvSpPr>
              <p:cNvPr id="149532"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p>
            </p:txBody>
          </p:sp>
          <p:sp>
            <p:nvSpPr>
              <p:cNvPr id="149533"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p>
            </p:txBody>
          </p:sp>
          <p:sp>
            <p:nvSpPr>
              <p:cNvPr id="149534"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p>
            </p:txBody>
          </p:sp>
          <p:sp>
            <p:nvSpPr>
              <p:cNvPr id="149535"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p>
            </p:txBody>
          </p:sp>
          <p:sp>
            <p:nvSpPr>
              <p:cNvPr id="149536"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p>
            </p:txBody>
          </p:sp>
          <p:sp>
            <p:nvSpPr>
              <p:cNvPr id="149537"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p>
            </p:txBody>
          </p:sp>
          <p:sp>
            <p:nvSpPr>
              <p:cNvPr id="149538"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p>
            </p:txBody>
          </p:sp>
          <p:sp>
            <p:nvSpPr>
              <p:cNvPr id="149539"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p>
            </p:txBody>
          </p:sp>
        </p:grpSp>
        <p:grpSp>
          <p:nvGrpSpPr>
            <p:cNvPr id="1036" name="Group 36"/>
            <p:cNvGrpSpPr>
              <a:grpSpLocks/>
            </p:cNvGrpSpPr>
            <p:nvPr userDrawn="1"/>
          </p:nvGrpSpPr>
          <p:grpSpPr bwMode="auto">
            <a:xfrm>
              <a:off x="4128" y="3360"/>
              <a:ext cx="1351" cy="821"/>
              <a:chOff x="4128" y="3360"/>
              <a:chExt cx="1351" cy="821"/>
            </a:xfrm>
          </p:grpSpPr>
          <p:sp>
            <p:nvSpPr>
              <p:cNvPr id="149541"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p>
            </p:txBody>
          </p:sp>
          <p:sp>
            <p:nvSpPr>
              <p:cNvPr id="149542"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p>
            </p:txBody>
          </p:sp>
          <p:sp>
            <p:nvSpPr>
              <p:cNvPr id="149543"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p>
            </p:txBody>
          </p:sp>
          <p:sp>
            <p:nvSpPr>
              <p:cNvPr id="149544"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p>
            </p:txBody>
          </p:sp>
          <p:sp>
            <p:nvSpPr>
              <p:cNvPr id="149545"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p>
            </p:txBody>
          </p:sp>
          <p:sp>
            <p:nvSpPr>
              <p:cNvPr id="149546"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p>
            </p:txBody>
          </p:sp>
          <p:sp>
            <p:nvSpPr>
              <p:cNvPr id="149547"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p>
            </p:txBody>
          </p:sp>
          <p:sp>
            <p:nvSpPr>
              <p:cNvPr id="149548"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p>
            </p:txBody>
          </p:sp>
          <p:sp>
            <p:nvSpPr>
              <p:cNvPr id="149549"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p>
            </p:txBody>
          </p:sp>
          <p:sp>
            <p:nvSpPr>
              <p:cNvPr id="149550"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p>
            </p:txBody>
          </p:sp>
          <p:sp>
            <p:nvSpPr>
              <p:cNvPr id="149551"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p>
            </p:txBody>
          </p:sp>
          <p:sp>
            <p:nvSpPr>
              <p:cNvPr id="149552"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p>
            </p:txBody>
          </p:sp>
          <p:sp>
            <p:nvSpPr>
              <p:cNvPr id="149553"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p>
            </p:txBody>
          </p:sp>
          <p:sp>
            <p:nvSpPr>
              <p:cNvPr id="149554"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p>
            </p:txBody>
          </p:sp>
          <p:sp>
            <p:nvSpPr>
              <p:cNvPr id="149555"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p>
            </p:txBody>
          </p:sp>
          <p:sp>
            <p:nvSpPr>
              <p:cNvPr id="149556"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p>
            </p:txBody>
          </p:sp>
          <p:sp>
            <p:nvSpPr>
              <p:cNvPr id="149557"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p>
            </p:txBody>
          </p:sp>
        </p:grpSp>
        <p:grpSp>
          <p:nvGrpSpPr>
            <p:cNvPr id="1037" name="Group 54"/>
            <p:cNvGrpSpPr>
              <a:grpSpLocks/>
            </p:cNvGrpSpPr>
            <p:nvPr userDrawn="1"/>
          </p:nvGrpSpPr>
          <p:grpSpPr bwMode="auto">
            <a:xfrm>
              <a:off x="5280" y="3024"/>
              <a:ext cx="425" cy="258"/>
              <a:chOff x="5280" y="3024"/>
              <a:chExt cx="425" cy="258"/>
            </a:xfrm>
          </p:grpSpPr>
          <p:sp>
            <p:nvSpPr>
              <p:cNvPr id="149559"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149560"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149561"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149562"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149563"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sp>
            <p:nvSpPr>
              <p:cNvPr id="149564"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sp>
            <p:nvSpPr>
              <p:cNvPr id="149565"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grpSp>
            <p:nvGrpSpPr>
              <p:cNvPr id="1045" name="Group 62"/>
              <p:cNvGrpSpPr>
                <a:grpSpLocks/>
              </p:cNvGrpSpPr>
              <p:nvPr/>
            </p:nvGrpSpPr>
            <p:grpSpPr bwMode="auto">
              <a:xfrm>
                <a:off x="5381" y="3085"/>
                <a:ext cx="227" cy="132"/>
                <a:chOff x="5381" y="3085"/>
                <a:chExt cx="227" cy="132"/>
              </a:xfrm>
            </p:grpSpPr>
            <p:sp>
              <p:nvSpPr>
                <p:cNvPr id="149567"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p>
              </p:txBody>
            </p:sp>
            <p:sp>
              <p:nvSpPr>
                <p:cNvPr id="149568"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p>
              </p:txBody>
            </p:sp>
            <p:sp>
              <p:nvSpPr>
                <p:cNvPr id="149569"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p>
              </p:txBody>
            </p:sp>
            <p:sp>
              <p:nvSpPr>
                <p:cNvPr id="149570"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p>
              </p:txBody>
            </p:sp>
          </p:grpSp>
        </p:grpSp>
      </p:grpSp>
      <p:sp>
        <p:nvSpPr>
          <p:cNvPr id="149571"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49572"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9573"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000000"/>
                  </a:outerShdw>
                </a:effectLst>
              </a:defRPr>
            </a:lvl1pPr>
          </a:lstStyle>
          <a:p>
            <a:pPr>
              <a:defRPr/>
            </a:pPr>
            <a:endParaRPr lang="en-US"/>
          </a:p>
        </p:txBody>
      </p:sp>
      <p:sp>
        <p:nvSpPr>
          <p:cNvPr id="149574"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defRPr>
            </a:lvl1pPr>
          </a:lstStyle>
          <a:p>
            <a:pPr>
              <a:defRPr/>
            </a:pPr>
            <a:endParaRPr lang="en-US"/>
          </a:p>
        </p:txBody>
      </p:sp>
      <p:sp>
        <p:nvSpPr>
          <p:cNvPr id="149575"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a:defRPr/>
            </a:pPr>
            <a:fld id="{E2C8BA8F-D07E-48CA-9D3A-EC80FA53F0D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08"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9"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947738" y="990600"/>
            <a:ext cx="6908800" cy="1143000"/>
          </a:xfrm>
          <a:prstGeom prst="rect">
            <a:avLst/>
          </a:prstGeom>
          <a:noFill/>
          <a:ln w="9525">
            <a:noFill/>
            <a:miter lim="800000"/>
            <a:headEnd/>
            <a:tailEnd/>
          </a:ln>
        </p:spPr>
        <p:txBody>
          <a:bodyPr anchor="ctr"/>
          <a:lstStyle/>
          <a:p>
            <a:pPr algn="ctr"/>
            <a:endParaRPr lang="en-US" sz="2800">
              <a:solidFill>
                <a:srgbClr val="FFFF00"/>
              </a:solidFill>
              <a:cs typeface="Times New Roman" pitchFamily="18" charset="0"/>
            </a:endParaRPr>
          </a:p>
        </p:txBody>
      </p:sp>
      <p:sp>
        <p:nvSpPr>
          <p:cNvPr id="3076" name="Text Box 4"/>
          <p:cNvSpPr txBox="1">
            <a:spLocks noChangeArrowheads="1"/>
          </p:cNvSpPr>
          <p:nvPr/>
        </p:nvSpPr>
        <p:spPr bwMode="auto">
          <a:xfrm>
            <a:off x="1143000" y="5410200"/>
            <a:ext cx="6477000" cy="1754326"/>
          </a:xfrm>
          <a:prstGeom prst="rect">
            <a:avLst/>
          </a:prstGeom>
          <a:noFill/>
          <a:ln w="9525">
            <a:noFill/>
            <a:miter lim="800000"/>
            <a:headEnd/>
            <a:tailEnd/>
          </a:ln>
        </p:spPr>
        <p:txBody>
          <a:bodyPr wrap="square">
            <a:spAutoFit/>
          </a:bodyPr>
          <a:lstStyle/>
          <a:p>
            <a:pPr algn="ctr" eaLnBrk="1" hangingPunct="1">
              <a:spcBef>
                <a:spcPts val="0"/>
              </a:spcBef>
            </a:pPr>
            <a:r>
              <a:rPr lang="en-US" sz="2400" dirty="0" smtClean="0">
                <a:solidFill>
                  <a:srgbClr val="FFFF00"/>
                </a:solidFill>
                <a:latin typeface="Times New Roman" pitchFamily="18" charset="0"/>
              </a:rPr>
              <a:t>Ecosystems and Oceanography Division (EOD)</a:t>
            </a:r>
          </a:p>
          <a:p>
            <a:pPr algn="ctr" eaLnBrk="1" hangingPunct="1">
              <a:spcBef>
                <a:spcPts val="0"/>
              </a:spcBef>
            </a:pPr>
            <a:r>
              <a:rPr lang="en-US" sz="2400" dirty="0" smtClean="0">
                <a:solidFill>
                  <a:srgbClr val="FFFF00"/>
                </a:solidFill>
                <a:latin typeface="Times New Roman" pitchFamily="18" charset="0"/>
              </a:rPr>
              <a:t>and</a:t>
            </a:r>
          </a:p>
          <a:p>
            <a:pPr algn="ctr" eaLnBrk="1" hangingPunct="1">
              <a:spcBef>
                <a:spcPts val="0"/>
              </a:spcBef>
            </a:pPr>
            <a:r>
              <a:rPr lang="en-US" sz="2400" dirty="0" smtClean="0">
                <a:solidFill>
                  <a:srgbClr val="FFFF00"/>
                </a:solidFill>
                <a:latin typeface="Times New Roman" pitchFamily="18" charset="0"/>
              </a:rPr>
              <a:t>Marine Turtle Research Program (MTRP)</a:t>
            </a:r>
          </a:p>
          <a:p>
            <a:pPr algn="ctr" eaLnBrk="1" hangingPunct="1">
              <a:spcBef>
                <a:spcPct val="50000"/>
              </a:spcBef>
            </a:pPr>
            <a:endParaRPr lang="en-US" sz="2400" dirty="0">
              <a:solidFill>
                <a:srgbClr val="FFFF00"/>
              </a:solidFill>
              <a:latin typeface="Times New Roman" pitchFamily="18" charset="0"/>
            </a:endParaRPr>
          </a:p>
        </p:txBody>
      </p:sp>
      <p:pic>
        <p:nvPicPr>
          <p:cNvPr id="3077" name="Picture 5" descr="turtle-fleet"/>
          <p:cNvPicPr>
            <a:picLocks noChangeAspect="1" noChangeArrowheads="1"/>
          </p:cNvPicPr>
          <p:nvPr/>
        </p:nvPicPr>
        <p:blipFill>
          <a:blip r:embed="rId3" cstate="print"/>
          <a:srcRect/>
          <a:stretch>
            <a:fillRect/>
          </a:stretch>
        </p:blipFill>
        <p:spPr bwMode="auto">
          <a:xfrm>
            <a:off x="2438400" y="2209800"/>
            <a:ext cx="4038600" cy="3030538"/>
          </a:xfrm>
          <a:prstGeom prst="rect">
            <a:avLst/>
          </a:prstGeom>
          <a:noFill/>
          <a:ln w="9525">
            <a:noFill/>
            <a:miter lim="800000"/>
            <a:headEnd/>
            <a:tailEnd/>
          </a:ln>
        </p:spPr>
      </p:pic>
      <p:sp>
        <p:nvSpPr>
          <p:cNvPr id="6" name="Rectangle 5"/>
          <p:cNvSpPr/>
          <p:nvPr/>
        </p:nvSpPr>
        <p:spPr>
          <a:xfrm>
            <a:off x="838200" y="304800"/>
            <a:ext cx="7620000" cy="1754326"/>
          </a:xfrm>
          <a:prstGeom prst="rect">
            <a:avLst/>
          </a:prstGeom>
        </p:spPr>
        <p:txBody>
          <a:bodyPr wrap="square">
            <a:spAutoFit/>
          </a:bodyPr>
          <a:lstStyle/>
          <a:p>
            <a:pPr algn="ctr"/>
            <a:r>
              <a:rPr lang="en-US" sz="2800" dirty="0" smtClean="0">
                <a:solidFill>
                  <a:srgbClr val="FFFF00"/>
                </a:solidFill>
                <a:latin typeface="Times New Roman" pitchFamily="18" charset="0"/>
                <a:cs typeface="Times New Roman" pitchFamily="18" charset="0"/>
              </a:rPr>
              <a:t>Partnership Research of Marine Turtles at the Pacific Islands Fisheries Science Center:</a:t>
            </a:r>
          </a:p>
          <a:p>
            <a:pPr algn="ctr"/>
            <a:r>
              <a:rPr lang="en-US" sz="2800" dirty="0" smtClean="0">
                <a:solidFill>
                  <a:srgbClr val="FFFF00"/>
                </a:solidFill>
                <a:latin typeface="Times New Roman" pitchFamily="18" charset="0"/>
                <a:cs typeface="Times New Roman" pitchFamily="18" charset="0"/>
              </a:rPr>
              <a:t>Identifying Loggerhead Pelagic Foraging Ecology  </a:t>
            </a:r>
          </a:p>
          <a:p>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Japan_GeorgeBalazs_April2004_DigitalCameraPics 039.JPG"/>
          <p:cNvPicPr>
            <a:picLocks noGrp="1" noChangeAspect="1"/>
          </p:cNvPicPr>
          <p:nvPr>
            <p:ph/>
          </p:nvPr>
        </p:nvPicPr>
        <p:blipFill>
          <a:blip r:embed="rId2" cstate="print"/>
          <a:stretch>
            <a:fillRect/>
          </a:stretch>
        </p:blipFill>
        <p:spPr>
          <a:xfrm>
            <a:off x="0" y="1"/>
            <a:ext cx="9144000" cy="6858000"/>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CIMG2966.jpg"/>
          <p:cNvPicPr>
            <a:picLocks noGrp="1" noChangeAspect="1"/>
          </p:cNvPicPr>
          <p:nvPr>
            <p:ph/>
          </p:nvPr>
        </p:nvPicPr>
        <p:blipFill>
          <a:blip r:embed="rId2" cstate="print"/>
          <a:stretch>
            <a:fillRect/>
          </a:stretch>
        </p:blipFill>
        <p:spPr>
          <a:xfrm>
            <a:off x="0" y="0"/>
            <a:ext cx="9144001" cy="6858000"/>
          </a:xfrm>
        </p:spPr>
      </p:pic>
      <p:sp>
        <p:nvSpPr>
          <p:cNvPr id="4" name="TextBox 3"/>
          <p:cNvSpPr txBox="1"/>
          <p:nvPr/>
        </p:nvSpPr>
        <p:spPr>
          <a:xfrm>
            <a:off x="4114800" y="381000"/>
            <a:ext cx="4876800" cy="523220"/>
          </a:xfrm>
          <a:prstGeom prst="rect">
            <a:avLst/>
          </a:prstGeom>
          <a:noFill/>
        </p:spPr>
        <p:txBody>
          <a:bodyPr wrap="square" rtlCol="0">
            <a:spAutoFit/>
          </a:bodyPr>
          <a:lstStyle/>
          <a:p>
            <a:r>
              <a:rPr lang="en-US" sz="2800" dirty="0" err="1" smtClean="0">
                <a:solidFill>
                  <a:srgbClr val="FFFF00"/>
                </a:solidFill>
              </a:rPr>
              <a:t>Choshi</a:t>
            </a:r>
            <a:r>
              <a:rPr lang="en-US" sz="2800" dirty="0" smtClean="0">
                <a:solidFill>
                  <a:srgbClr val="FFFF00"/>
                </a:solidFill>
              </a:rPr>
              <a:t> City </a:t>
            </a:r>
            <a:r>
              <a:rPr lang="en-US" sz="2800" dirty="0" err="1" smtClean="0">
                <a:solidFill>
                  <a:srgbClr val="FFFF00"/>
                </a:solidFill>
              </a:rPr>
              <a:t>Boso</a:t>
            </a:r>
            <a:r>
              <a:rPr lang="en-US" sz="2800" dirty="0" smtClean="0">
                <a:solidFill>
                  <a:srgbClr val="FFFF00"/>
                </a:solidFill>
              </a:rPr>
              <a:t> Peninsula</a:t>
            </a:r>
            <a:endParaRPr lang="en-US" sz="2800" dirty="0">
              <a:solidFill>
                <a:srgbClr val="FFFF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CIMG2999.jpg"/>
          <p:cNvPicPr>
            <a:picLocks noGrp="1" noChangeAspect="1"/>
          </p:cNvPicPr>
          <p:nvPr>
            <p:ph/>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ll-cc-logos.jpg"/>
          <p:cNvPicPr>
            <a:picLocks noChangeAspect="1"/>
          </p:cNvPicPr>
          <p:nvPr/>
        </p:nvPicPr>
        <p:blipFill>
          <a:blip r:embed="rId2" cstate="print"/>
          <a:stretch>
            <a:fillRect/>
          </a:stretch>
        </p:blipFill>
        <p:spPr>
          <a:xfrm>
            <a:off x="0" y="1028495"/>
            <a:ext cx="9144000" cy="4580191"/>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urtles_allspecies_tracks"/>
          <p:cNvPicPr>
            <a:picLocks noGrp="1" noChangeAspect="1" noChangeArrowheads="1"/>
          </p:cNvPicPr>
          <p:nvPr>
            <p:ph/>
          </p:nvPr>
        </p:nvPicPr>
        <p:blipFill>
          <a:blip r:embed="rId3" cstate="print"/>
          <a:srcRect/>
          <a:stretch>
            <a:fillRect/>
          </a:stretch>
        </p:blipFill>
        <p:spPr>
          <a:xfrm>
            <a:off x="0" y="1676400"/>
            <a:ext cx="9144000" cy="3327400"/>
          </a:xfrm>
          <a:noFill/>
        </p:spPr>
      </p:pic>
      <p:sp>
        <p:nvSpPr>
          <p:cNvPr id="6147" name="Rectangle 3"/>
          <p:cNvSpPr>
            <a:spLocks noChangeArrowheads="1"/>
          </p:cNvSpPr>
          <p:nvPr/>
        </p:nvSpPr>
        <p:spPr bwMode="auto">
          <a:xfrm>
            <a:off x="3276600" y="2362200"/>
            <a:ext cx="685800" cy="228600"/>
          </a:xfrm>
          <a:prstGeom prst="rect">
            <a:avLst/>
          </a:prstGeom>
          <a:solidFill>
            <a:schemeClr val="tx1"/>
          </a:solidFill>
          <a:ln w="9525">
            <a:solidFill>
              <a:schemeClr val="tx1"/>
            </a:solidFill>
            <a:miter lim="800000"/>
            <a:headEnd/>
            <a:tailEnd/>
          </a:ln>
        </p:spPr>
        <p:txBody>
          <a:bodyPr wrap="none" anchor="ctr"/>
          <a:lstStyle/>
          <a:p>
            <a:pPr algn="ctr"/>
            <a:endParaRPr lang="en-US"/>
          </a:p>
        </p:txBody>
      </p:sp>
      <p:sp>
        <p:nvSpPr>
          <p:cNvPr id="6148" name="Text Box 4"/>
          <p:cNvSpPr txBox="1">
            <a:spLocks noChangeArrowheads="1"/>
          </p:cNvSpPr>
          <p:nvPr/>
        </p:nvSpPr>
        <p:spPr bwMode="auto">
          <a:xfrm>
            <a:off x="3124200" y="2286000"/>
            <a:ext cx="1143000" cy="366713"/>
          </a:xfrm>
          <a:prstGeom prst="rect">
            <a:avLst/>
          </a:prstGeom>
          <a:noFill/>
          <a:ln w="9525">
            <a:noFill/>
            <a:miter lim="800000"/>
            <a:headEnd/>
            <a:tailEnd/>
          </a:ln>
        </p:spPr>
        <p:txBody>
          <a:bodyPr>
            <a:spAutoFit/>
          </a:bodyPr>
          <a:lstStyle/>
          <a:p>
            <a:pPr>
              <a:spcBef>
                <a:spcPct val="50000"/>
              </a:spcBef>
            </a:pPr>
            <a:r>
              <a:rPr lang="en-US" b="1">
                <a:solidFill>
                  <a:srgbClr val="FF0000"/>
                </a:solidFill>
                <a:latin typeface="Times New Roman" pitchFamily="18" charset="0"/>
              </a:rPr>
              <a:t>KEBR</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4800600"/>
            <a:ext cx="9144000" cy="914400"/>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171" name="Rectangle 3"/>
          <p:cNvSpPr>
            <a:spLocks noChangeArrowheads="1"/>
          </p:cNvSpPr>
          <p:nvPr/>
        </p:nvSpPr>
        <p:spPr bwMode="auto">
          <a:xfrm>
            <a:off x="0" y="2971800"/>
            <a:ext cx="9144000" cy="914400"/>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172" name="Rectangle 4"/>
          <p:cNvSpPr>
            <a:spLocks noChangeArrowheads="1"/>
          </p:cNvSpPr>
          <p:nvPr/>
        </p:nvSpPr>
        <p:spPr bwMode="auto">
          <a:xfrm>
            <a:off x="0" y="609600"/>
            <a:ext cx="9144000" cy="914400"/>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285701" name="Text Box 5"/>
          <p:cNvSpPr txBox="1">
            <a:spLocks noChangeArrowheads="1"/>
          </p:cNvSpPr>
          <p:nvPr/>
        </p:nvSpPr>
        <p:spPr bwMode="auto">
          <a:xfrm>
            <a:off x="0" y="685800"/>
            <a:ext cx="3810000" cy="641350"/>
          </a:xfrm>
          <a:prstGeom prst="rect">
            <a:avLst/>
          </a:prstGeom>
          <a:noFill/>
          <a:ln w="9525">
            <a:noFill/>
            <a:miter lim="800000"/>
            <a:headEnd/>
            <a:tailEnd/>
          </a:ln>
          <a:effectLst/>
        </p:spPr>
        <p:txBody>
          <a:bodyPr>
            <a:spAutoFit/>
          </a:bodyPr>
          <a:lstStyle/>
          <a:p>
            <a:pPr>
              <a:spcBef>
                <a:spcPct val="50000"/>
              </a:spcBef>
              <a:defRPr/>
            </a:pPr>
            <a:r>
              <a:rPr lang="en-US" b="1">
                <a:effectLst>
                  <a:outerShdw blurRad="38100" dist="38100" dir="2700000" algn="tl">
                    <a:srgbClr val="000000"/>
                  </a:outerShdw>
                </a:effectLst>
              </a:rPr>
              <a:t>Schematic of the Kuroshio Extension Bifurcation region (A)</a:t>
            </a:r>
          </a:p>
        </p:txBody>
      </p:sp>
      <p:sp>
        <p:nvSpPr>
          <p:cNvPr id="285702" name="Text Box 6"/>
          <p:cNvSpPr txBox="1">
            <a:spLocks noChangeArrowheads="1"/>
          </p:cNvSpPr>
          <p:nvPr/>
        </p:nvSpPr>
        <p:spPr bwMode="auto">
          <a:xfrm>
            <a:off x="0" y="3200400"/>
            <a:ext cx="3810000" cy="366713"/>
          </a:xfrm>
          <a:prstGeom prst="rect">
            <a:avLst/>
          </a:prstGeom>
          <a:noFill/>
          <a:ln w="9525">
            <a:noFill/>
            <a:miter lim="800000"/>
            <a:headEnd/>
            <a:tailEnd/>
          </a:ln>
          <a:effectLst/>
        </p:spPr>
        <p:txBody>
          <a:bodyPr>
            <a:spAutoFit/>
          </a:bodyPr>
          <a:lstStyle/>
          <a:p>
            <a:pPr>
              <a:spcBef>
                <a:spcPct val="50000"/>
              </a:spcBef>
              <a:defRPr/>
            </a:pPr>
            <a:r>
              <a:rPr lang="en-US" b="1">
                <a:effectLst>
                  <a:outerShdw blurRad="38100" dist="38100" dir="2700000" algn="tl">
                    <a:srgbClr val="000000"/>
                  </a:outerShdw>
                </a:effectLst>
              </a:rPr>
              <a:t>AVISO altimetry for March 2003</a:t>
            </a:r>
          </a:p>
        </p:txBody>
      </p:sp>
      <p:sp>
        <p:nvSpPr>
          <p:cNvPr id="285703" name="Text Box 7"/>
          <p:cNvSpPr txBox="1">
            <a:spLocks noChangeArrowheads="1"/>
          </p:cNvSpPr>
          <p:nvPr/>
        </p:nvSpPr>
        <p:spPr bwMode="auto">
          <a:xfrm>
            <a:off x="0" y="4953000"/>
            <a:ext cx="3810000" cy="641350"/>
          </a:xfrm>
          <a:prstGeom prst="rect">
            <a:avLst/>
          </a:prstGeom>
          <a:noFill/>
          <a:ln w="9525">
            <a:noFill/>
            <a:miter lim="800000"/>
            <a:headEnd/>
            <a:tailEnd/>
          </a:ln>
          <a:effectLst/>
        </p:spPr>
        <p:txBody>
          <a:bodyPr>
            <a:spAutoFit/>
          </a:bodyPr>
          <a:lstStyle/>
          <a:p>
            <a:pPr>
              <a:spcBef>
                <a:spcPct val="50000"/>
              </a:spcBef>
              <a:defRPr/>
            </a:pPr>
            <a:r>
              <a:rPr lang="en-US" b="1">
                <a:effectLst>
                  <a:outerShdw blurRad="38100" dist="38100" dir="2700000" algn="tl">
                    <a:srgbClr val="000000"/>
                  </a:outerShdw>
                </a:effectLst>
              </a:rPr>
              <a:t>AVISO altimetry for September 2003</a:t>
            </a:r>
          </a:p>
        </p:txBody>
      </p:sp>
      <p:pic>
        <p:nvPicPr>
          <p:cNvPr id="7176" name="Picture 8" descr="Figure3_KEBR_map"/>
          <p:cNvPicPr>
            <a:picLocks noGrp="1" noChangeAspect="1" noChangeArrowheads="1"/>
          </p:cNvPicPr>
          <p:nvPr>
            <p:ph/>
          </p:nvPr>
        </p:nvPicPr>
        <p:blipFill>
          <a:blip r:embed="rId3" cstate="print"/>
          <a:srcRect/>
          <a:stretch>
            <a:fillRect/>
          </a:stretch>
        </p:blipFill>
        <p:spPr>
          <a:xfrm>
            <a:off x="3813175" y="0"/>
            <a:ext cx="5330825" cy="6858000"/>
          </a:xfr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762000" y="0"/>
            <a:ext cx="7620000" cy="68580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219" name="Rectangle 3"/>
          <p:cNvSpPr>
            <a:spLocks noChangeArrowheads="1"/>
          </p:cNvSpPr>
          <p:nvPr/>
        </p:nvSpPr>
        <p:spPr bwMode="auto">
          <a:xfrm>
            <a:off x="947738" y="990600"/>
            <a:ext cx="6908800" cy="1143000"/>
          </a:xfrm>
          <a:prstGeom prst="rect">
            <a:avLst/>
          </a:prstGeom>
          <a:noFill/>
          <a:ln w="9525">
            <a:noFill/>
            <a:miter lim="800000"/>
            <a:headEnd/>
            <a:tailEnd/>
          </a:ln>
        </p:spPr>
        <p:txBody>
          <a:bodyPr anchor="ctr"/>
          <a:lstStyle/>
          <a:p>
            <a:pPr algn="ctr"/>
            <a:endParaRPr lang="en-US" sz="2800">
              <a:solidFill>
                <a:srgbClr val="FFFF00"/>
              </a:solidFill>
              <a:cs typeface="Times New Roman" pitchFamily="18" charset="0"/>
            </a:endParaRPr>
          </a:p>
        </p:txBody>
      </p:sp>
      <p:pic>
        <p:nvPicPr>
          <p:cNvPr id="9220" name="Picture 4" descr="10_chla_topex_feb01"/>
          <p:cNvPicPr>
            <a:picLocks noChangeAspect="1" noChangeArrowheads="1"/>
          </p:cNvPicPr>
          <p:nvPr/>
        </p:nvPicPr>
        <p:blipFill>
          <a:blip r:embed="rId3" cstate="print"/>
          <a:srcRect/>
          <a:stretch>
            <a:fillRect/>
          </a:stretch>
        </p:blipFill>
        <p:spPr bwMode="auto">
          <a:xfrm>
            <a:off x="914400" y="136525"/>
            <a:ext cx="7315200" cy="6583363"/>
          </a:xfrm>
          <a:prstGeom prst="rect">
            <a:avLst/>
          </a:prstGeom>
          <a:noFill/>
          <a:ln w="9525">
            <a:noFill/>
            <a:miter lim="800000"/>
            <a:headEnd/>
            <a:tailEnd/>
          </a:ln>
        </p:spPr>
      </p:pic>
      <p:pic>
        <p:nvPicPr>
          <p:cNvPr id="9221" name="Picture 5" descr="22150_feb_wssh"/>
          <p:cNvPicPr>
            <a:picLocks noChangeAspect="1" noChangeArrowheads="1"/>
          </p:cNvPicPr>
          <p:nvPr/>
        </p:nvPicPr>
        <p:blipFill>
          <a:blip r:embed="rId4" cstate="print"/>
          <a:srcRect/>
          <a:stretch>
            <a:fillRect/>
          </a:stretch>
        </p:blipFill>
        <p:spPr bwMode="auto">
          <a:xfrm>
            <a:off x="1066800" y="152400"/>
            <a:ext cx="70104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0" y="0"/>
            <a:ext cx="9144000" cy="914400"/>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290819" name="Text Box 3"/>
          <p:cNvSpPr txBox="1">
            <a:spLocks noChangeArrowheads="1"/>
          </p:cNvSpPr>
          <p:nvPr/>
        </p:nvSpPr>
        <p:spPr bwMode="auto">
          <a:xfrm>
            <a:off x="0" y="0"/>
            <a:ext cx="9144000" cy="641350"/>
          </a:xfrm>
          <a:prstGeom prst="rect">
            <a:avLst/>
          </a:prstGeom>
          <a:noFill/>
          <a:ln w="9525">
            <a:noFill/>
            <a:miter lim="800000"/>
            <a:headEnd/>
            <a:tailEnd/>
          </a:ln>
          <a:effectLst/>
        </p:spPr>
        <p:txBody>
          <a:bodyPr>
            <a:spAutoFit/>
          </a:bodyPr>
          <a:lstStyle/>
          <a:p>
            <a:pPr>
              <a:spcBef>
                <a:spcPct val="50000"/>
              </a:spcBef>
              <a:defRPr/>
            </a:pPr>
            <a:r>
              <a:rPr lang="en-US" b="1">
                <a:effectLst>
                  <a:outerShdw blurRad="38100" dist="38100" dir="2700000" algn="tl">
                    <a:srgbClr val="000000"/>
                  </a:outerShdw>
                </a:effectLst>
              </a:rPr>
              <a:t>Loggerhead track over SSH and geostrophic currents for October 2003 (A), November 2003 (B), December 2003 (C), and January 2004 (D) </a:t>
            </a:r>
          </a:p>
        </p:txBody>
      </p:sp>
      <p:pic>
        <p:nvPicPr>
          <p:cNvPr id="10244" name="Picture 4" descr="Figure8_24644_left_4tile"/>
          <p:cNvPicPr>
            <a:picLocks noGrp="1" noChangeAspect="1" noChangeArrowheads="1"/>
          </p:cNvPicPr>
          <p:nvPr>
            <p:ph/>
          </p:nvPr>
        </p:nvPicPr>
        <p:blipFill>
          <a:blip r:embed="rId3" cstate="print"/>
          <a:srcRect/>
          <a:stretch>
            <a:fillRect/>
          </a:stretch>
        </p:blipFill>
        <p:spPr>
          <a:xfrm>
            <a:off x="914400" y="1009650"/>
            <a:ext cx="7358063" cy="5848350"/>
          </a:xfr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9536"/>
            <a:ext cx="3788522" cy="889347"/>
          </a:xfrm>
        </p:spPr>
        <p:txBody>
          <a:bodyPr>
            <a:normAutofit fontScale="90000"/>
          </a:bodyPr>
          <a:lstStyle/>
          <a:p>
            <a:pPr algn="l"/>
            <a:r>
              <a:rPr lang="en-US" sz="4000" dirty="0" smtClean="0"/>
              <a:t>EOD </a:t>
            </a:r>
            <a:r>
              <a:rPr lang="en-US" sz="4000" dirty="0" err="1" smtClean="0"/>
              <a:t>TurtleWatch</a:t>
            </a:r>
            <a:r>
              <a:rPr lang="en-US" sz="4000" dirty="0" smtClean="0"/>
              <a:t/>
            </a:r>
            <a:br>
              <a:rPr lang="en-US" sz="4000" dirty="0" smtClean="0"/>
            </a:br>
            <a:r>
              <a:rPr lang="en-US" sz="2400" dirty="0" smtClean="0"/>
              <a:t>Evan.Howell@noaa.gov</a:t>
            </a:r>
            <a:endParaRPr lang="en-US" sz="4000" dirty="0"/>
          </a:p>
        </p:txBody>
      </p:sp>
      <p:pic>
        <p:nvPicPr>
          <p:cNvPr id="4" name="Picture 3"/>
          <p:cNvPicPr>
            <a:picLocks noChangeAspect="1"/>
          </p:cNvPicPr>
          <p:nvPr/>
        </p:nvPicPr>
        <p:blipFill>
          <a:blip r:embed="rId3" cstate="print"/>
          <a:stretch>
            <a:fillRect/>
          </a:stretch>
        </p:blipFill>
        <p:spPr>
          <a:xfrm>
            <a:off x="3788522" y="59536"/>
            <a:ext cx="5355477" cy="6798464"/>
          </a:xfrm>
          <a:prstGeom prst="rect">
            <a:avLst/>
          </a:prstGeom>
        </p:spPr>
      </p:pic>
      <p:pic>
        <p:nvPicPr>
          <p:cNvPr id="7" name="Picture 19" descr="a013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04" y="1225004"/>
            <a:ext cx="3583032" cy="2699461"/>
          </a:xfrm>
          <a:prstGeom prst="rect">
            <a:avLst/>
          </a:prstGeom>
          <a:noFill/>
          <a:ln w="9525">
            <a:solidFill>
              <a:srgbClr val="FFFFCC"/>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descr="TWexample_fin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604" y="4002438"/>
            <a:ext cx="3583032" cy="27628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7442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normAutofit/>
          </a:bodyPr>
          <a:lstStyle/>
          <a:p>
            <a:r>
              <a:rPr lang="en-US" b="1" dirty="0" smtClean="0">
                <a:latin typeface="Calibri" charset="0"/>
                <a:ea typeface="ＭＳ Ｐゴシック" charset="0"/>
              </a:rPr>
              <a:t>TurtleWatch:</a:t>
            </a:r>
            <a:r>
              <a:rPr lang="en-US" dirty="0" smtClean="0">
                <a:latin typeface="Calibri" charset="0"/>
                <a:ea typeface="ＭＳ Ｐゴシック" charset="0"/>
              </a:rPr>
              <a:t> Background</a:t>
            </a:r>
            <a:endParaRPr lang="en-US" dirty="0">
              <a:latin typeface="Calibri" charset="0"/>
              <a:ea typeface="ＭＳ Ｐゴシック" charset="0"/>
            </a:endParaRPr>
          </a:p>
        </p:txBody>
      </p:sp>
      <p:sp>
        <p:nvSpPr>
          <p:cNvPr id="4" name="TextBox 3"/>
          <p:cNvSpPr txBox="1"/>
          <p:nvPr/>
        </p:nvSpPr>
        <p:spPr>
          <a:xfrm>
            <a:off x="152400" y="1143000"/>
            <a:ext cx="2209800" cy="830263"/>
          </a:xfrm>
          <a:prstGeom prst="rect">
            <a:avLst/>
          </a:prstGeom>
          <a:solidFill>
            <a:schemeClr val="accent3">
              <a:lumMod val="75000"/>
            </a:schemeClr>
          </a:solidFill>
          <a:ln>
            <a:solidFill>
              <a:schemeClr val="accent3">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latin typeface="Calibri" charset="0"/>
              </a:rPr>
              <a:t>Bycatch: Fishery data</a:t>
            </a:r>
          </a:p>
        </p:txBody>
      </p:sp>
      <p:pic>
        <p:nvPicPr>
          <p:cNvPr id="35844" name="Picture 9" descr="turtles_effo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3200400"/>
            <a:ext cx="5029200"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turtles_effort_bycatch_templine.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3200400"/>
            <a:ext cx="5029200"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3467100" y="1143000"/>
            <a:ext cx="2209800" cy="830263"/>
          </a:xfrm>
          <a:prstGeom prst="rect">
            <a:avLst/>
          </a:prstGeom>
          <a:solidFill>
            <a:schemeClr val="accent3">
              <a:lumMod val="75000"/>
            </a:schemeClr>
          </a:solidFill>
          <a:ln>
            <a:solidFill>
              <a:schemeClr val="accent3">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latin typeface="Calibri" charset="0"/>
              </a:rPr>
              <a:t>Fishery/Bycatch in specific area</a:t>
            </a:r>
          </a:p>
        </p:txBody>
      </p:sp>
      <p:sp>
        <p:nvSpPr>
          <p:cNvPr id="13" name="Right Arrow 12"/>
          <p:cNvSpPr/>
          <p:nvPr/>
        </p:nvSpPr>
        <p:spPr>
          <a:xfrm>
            <a:off x="2495550" y="1333500"/>
            <a:ext cx="838200" cy="449263"/>
          </a:xfrm>
          <a:prstGeom prst="rightArrow">
            <a:avLst/>
          </a:prstGeom>
          <a:gradFill>
            <a:gsLst>
              <a:gs pos="0">
                <a:schemeClr val="accent3">
                  <a:lumMod val="75000"/>
                </a:schemeClr>
              </a:gs>
              <a:gs pos="100000">
                <a:schemeClr val="accent3">
                  <a:lumMod val="40000"/>
                  <a:lumOff val="60000"/>
                </a:schemeClr>
              </a:gs>
            </a:gsLst>
            <a:lin ang="16200000" scaled="0"/>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
        <p:nvSpPr>
          <p:cNvPr id="14" name="TextBox 13"/>
          <p:cNvSpPr txBox="1"/>
          <p:nvPr/>
        </p:nvSpPr>
        <p:spPr>
          <a:xfrm>
            <a:off x="6781800" y="1143000"/>
            <a:ext cx="2209800" cy="830263"/>
          </a:xfrm>
          <a:prstGeom prst="rect">
            <a:avLst/>
          </a:prstGeom>
          <a:solidFill>
            <a:schemeClr val="accent3">
              <a:lumMod val="75000"/>
            </a:schemeClr>
          </a:solidFill>
          <a:ln>
            <a:solidFill>
              <a:schemeClr val="accent3">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latin typeface="Calibri" charset="0"/>
              </a:rPr>
              <a:t>Turtles/Sword assoc. fronts</a:t>
            </a:r>
            <a:r>
              <a:rPr lang="en-US" b="1" baseline="30000">
                <a:solidFill>
                  <a:srgbClr val="FFFFFF"/>
                </a:solidFill>
                <a:latin typeface="Calibri" charset="0"/>
              </a:rPr>
              <a:t>1</a:t>
            </a:r>
          </a:p>
        </p:txBody>
      </p:sp>
      <p:sp>
        <p:nvSpPr>
          <p:cNvPr id="15" name="Right Arrow 14"/>
          <p:cNvSpPr/>
          <p:nvPr/>
        </p:nvSpPr>
        <p:spPr>
          <a:xfrm>
            <a:off x="5810250" y="1333500"/>
            <a:ext cx="838200" cy="449263"/>
          </a:xfrm>
          <a:prstGeom prst="rightArrow">
            <a:avLst/>
          </a:prstGeom>
          <a:gradFill>
            <a:gsLst>
              <a:gs pos="0">
                <a:schemeClr val="accent3">
                  <a:lumMod val="75000"/>
                </a:schemeClr>
              </a:gs>
              <a:gs pos="100000">
                <a:schemeClr val="accent3">
                  <a:lumMod val="40000"/>
                  <a:lumOff val="60000"/>
                </a:schemeClr>
              </a:gs>
            </a:gsLst>
            <a:lin ang="16200000" scaled="0"/>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
        <p:nvSpPr>
          <p:cNvPr id="16" name="TextBox 15"/>
          <p:cNvSpPr txBox="1"/>
          <p:nvPr/>
        </p:nvSpPr>
        <p:spPr>
          <a:xfrm>
            <a:off x="6781800" y="2020888"/>
            <a:ext cx="2209800" cy="215900"/>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baseline="30000">
                <a:latin typeface="Calibri" charset="0"/>
              </a:rPr>
              <a:t>1</a:t>
            </a:r>
            <a:r>
              <a:rPr lang="en-US" sz="800">
                <a:latin typeface="Calibri" charset="0"/>
              </a:rPr>
              <a:t>Polovina (Seki) et al, 2001, (2002),2004, 2006</a:t>
            </a:r>
          </a:p>
        </p:txBody>
      </p:sp>
      <p:sp>
        <p:nvSpPr>
          <p:cNvPr id="22" name="TextBox 21"/>
          <p:cNvSpPr txBox="1"/>
          <p:nvPr/>
        </p:nvSpPr>
        <p:spPr>
          <a:xfrm>
            <a:off x="152400" y="2370138"/>
            <a:ext cx="2209800" cy="830262"/>
          </a:xfrm>
          <a:prstGeom prst="rect">
            <a:avLst/>
          </a:prstGeom>
          <a:solidFill>
            <a:schemeClr val="accent2">
              <a:lumMod val="60000"/>
              <a:lumOff val="40000"/>
            </a:schemeClr>
          </a:solidFill>
          <a:ln>
            <a:solidFill>
              <a:schemeClr val="accent2">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latin typeface="Calibri" charset="0"/>
              </a:rPr>
              <a:t>Response = MPA (closures)</a:t>
            </a:r>
          </a:p>
        </p:txBody>
      </p:sp>
      <p:sp>
        <p:nvSpPr>
          <p:cNvPr id="23" name="TextBox 22"/>
          <p:cNvSpPr txBox="1"/>
          <p:nvPr/>
        </p:nvSpPr>
        <p:spPr>
          <a:xfrm>
            <a:off x="3467100" y="2370138"/>
            <a:ext cx="2209800" cy="830262"/>
          </a:xfrm>
          <a:prstGeom prst="rect">
            <a:avLst/>
          </a:prstGeom>
          <a:solidFill>
            <a:schemeClr val="accent2">
              <a:lumMod val="75000"/>
            </a:schemeClr>
          </a:solidFill>
          <a:ln>
            <a:solidFill>
              <a:schemeClr val="accent2">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latin typeface="Calibri" charset="0"/>
              </a:rPr>
              <a:t>Static closures, dynamic fronts</a:t>
            </a:r>
          </a:p>
        </p:txBody>
      </p:sp>
      <p:sp>
        <p:nvSpPr>
          <p:cNvPr id="24" name="Right Arrow 23"/>
          <p:cNvSpPr/>
          <p:nvPr/>
        </p:nvSpPr>
        <p:spPr>
          <a:xfrm>
            <a:off x="2495550" y="2560638"/>
            <a:ext cx="838200" cy="449262"/>
          </a:xfrm>
          <a:prstGeom prst="rightArrow">
            <a:avLst/>
          </a:prstGeom>
          <a:gradFill>
            <a:gsLst>
              <a:gs pos="0">
                <a:schemeClr val="accent2">
                  <a:lumMod val="60000"/>
                  <a:lumOff val="40000"/>
                </a:schemeClr>
              </a:gs>
              <a:gs pos="100000">
                <a:schemeClr val="accent2">
                  <a:lumMod val="75000"/>
                </a:schemeClr>
              </a:gs>
            </a:gsLst>
            <a:lin ang="0" scaled="0"/>
          </a:gra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
        <p:nvSpPr>
          <p:cNvPr id="25" name="TextBox 24"/>
          <p:cNvSpPr txBox="1"/>
          <p:nvPr/>
        </p:nvSpPr>
        <p:spPr>
          <a:xfrm>
            <a:off x="6781800" y="2370138"/>
            <a:ext cx="2209800" cy="830262"/>
          </a:xfrm>
          <a:prstGeom prst="rect">
            <a:avLst/>
          </a:prstGeom>
          <a:solidFill>
            <a:schemeClr val="accent2">
              <a:lumMod val="50000"/>
            </a:schemeClr>
          </a:solidFill>
          <a:ln>
            <a:solidFill>
              <a:schemeClr val="accent2">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latin typeface="Calibri" charset="0"/>
              </a:rPr>
              <a:t>Frontal/effort shifts (turtles)</a:t>
            </a:r>
            <a:endParaRPr lang="en-US" b="1" baseline="30000">
              <a:solidFill>
                <a:srgbClr val="FFFFFF"/>
              </a:solidFill>
              <a:latin typeface="Calibri" charset="0"/>
            </a:endParaRPr>
          </a:p>
        </p:txBody>
      </p:sp>
      <p:sp>
        <p:nvSpPr>
          <p:cNvPr id="26" name="Right Arrow 25"/>
          <p:cNvSpPr/>
          <p:nvPr/>
        </p:nvSpPr>
        <p:spPr>
          <a:xfrm>
            <a:off x="5810250" y="2560638"/>
            <a:ext cx="838200" cy="449262"/>
          </a:xfrm>
          <a:prstGeom prst="rightArrow">
            <a:avLst/>
          </a:prstGeom>
          <a:gradFill>
            <a:gsLst>
              <a:gs pos="0">
                <a:schemeClr val="accent2">
                  <a:lumMod val="75000"/>
                </a:schemeClr>
              </a:gs>
              <a:gs pos="100000">
                <a:schemeClr val="accent2">
                  <a:lumMod val="50000"/>
                </a:schemeClr>
              </a:gs>
            </a:gsLst>
            <a:lin ang="0" scaled="0"/>
          </a:gra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pic>
        <p:nvPicPr>
          <p:cNvPr id="27" name="Picture 26" descr="turtles_effort_bycatch_templine_mpa.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200" y="3200400"/>
            <a:ext cx="5029200"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turtles_effort_bycatch_templine_mpa_southmove.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6200" y="3200400"/>
            <a:ext cx="5029200"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p:nvPr/>
        </p:nvSpPr>
        <p:spPr>
          <a:xfrm>
            <a:off x="152400" y="3505200"/>
            <a:ext cx="3733800" cy="2677656"/>
          </a:xfrm>
          <a:prstGeom prst="rect">
            <a:avLst/>
          </a:prstGeom>
          <a:solidFill>
            <a:schemeClr val="tx2">
              <a:lumMod val="75000"/>
            </a:schemeClr>
          </a:solidFill>
          <a:ln>
            <a:solidFill>
              <a:schemeClr val="accent1">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chemeClr val="bg1"/>
                </a:solidFill>
                <a:latin typeface="Calibri" charset="0"/>
              </a:rPr>
              <a:t>Desire: Method to create turtle avoidance areas from environment (SST/Chl a?)</a:t>
            </a:r>
          </a:p>
          <a:p>
            <a:pPr algn="ctr" eaLnBrk="1" hangingPunct="1"/>
            <a:endParaRPr lang="en-US" b="1" dirty="0">
              <a:solidFill>
                <a:schemeClr val="bg1"/>
              </a:solidFill>
              <a:latin typeface="Calibri" charset="0"/>
            </a:endParaRPr>
          </a:p>
          <a:p>
            <a:pPr algn="ctr" eaLnBrk="1" hangingPunct="1"/>
            <a:r>
              <a:rPr lang="ja-JP" altLang="en-US" b="1" dirty="0">
                <a:solidFill>
                  <a:schemeClr val="bg1"/>
                </a:solidFill>
                <a:latin typeface="Calibri" charset="0"/>
              </a:rPr>
              <a:t>“</a:t>
            </a:r>
            <a:r>
              <a:rPr lang="en-US" b="1" dirty="0">
                <a:solidFill>
                  <a:schemeClr val="bg1"/>
                </a:solidFill>
                <a:latin typeface="Calibri" charset="0"/>
              </a:rPr>
              <a:t>DYNAMIC </a:t>
            </a:r>
            <a:r>
              <a:rPr lang="en-US" b="1" dirty="0" smtClean="0">
                <a:solidFill>
                  <a:schemeClr val="bg1"/>
                </a:solidFill>
                <a:latin typeface="Calibri" charset="0"/>
              </a:rPr>
              <a:t>HABITAT ZONE</a:t>
            </a:r>
            <a:r>
              <a:rPr lang="ja-JP" altLang="en-US" b="1" dirty="0" smtClean="0">
                <a:solidFill>
                  <a:schemeClr val="bg1"/>
                </a:solidFill>
                <a:latin typeface="Calibri" charset="0"/>
              </a:rPr>
              <a:t>”</a:t>
            </a:r>
            <a:endParaRPr lang="en-US" b="1" dirty="0">
              <a:solidFill>
                <a:schemeClr val="bg1"/>
              </a:solidFill>
              <a:latin typeface="Calibri" charset="0"/>
            </a:endParaRPr>
          </a:p>
          <a:p>
            <a:pPr algn="ctr" eaLnBrk="1" hangingPunct="1"/>
            <a:endParaRPr lang="en-US" b="1" dirty="0">
              <a:solidFill>
                <a:schemeClr val="bg1"/>
              </a:solidFill>
              <a:latin typeface="Calibri" charset="0"/>
            </a:endParaRPr>
          </a:p>
          <a:p>
            <a:pPr algn="ctr" eaLnBrk="1" hangingPunct="1"/>
            <a:r>
              <a:rPr lang="en-US" b="1" dirty="0">
                <a:solidFill>
                  <a:schemeClr val="bg1"/>
                </a:solidFill>
                <a:latin typeface="Calibri" charset="0"/>
              </a:rPr>
              <a:t>Distribute daily to fishery</a:t>
            </a:r>
          </a:p>
        </p:txBody>
      </p:sp>
      <p:pic>
        <p:nvPicPr>
          <p:cNvPr id="30" name="Picture 29" descr="turtles_effort_bycatch_templine_dynmpa.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200" y="3200400"/>
            <a:ext cx="5029200"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turtles_effort_bycatch_templine_dynmpa_southmove.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86200" y="3200400"/>
            <a:ext cx="5029200"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84930" y="6324600"/>
            <a:ext cx="7434350" cy="461665"/>
          </a:xfrm>
          <a:prstGeom prst="rect">
            <a:avLst/>
          </a:prstGeom>
          <a:solidFill>
            <a:schemeClr val="accent3">
              <a:lumMod val="75000"/>
            </a:schemeClr>
          </a:solidFill>
          <a:ln>
            <a:solidFill>
              <a:schemeClr val="accent3">
                <a:lumMod val="50000"/>
              </a:schemeClr>
            </a:solid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FFFFFF"/>
                </a:solidFill>
                <a:latin typeface="Calibri" charset="0"/>
              </a:rPr>
              <a:t>First need </a:t>
            </a:r>
            <a:r>
              <a:rPr lang="en-US" b="1" dirty="0">
                <a:solidFill>
                  <a:srgbClr val="FFFFFF"/>
                </a:solidFill>
                <a:latin typeface="Calibri" charset="0"/>
              </a:rPr>
              <a:t>to understand bycatch pattern (time/space)</a:t>
            </a:r>
          </a:p>
        </p:txBody>
      </p:sp>
      <p:sp>
        <p:nvSpPr>
          <p:cNvPr id="31" name="TextBox 30"/>
          <p:cNvSpPr txBox="1"/>
          <p:nvPr/>
        </p:nvSpPr>
        <p:spPr>
          <a:xfrm>
            <a:off x="4387836" y="5053354"/>
            <a:ext cx="3731444" cy="923330"/>
          </a:xfrm>
          <a:prstGeom prst="rect">
            <a:avLst/>
          </a:prstGeom>
          <a:solidFill>
            <a:schemeClr val="accent6">
              <a:lumMod val="40000"/>
              <a:lumOff val="60000"/>
            </a:schemeClr>
          </a:solidFill>
          <a:ln>
            <a:solidFill>
              <a:schemeClr val="accent6">
                <a:lumMod val="50000"/>
              </a:schemeClr>
            </a:solid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smtClean="0">
                <a:solidFill>
                  <a:srgbClr val="632523"/>
                </a:solidFill>
                <a:latin typeface="Calibri" charset="0"/>
              </a:rPr>
              <a:t>Post-2004: </a:t>
            </a:r>
            <a:r>
              <a:rPr lang="en-US" sz="1800" b="1" dirty="0">
                <a:solidFill>
                  <a:srgbClr val="632523"/>
                </a:solidFill>
                <a:latin typeface="Calibri" charset="0"/>
              </a:rPr>
              <a:t>17 </a:t>
            </a:r>
            <a:r>
              <a:rPr lang="en-US" sz="1800" b="1" dirty="0" smtClean="0">
                <a:solidFill>
                  <a:srgbClr val="632523"/>
                </a:solidFill>
                <a:latin typeface="Calibri" charset="0"/>
              </a:rPr>
              <a:t>loggerheads = closure</a:t>
            </a:r>
          </a:p>
          <a:p>
            <a:pPr algn="ctr" eaLnBrk="1" hangingPunct="1"/>
            <a:r>
              <a:rPr lang="en-US" sz="1800" b="1" dirty="0" smtClean="0">
                <a:solidFill>
                  <a:srgbClr val="632523"/>
                </a:solidFill>
                <a:latin typeface="Calibri" charset="0"/>
              </a:rPr>
              <a:t>This limit reached March 2006</a:t>
            </a:r>
          </a:p>
          <a:p>
            <a:pPr algn="ctr" eaLnBrk="1" hangingPunct="1"/>
            <a:r>
              <a:rPr lang="en-US" sz="1800" b="1" dirty="0" smtClean="0">
                <a:solidFill>
                  <a:srgbClr val="632523"/>
                </a:solidFill>
                <a:latin typeface="Calibri" charset="0"/>
              </a:rPr>
              <a:t>Prompted TurtleWatch research</a:t>
            </a:r>
            <a:endParaRPr lang="en-US" sz="1800" b="1" dirty="0">
              <a:solidFill>
                <a:srgbClr val="632523"/>
              </a:solidFill>
              <a:latin typeface="Calibri" charset="0"/>
            </a:endParaRPr>
          </a:p>
        </p:txBody>
      </p:sp>
    </p:spTree>
    <p:extLst>
      <p:ext uri="{BB962C8B-B14F-4D97-AF65-F5344CB8AC3E}">
        <p14:creationId xmlns:p14="http://schemas.microsoft.com/office/powerpoint/2010/main" val="17253348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gerhead_Photo.jpg"/>
          <p:cNvPicPr>
            <a:picLocks noChangeAspect="1"/>
          </p:cNvPicPr>
          <p:nvPr/>
        </p:nvPicPr>
        <p:blipFill>
          <a:blip r:embed="rId3" cstate="print"/>
          <a:stretch>
            <a:fillRect/>
          </a:stretch>
        </p:blipFill>
        <p:spPr>
          <a:xfrm>
            <a:off x="-102228" y="-65949"/>
            <a:ext cx="9246228" cy="6923949"/>
          </a:xfrm>
          <a:prstGeom prst="rect">
            <a:avLst/>
          </a:prstGeom>
        </p:spPr>
      </p:pic>
      <p:sp>
        <p:nvSpPr>
          <p:cNvPr id="2054" name="Text Box 6"/>
          <p:cNvSpPr txBox="1">
            <a:spLocks noChangeArrowheads="1"/>
          </p:cNvSpPr>
          <p:nvPr/>
        </p:nvSpPr>
        <p:spPr bwMode="auto">
          <a:xfrm>
            <a:off x="3276600" y="588963"/>
            <a:ext cx="2808288" cy="823912"/>
          </a:xfrm>
          <a:prstGeom prst="rect">
            <a:avLst/>
          </a:prstGeom>
          <a:noFill/>
          <a:ln w="9525">
            <a:noFill/>
            <a:miter lim="800000"/>
            <a:headEnd/>
            <a:tailEnd/>
          </a:ln>
          <a:effectLst/>
        </p:spPr>
        <p:txBody>
          <a:bodyPr>
            <a:spAutoFit/>
          </a:bodyPr>
          <a:lstStyle/>
          <a:p>
            <a:pPr algn="ctr">
              <a:spcBef>
                <a:spcPct val="50000"/>
              </a:spcBef>
            </a:pPr>
            <a:r>
              <a:rPr lang="zh-CN" altLang="en-US" sz="4800" b="1" dirty="0">
                <a:solidFill>
                  <a:srgbClr val="FFFF00"/>
                </a:solidFill>
                <a:ea typeface="標楷體" pitchFamily="65" charset="-120"/>
              </a:rPr>
              <a:t>赤蠵龟</a:t>
            </a:r>
            <a:endParaRPr lang="zh-TW" altLang="en-US" sz="4800" b="1" dirty="0">
              <a:solidFill>
                <a:srgbClr val="FFFF00"/>
              </a:solidFill>
              <a:ea typeface="標楷體" pitchFamily="65" charset="-120"/>
            </a:endParaRPr>
          </a:p>
        </p:txBody>
      </p:sp>
      <p:sp>
        <p:nvSpPr>
          <p:cNvPr id="5" name="TextBox 4"/>
          <p:cNvSpPr txBox="1"/>
          <p:nvPr/>
        </p:nvSpPr>
        <p:spPr>
          <a:xfrm>
            <a:off x="2362200" y="5943600"/>
            <a:ext cx="5486400" cy="584775"/>
          </a:xfrm>
          <a:prstGeom prst="rect">
            <a:avLst/>
          </a:prstGeom>
          <a:noFill/>
        </p:spPr>
        <p:txBody>
          <a:bodyPr wrap="square" rtlCol="0">
            <a:spAutoFit/>
          </a:bodyPr>
          <a:lstStyle/>
          <a:p>
            <a:r>
              <a:rPr lang="en-US" sz="3200" b="1" dirty="0" smtClean="0">
                <a:solidFill>
                  <a:srgbClr val="FFFF00"/>
                </a:solidFill>
                <a:latin typeface="+mn-lt"/>
              </a:rPr>
              <a:t>North Pacific Loggerhead</a:t>
            </a:r>
            <a:endParaRPr lang="en-US" sz="3200" b="1" dirty="0">
              <a:solidFill>
                <a:srgbClr val="FFFF00"/>
              </a:solidFill>
              <a:latin typeface="+mn-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normAutofit/>
          </a:bodyPr>
          <a:lstStyle/>
          <a:p>
            <a:r>
              <a:rPr lang="en-US" b="1" dirty="0" smtClean="0">
                <a:latin typeface="Calibri" charset="0"/>
                <a:ea typeface="ＭＳ Ｐゴシック" charset="0"/>
              </a:rPr>
              <a:t>TurtleWatch:</a:t>
            </a:r>
            <a:r>
              <a:rPr lang="en-US" dirty="0" smtClean="0">
                <a:latin typeface="Calibri" charset="0"/>
                <a:ea typeface="ＭＳ Ｐゴシック" charset="0"/>
              </a:rPr>
              <a:t> Methods</a:t>
            </a:r>
            <a:endParaRPr lang="en-US" dirty="0">
              <a:latin typeface="Calibri" charset="0"/>
              <a:ea typeface="ＭＳ Ｐゴシック" charset="0"/>
            </a:endParaRPr>
          </a:p>
        </p:txBody>
      </p:sp>
      <p:sp>
        <p:nvSpPr>
          <p:cNvPr id="4" name="TextBox 3"/>
          <p:cNvSpPr txBox="1"/>
          <p:nvPr/>
        </p:nvSpPr>
        <p:spPr>
          <a:xfrm>
            <a:off x="381000" y="5943600"/>
            <a:ext cx="3048000" cy="461963"/>
          </a:xfrm>
          <a:prstGeom prst="rect">
            <a:avLst/>
          </a:prstGeom>
          <a:solidFill>
            <a:schemeClr val="accent6">
              <a:lumMod val="50000"/>
            </a:schemeClr>
          </a:solidFill>
          <a:ln>
            <a:solidFill>
              <a:schemeClr val="accent6">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latin typeface="Calibri" charset="0"/>
              </a:rPr>
              <a:t>Create Dynamic MPA</a:t>
            </a:r>
          </a:p>
        </p:txBody>
      </p:sp>
      <p:sp>
        <p:nvSpPr>
          <p:cNvPr id="8" name="TextBox 7"/>
          <p:cNvSpPr txBox="1"/>
          <p:nvPr/>
        </p:nvSpPr>
        <p:spPr>
          <a:xfrm>
            <a:off x="381000" y="1143000"/>
            <a:ext cx="1219200" cy="830263"/>
          </a:xfrm>
          <a:prstGeom prst="rect">
            <a:avLst/>
          </a:prstGeom>
          <a:solidFill>
            <a:schemeClr val="accent6">
              <a:lumMod val="40000"/>
              <a:lumOff val="60000"/>
            </a:schemeClr>
          </a:solidFill>
          <a:ln>
            <a:solidFill>
              <a:schemeClr val="accent6">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latin typeface="Calibri" charset="0"/>
              </a:rPr>
              <a:t>Fishery data</a:t>
            </a:r>
          </a:p>
        </p:txBody>
      </p:sp>
      <p:sp>
        <p:nvSpPr>
          <p:cNvPr id="9" name="TextBox 8"/>
          <p:cNvSpPr txBox="1"/>
          <p:nvPr/>
        </p:nvSpPr>
        <p:spPr>
          <a:xfrm>
            <a:off x="381000" y="2743200"/>
            <a:ext cx="3048000" cy="461963"/>
          </a:xfrm>
          <a:prstGeom prst="rect">
            <a:avLst/>
          </a:prstGeom>
          <a:solidFill>
            <a:schemeClr val="accent6">
              <a:lumMod val="60000"/>
              <a:lumOff val="40000"/>
            </a:schemeClr>
          </a:solidFill>
          <a:ln>
            <a:solidFill>
              <a:schemeClr val="accent6">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latin typeface="Calibri" charset="0"/>
              </a:rPr>
              <a:t>Extract SST values</a:t>
            </a:r>
          </a:p>
        </p:txBody>
      </p:sp>
      <p:sp>
        <p:nvSpPr>
          <p:cNvPr id="10" name="TextBox 9"/>
          <p:cNvSpPr txBox="1"/>
          <p:nvPr/>
        </p:nvSpPr>
        <p:spPr>
          <a:xfrm>
            <a:off x="381000" y="4198938"/>
            <a:ext cx="3048000" cy="830262"/>
          </a:xfrm>
          <a:prstGeom prst="rect">
            <a:avLst/>
          </a:prstGeom>
          <a:solidFill>
            <a:schemeClr val="accent6">
              <a:lumMod val="75000"/>
            </a:schemeClr>
          </a:solidFill>
          <a:ln>
            <a:solidFill>
              <a:schemeClr val="accent6">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latin typeface="Calibri" charset="0"/>
              </a:rPr>
              <a:t>Interquartile range SST (effort/bycatch)</a:t>
            </a:r>
          </a:p>
        </p:txBody>
      </p:sp>
      <p:sp>
        <p:nvSpPr>
          <p:cNvPr id="11" name="Down Arrow 10"/>
          <p:cNvSpPr/>
          <p:nvPr/>
        </p:nvSpPr>
        <p:spPr>
          <a:xfrm>
            <a:off x="1752600" y="2133600"/>
            <a:ext cx="304800" cy="533400"/>
          </a:xfrm>
          <a:prstGeom prst="downArrow">
            <a:avLst/>
          </a:prstGeom>
          <a:gradFill>
            <a:gsLst>
              <a:gs pos="0">
                <a:schemeClr val="accent6">
                  <a:lumMod val="40000"/>
                  <a:lumOff val="60000"/>
                </a:schemeClr>
              </a:gs>
              <a:gs pos="100000">
                <a:schemeClr val="accent6">
                  <a:lumMod val="60000"/>
                  <a:lumOff val="40000"/>
                </a:schemeClr>
              </a:gs>
            </a:gsLst>
            <a:lin ang="5400000" scaled="0"/>
          </a:gra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
        <p:nvSpPr>
          <p:cNvPr id="12" name="Down Arrow 11"/>
          <p:cNvSpPr/>
          <p:nvPr/>
        </p:nvSpPr>
        <p:spPr>
          <a:xfrm>
            <a:off x="1752600" y="3352800"/>
            <a:ext cx="304800" cy="533400"/>
          </a:xfrm>
          <a:prstGeom prst="downArrow">
            <a:avLst/>
          </a:prstGeom>
          <a:gradFill>
            <a:gsLst>
              <a:gs pos="0">
                <a:schemeClr val="accent6">
                  <a:lumMod val="60000"/>
                  <a:lumOff val="40000"/>
                </a:schemeClr>
              </a:gs>
              <a:gs pos="100000">
                <a:schemeClr val="accent6">
                  <a:lumMod val="75000"/>
                </a:schemeClr>
              </a:gs>
            </a:gsLst>
            <a:lin ang="5400000" scaled="0"/>
          </a:gra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
        <p:nvSpPr>
          <p:cNvPr id="13" name="Down Arrow 12"/>
          <p:cNvSpPr/>
          <p:nvPr/>
        </p:nvSpPr>
        <p:spPr>
          <a:xfrm>
            <a:off x="1752600" y="5334000"/>
            <a:ext cx="304800" cy="533400"/>
          </a:xfrm>
          <a:prstGeom prst="downArrow">
            <a:avLst/>
          </a:prstGeom>
          <a:gradFill>
            <a:gsLst>
              <a:gs pos="100000">
                <a:schemeClr val="accent6">
                  <a:lumMod val="50000"/>
                </a:schemeClr>
              </a:gs>
              <a:gs pos="0">
                <a:schemeClr val="accent6">
                  <a:lumMod val="75000"/>
                </a:schemeClr>
              </a:gs>
            </a:gsLst>
            <a:lin ang="5400000" scaled="0"/>
          </a:gra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pic>
        <p:nvPicPr>
          <p:cNvPr id="57354" name="Picture 13" descr="turtles_effort_bycatch_templine_dynmpa_southmov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1168400"/>
            <a:ext cx="50292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1752600" y="1143000"/>
            <a:ext cx="1676400" cy="830263"/>
          </a:xfrm>
          <a:prstGeom prst="rect">
            <a:avLst/>
          </a:prstGeom>
          <a:solidFill>
            <a:schemeClr val="accent6">
              <a:lumMod val="40000"/>
              <a:lumOff val="60000"/>
            </a:schemeClr>
          </a:solidFill>
          <a:ln>
            <a:solidFill>
              <a:schemeClr val="accent6">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latin typeface="Calibri" charset="0"/>
              </a:rPr>
              <a:t>Non-fishery data</a:t>
            </a:r>
          </a:p>
        </p:txBody>
      </p:sp>
      <p:pic>
        <p:nvPicPr>
          <p:cNvPr id="16" name="Picture 15" descr="turtles_effort_bycatch_templine_dynmpa_turtles.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1168400"/>
            <a:ext cx="50292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4191000" y="4318000"/>
            <a:ext cx="4191000" cy="461963"/>
          </a:xfrm>
          <a:prstGeom prst="rect">
            <a:avLst/>
          </a:prstGeom>
          <a:solidFill>
            <a:schemeClr val="accent6">
              <a:lumMod val="50000"/>
            </a:schemeClr>
          </a:solidFill>
          <a:ln>
            <a:solidFill>
              <a:schemeClr val="accent6">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latin typeface="Calibri" charset="0"/>
              </a:rPr>
              <a:t>Release Dynamic MPA Product</a:t>
            </a:r>
          </a:p>
        </p:txBody>
      </p:sp>
      <p:sp>
        <p:nvSpPr>
          <p:cNvPr id="19" name="Notched Right Arrow 18"/>
          <p:cNvSpPr/>
          <p:nvPr/>
        </p:nvSpPr>
        <p:spPr>
          <a:xfrm rot="18227408">
            <a:off x="3148013" y="5184775"/>
            <a:ext cx="1295400" cy="381000"/>
          </a:xfrm>
          <a:prstGeom prst="notchedRightArrow">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
        <p:nvSpPr>
          <p:cNvPr id="20" name="TextBox 19"/>
          <p:cNvSpPr txBox="1"/>
          <p:nvPr/>
        </p:nvSpPr>
        <p:spPr>
          <a:xfrm>
            <a:off x="4191000" y="5253038"/>
            <a:ext cx="1828800" cy="1200150"/>
          </a:xfrm>
          <a:prstGeom prst="rect">
            <a:avLst/>
          </a:prstGeom>
          <a:solidFill>
            <a:schemeClr val="accent6">
              <a:lumMod val="50000"/>
            </a:schemeClr>
          </a:solidFill>
          <a:ln>
            <a:solidFill>
              <a:schemeClr val="accent6">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latin typeface="Calibri" charset="0"/>
              </a:rPr>
              <a:t>Assess fishery response</a:t>
            </a:r>
          </a:p>
        </p:txBody>
      </p:sp>
      <p:sp>
        <p:nvSpPr>
          <p:cNvPr id="21" name="TextBox 20"/>
          <p:cNvSpPr txBox="1"/>
          <p:nvPr/>
        </p:nvSpPr>
        <p:spPr>
          <a:xfrm>
            <a:off x="6553200" y="5253038"/>
            <a:ext cx="1828800" cy="1200150"/>
          </a:xfrm>
          <a:prstGeom prst="rect">
            <a:avLst/>
          </a:prstGeom>
          <a:solidFill>
            <a:schemeClr val="accent6">
              <a:lumMod val="50000"/>
            </a:schemeClr>
          </a:solidFill>
          <a:ln>
            <a:solidFill>
              <a:schemeClr val="accent6">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latin typeface="Calibri" charset="0"/>
              </a:rPr>
              <a:t>Incorporate dive behavior</a:t>
            </a:r>
          </a:p>
        </p:txBody>
      </p:sp>
      <p:sp>
        <p:nvSpPr>
          <p:cNvPr id="22" name="Down Arrow 21"/>
          <p:cNvSpPr/>
          <p:nvPr/>
        </p:nvSpPr>
        <p:spPr>
          <a:xfrm>
            <a:off x="4876800" y="4876800"/>
            <a:ext cx="304800" cy="346075"/>
          </a:xfrm>
          <a:prstGeom prst="downArrow">
            <a:avLst/>
          </a:prstGeom>
          <a:gradFill>
            <a:gsLst>
              <a:gs pos="100000">
                <a:schemeClr val="accent3">
                  <a:lumMod val="50000"/>
                </a:schemeClr>
              </a:gs>
              <a:gs pos="0">
                <a:schemeClr val="accent3">
                  <a:lumMod val="75000"/>
                </a:schemeClr>
              </a:gs>
            </a:gsLst>
            <a:lin ang="5400000" scaled="0"/>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
        <p:nvSpPr>
          <p:cNvPr id="23" name="Down Arrow 22"/>
          <p:cNvSpPr/>
          <p:nvPr/>
        </p:nvSpPr>
        <p:spPr>
          <a:xfrm>
            <a:off x="7315200" y="4876800"/>
            <a:ext cx="304800" cy="346075"/>
          </a:xfrm>
          <a:prstGeom prst="downArrow">
            <a:avLst/>
          </a:prstGeom>
          <a:gradFill>
            <a:gsLst>
              <a:gs pos="100000">
                <a:schemeClr val="accent3">
                  <a:lumMod val="50000"/>
                </a:schemeClr>
              </a:gs>
              <a:gs pos="0">
                <a:schemeClr val="accent3">
                  <a:lumMod val="75000"/>
                </a:schemeClr>
              </a:gs>
            </a:gsLst>
            <a:lin ang="5400000" scaled="0"/>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
        <p:nvSpPr>
          <p:cNvPr id="24" name="Oval 23"/>
          <p:cNvSpPr/>
          <p:nvPr/>
        </p:nvSpPr>
        <p:spPr>
          <a:xfrm rot="1172262">
            <a:off x="5008563" y="1898650"/>
            <a:ext cx="2057400" cy="1143000"/>
          </a:xfrm>
          <a:prstGeom prst="ellipse">
            <a:avLst/>
          </a:prstGeom>
          <a:solidFill>
            <a:schemeClr val="accent2">
              <a:lumMod val="75000"/>
              <a:alpha val="3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pic>
        <p:nvPicPr>
          <p:cNvPr id="27" name="Picture 6" descr="sst_example_wfront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4267200"/>
            <a:ext cx="4038600" cy="2135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6286500" y="3717925"/>
            <a:ext cx="2857500" cy="1200150"/>
          </a:xfrm>
          <a:prstGeom prst="rect">
            <a:avLst/>
          </a:prstGeom>
          <a:solidFill>
            <a:schemeClr val="accent6">
              <a:lumMod val="60000"/>
              <a:lumOff val="40000"/>
            </a:schemeClr>
          </a:solidFill>
          <a:ln>
            <a:solidFill>
              <a:schemeClr val="accent6">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rgbClr val="000000"/>
                </a:solidFill>
                <a:latin typeface="Calibri" charset="0"/>
              </a:rPr>
              <a:t>Why SST? Complete coverage, HL fishery </a:t>
            </a:r>
            <a:r>
              <a:rPr lang="en-US" b="1" dirty="0" smtClean="0">
                <a:solidFill>
                  <a:srgbClr val="000000"/>
                </a:solidFill>
                <a:latin typeface="Calibri" charset="0"/>
              </a:rPr>
              <a:t>measures </a:t>
            </a:r>
            <a:r>
              <a:rPr lang="en-US" b="1" dirty="0">
                <a:solidFill>
                  <a:srgbClr val="000000"/>
                </a:solidFill>
                <a:latin typeface="Calibri" charset="0"/>
              </a:rPr>
              <a:t>SST</a:t>
            </a:r>
          </a:p>
        </p:txBody>
      </p:sp>
      <p:sp>
        <p:nvSpPr>
          <p:cNvPr id="26" name="Down Arrow 25"/>
          <p:cNvSpPr/>
          <p:nvPr/>
        </p:nvSpPr>
        <p:spPr>
          <a:xfrm rot="3634013">
            <a:off x="5805760" y="4244896"/>
            <a:ext cx="533400" cy="1504777"/>
          </a:xfrm>
          <a:prstGeom prst="downArrow">
            <a:avLst/>
          </a:prstGeom>
          <a:solidFill>
            <a:schemeClr val="accent2">
              <a:lumMod val="75000"/>
              <a:alpha val="67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5565198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9" descr="turtles_bycatch_monthly.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9438" y="1828800"/>
            <a:ext cx="5826125" cy="474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itle 1"/>
          <p:cNvSpPr>
            <a:spLocks noGrp="1"/>
          </p:cNvSpPr>
          <p:nvPr>
            <p:ph type="title"/>
          </p:nvPr>
        </p:nvSpPr>
        <p:spPr>
          <a:xfrm>
            <a:off x="152400" y="122252"/>
            <a:ext cx="8839200" cy="760679"/>
          </a:xfrm>
        </p:spPr>
        <p:txBody>
          <a:bodyPr>
            <a:normAutofit fontScale="90000"/>
          </a:bodyPr>
          <a:lstStyle/>
          <a:p>
            <a:r>
              <a:rPr lang="en-US" b="1" dirty="0" smtClean="0">
                <a:latin typeface="Calibri" charset="0"/>
                <a:ea typeface="ＭＳ Ｐゴシック" charset="0"/>
              </a:rPr>
              <a:t>TurtleWatch</a:t>
            </a:r>
            <a:r>
              <a:rPr lang="en-US" dirty="0" smtClean="0">
                <a:latin typeface="Calibri" charset="0"/>
                <a:ea typeface="ＭＳ Ｐゴシック" charset="0"/>
              </a:rPr>
              <a:t>: Loggerhead </a:t>
            </a:r>
            <a:r>
              <a:rPr lang="en-US" dirty="0">
                <a:latin typeface="Calibri" charset="0"/>
                <a:ea typeface="ＭＳ Ｐゴシック" charset="0"/>
              </a:rPr>
              <a:t>bycatch results</a:t>
            </a:r>
          </a:p>
        </p:txBody>
      </p:sp>
      <p:sp>
        <p:nvSpPr>
          <p:cNvPr id="5" name="Rectangle 13"/>
          <p:cNvSpPr>
            <a:spLocks noChangeArrowheads="1"/>
          </p:cNvSpPr>
          <p:nvPr/>
        </p:nvSpPr>
        <p:spPr bwMode="auto">
          <a:xfrm>
            <a:off x="3975100" y="3652838"/>
            <a:ext cx="2120900" cy="1489075"/>
          </a:xfrm>
          <a:prstGeom prst="rect">
            <a:avLst/>
          </a:prstGeom>
          <a:solidFill>
            <a:srgbClr val="000000">
              <a:alpha val="10196"/>
            </a:srgbClr>
          </a:solidFill>
          <a:ln w="9525">
            <a:solidFill>
              <a:schemeClr val="tx1"/>
            </a:solidFill>
            <a:miter lim="800000"/>
            <a:headEnd/>
            <a:tailEnd/>
          </a:ln>
        </p:spPr>
        <p:txBody>
          <a:bodyPr wrap="none" anchor="ctr"/>
          <a:lstStyle/>
          <a:p>
            <a:endParaRPr lang="en-US"/>
          </a:p>
        </p:txBody>
      </p:sp>
      <p:sp>
        <p:nvSpPr>
          <p:cNvPr id="6" name="Line 17"/>
          <p:cNvSpPr>
            <a:spLocks noChangeShapeType="1"/>
          </p:cNvSpPr>
          <p:nvPr/>
        </p:nvSpPr>
        <p:spPr bwMode="auto">
          <a:xfrm flipV="1">
            <a:off x="5803900" y="3652838"/>
            <a:ext cx="685800" cy="3810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 name="Line 18"/>
          <p:cNvSpPr>
            <a:spLocks noChangeShapeType="1"/>
          </p:cNvSpPr>
          <p:nvPr/>
        </p:nvSpPr>
        <p:spPr bwMode="auto">
          <a:xfrm rot="2982614" flipV="1">
            <a:off x="5651500" y="4567238"/>
            <a:ext cx="685800" cy="3810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 name="Line 20"/>
          <p:cNvSpPr>
            <a:spLocks noChangeShapeType="1"/>
          </p:cNvSpPr>
          <p:nvPr/>
        </p:nvSpPr>
        <p:spPr bwMode="auto">
          <a:xfrm rot="20830247" flipV="1">
            <a:off x="6794500" y="2967038"/>
            <a:ext cx="685800" cy="3810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 name="Line 21"/>
          <p:cNvSpPr>
            <a:spLocks noChangeShapeType="1"/>
          </p:cNvSpPr>
          <p:nvPr/>
        </p:nvSpPr>
        <p:spPr bwMode="auto">
          <a:xfrm rot="2982614" flipV="1">
            <a:off x="6718300" y="4948238"/>
            <a:ext cx="685800" cy="3810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 name="TextBox 9"/>
          <p:cNvSpPr txBox="1"/>
          <p:nvPr/>
        </p:nvSpPr>
        <p:spPr>
          <a:xfrm>
            <a:off x="3200400" y="1066800"/>
            <a:ext cx="5791200" cy="830263"/>
          </a:xfrm>
          <a:prstGeom prst="rect">
            <a:avLst/>
          </a:prstGeom>
          <a:solidFill>
            <a:schemeClr val="accent1">
              <a:lumMod val="75000"/>
            </a:schemeClr>
          </a:solidFill>
          <a:ln>
            <a:solidFill>
              <a:schemeClr val="tx2">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latin typeface="Calibri" charset="0"/>
              </a:rPr>
              <a:t>Monthly mean Fishery and RS SST data </a:t>
            </a:r>
          </a:p>
          <a:p>
            <a:pPr algn="ctr" eaLnBrk="1" hangingPunct="1"/>
            <a:r>
              <a:rPr lang="en-US" b="1" dirty="0">
                <a:latin typeface="Calibri" charset="0"/>
              </a:rPr>
              <a:t>(180</a:t>
            </a:r>
            <a:r>
              <a:rPr lang="en-US" b="1" dirty="0"/>
              <a:t>°</a:t>
            </a:r>
            <a:r>
              <a:rPr lang="en-US" b="1" dirty="0">
                <a:latin typeface="Calibri" charset="0"/>
              </a:rPr>
              <a:t>-160</a:t>
            </a:r>
            <a:r>
              <a:rPr lang="en-US" b="1" dirty="0"/>
              <a:t>°</a:t>
            </a:r>
            <a:r>
              <a:rPr lang="en-US" b="1" dirty="0">
                <a:latin typeface="Calibri" charset="0"/>
              </a:rPr>
              <a:t>W 1994-2006)</a:t>
            </a:r>
          </a:p>
        </p:txBody>
      </p:sp>
      <p:sp>
        <p:nvSpPr>
          <p:cNvPr id="11" name="TextBox 10"/>
          <p:cNvSpPr txBox="1"/>
          <p:nvPr/>
        </p:nvSpPr>
        <p:spPr>
          <a:xfrm>
            <a:off x="152400" y="1066800"/>
            <a:ext cx="2819400" cy="830263"/>
          </a:xfrm>
          <a:prstGeom prst="rect">
            <a:avLst/>
          </a:prstGeom>
          <a:solidFill>
            <a:schemeClr val="accent6">
              <a:lumMod val="75000"/>
            </a:schemeClr>
          </a:solidFill>
          <a:ln>
            <a:solidFill>
              <a:schemeClr val="accent6">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latin typeface="Calibri" charset="0"/>
              </a:rPr>
              <a:t>First quarter has &gt; 60% of all bycatch</a:t>
            </a:r>
          </a:p>
        </p:txBody>
      </p:sp>
      <p:sp>
        <p:nvSpPr>
          <p:cNvPr id="12" name="TextBox 11"/>
          <p:cNvSpPr txBox="1"/>
          <p:nvPr/>
        </p:nvSpPr>
        <p:spPr>
          <a:xfrm>
            <a:off x="152400" y="2193925"/>
            <a:ext cx="2819400" cy="830263"/>
          </a:xfrm>
          <a:prstGeom prst="rect">
            <a:avLst/>
          </a:prstGeom>
          <a:solidFill>
            <a:schemeClr val="accent6">
              <a:lumMod val="75000"/>
            </a:schemeClr>
          </a:solidFill>
          <a:ln>
            <a:solidFill>
              <a:schemeClr val="accent6">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latin typeface="Calibri" charset="0"/>
              </a:rPr>
              <a:t>Bycatch/18C SST (TZCF) correlated</a:t>
            </a:r>
          </a:p>
        </p:txBody>
      </p:sp>
      <p:sp>
        <p:nvSpPr>
          <p:cNvPr id="13" name="TextBox 12"/>
          <p:cNvSpPr txBox="1"/>
          <p:nvPr/>
        </p:nvSpPr>
        <p:spPr>
          <a:xfrm>
            <a:off x="152400" y="3321050"/>
            <a:ext cx="2819400" cy="830263"/>
          </a:xfrm>
          <a:prstGeom prst="rect">
            <a:avLst/>
          </a:prstGeom>
          <a:solidFill>
            <a:schemeClr val="accent6">
              <a:lumMod val="75000"/>
            </a:schemeClr>
          </a:solidFill>
          <a:ln>
            <a:solidFill>
              <a:schemeClr val="accent6">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latin typeface="Calibri" charset="0"/>
              </a:rPr>
              <a:t>SST front/effort (bycatch) split Q2</a:t>
            </a:r>
          </a:p>
        </p:txBody>
      </p:sp>
      <p:sp>
        <p:nvSpPr>
          <p:cNvPr id="14" name="TextBox 13"/>
          <p:cNvSpPr txBox="1"/>
          <p:nvPr/>
        </p:nvSpPr>
        <p:spPr>
          <a:xfrm>
            <a:off x="152400" y="4448175"/>
            <a:ext cx="2819400" cy="1200150"/>
          </a:xfrm>
          <a:prstGeom prst="rect">
            <a:avLst/>
          </a:prstGeom>
          <a:solidFill>
            <a:schemeClr val="accent6">
              <a:lumMod val="75000"/>
            </a:schemeClr>
          </a:solidFill>
          <a:ln>
            <a:solidFill>
              <a:schemeClr val="accent6">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latin typeface="Calibri" charset="0"/>
              </a:rPr>
              <a:t>Turtles track front, intra/interannual movements</a:t>
            </a:r>
          </a:p>
        </p:txBody>
      </p:sp>
      <p:sp>
        <p:nvSpPr>
          <p:cNvPr id="15" name="TextBox 14"/>
          <p:cNvSpPr txBox="1"/>
          <p:nvPr/>
        </p:nvSpPr>
        <p:spPr>
          <a:xfrm>
            <a:off x="152400" y="5943600"/>
            <a:ext cx="2819400" cy="830263"/>
          </a:xfrm>
          <a:prstGeom prst="rect">
            <a:avLst/>
          </a:prstGeom>
          <a:solidFill>
            <a:schemeClr val="accent6">
              <a:lumMod val="75000"/>
            </a:schemeClr>
          </a:solidFill>
          <a:ln>
            <a:solidFill>
              <a:schemeClr val="accent6">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latin typeface="Calibri" charset="0"/>
              </a:rPr>
              <a:t>Q1: Use SST habitat proxy (MATCH)</a:t>
            </a:r>
          </a:p>
        </p:txBody>
      </p:sp>
      <p:sp>
        <p:nvSpPr>
          <p:cNvPr id="2" name="TextBox 1"/>
          <p:cNvSpPr txBox="1"/>
          <p:nvPr/>
        </p:nvSpPr>
        <p:spPr>
          <a:xfrm rot="16200000">
            <a:off x="8253162" y="5333941"/>
            <a:ext cx="1533958" cy="276999"/>
          </a:xfrm>
          <a:prstGeom prst="rect">
            <a:avLst/>
          </a:prstGeom>
          <a:noFill/>
        </p:spPr>
        <p:txBody>
          <a:bodyPr wrap="square" rtlCol="0">
            <a:spAutoFit/>
          </a:bodyPr>
          <a:lstStyle/>
          <a:p>
            <a:r>
              <a:rPr lang="en-US" sz="1200" dirty="0" smtClean="0"/>
              <a:t>Interactions (n)</a:t>
            </a:r>
            <a:endParaRPr lang="en-US" sz="1200" dirty="0"/>
          </a:p>
        </p:txBody>
      </p:sp>
    </p:spTree>
    <p:extLst>
      <p:ext uri="{BB962C8B-B14F-4D97-AF65-F5344CB8AC3E}">
        <p14:creationId xmlns:p14="http://schemas.microsoft.com/office/powerpoint/2010/main" val="37958102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 y="122252"/>
            <a:ext cx="9115424" cy="760679"/>
          </a:xfrm>
        </p:spPr>
        <p:txBody>
          <a:bodyPr>
            <a:normAutofit fontScale="90000"/>
          </a:bodyPr>
          <a:lstStyle/>
          <a:p>
            <a:r>
              <a:rPr lang="en-US" b="1" dirty="0">
                <a:latin typeface="Calibri" charset="0"/>
                <a:ea typeface="ＭＳ Ｐゴシック" charset="0"/>
              </a:rPr>
              <a:t>TurtleWatch</a:t>
            </a:r>
            <a:r>
              <a:rPr lang="en-US" dirty="0">
                <a:latin typeface="Calibri" charset="0"/>
                <a:ea typeface="ＭＳ Ｐゴシック" charset="0"/>
              </a:rPr>
              <a:t>: </a:t>
            </a:r>
            <a:r>
              <a:rPr lang="en-US" dirty="0" smtClean="0">
                <a:latin typeface="Calibri" charset="0"/>
                <a:ea typeface="ＭＳ Ｐゴシック" charset="0"/>
              </a:rPr>
              <a:t>Final product / ongoing work</a:t>
            </a:r>
            <a:endParaRPr lang="en-US" dirty="0">
              <a:latin typeface="Calibri" charset="0"/>
              <a:ea typeface="ＭＳ Ｐゴシック" charset="0"/>
              <a:cs typeface="Adobe Garamond Pro" charset="0"/>
            </a:endParaRPr>
          </a:p>
        </p:txBody>
      </p:sp>
      <p:pic>
        <p:nvPicPr>
          <p:cNvPr id="43011" name="Picture 4" descr="TW2007063_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2286000"/>
            <a:ext cx="59150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29702" name="Rectangle 5"/>
          <p:cNvSpPr>
            <a:spLocks noChangeArrowheads="1"/>
          </p:cNvSpPr>
          <p:nvPr/>
        </p:nvSpPr>
        <p:spPr bwMode="auto">
          <a:xfrm>
            <a:off x="3821113" y="2944813"/>
            <a:ext cx="4976812" cy="1728787"/>
          </a:xfrm>
          <a:prstGeom prst="rect">
            <a:avLst/>
          </a:prstGeom>
          <a:solidFill>
            <a:srgbClr val="000000">
              <a:alpha val="47058"/>
            </a:srgbClr>
          </a:solidFill>
          <a:ln w="25400">
            <a:solidFill>
              <a:srgbClr val="FF6600"/>
            </a:solidFill>
            <a:miter lim="800000"/>
            <a:headEnd/>
            <a:tailEnd/>
          </a:ln>
        </p:spPr>
        <p:txBody>
          <a:bodyPr wrap="none" lIns="82945" tIns="41473" rIns="82945" bIns="41473" anchor="ctr"/>
          <a:lstStyle/>
          <a:p>
            <a:endParaRPr lang="en-US" sz="1600"/>
          </a:p>
        </p:txBody>
      </p:sp>
      <p:pic>
        <p:nvPicPr>
          <p:cNvPr id="8" name="Picture 4" descr="TWexample_fin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2286000"/>
            <a:ext cx="5929313"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28600" y="990600"/>
            <a:ext cx="4180639" cy="461665"/>
          </a:xfrm>
          <a:prstGeom prst="rect">
            <a:avLst/>
          </a:prstGeom>
          <a:solidFill>
            <a:schemeClr val="accent1">
              <a:lumMod val="75000"/>
            </a:schemeClr>
          </a:solidFill>
          <a:ln>
            <a:solidFill>
              <a:schemeClr val="tx2">
                <a:lumMod val="50000"/>
              </a:schemeClr>
            </a:solid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FFFFFF"/>
                </a:solidFill>
                <a:latin typeface="Calibri" charset="0"/>
              </a:rPr>
              <a:t>12/2006</a:t>
            </a:r>
            <a:r>
              <a:rPr lang="en-US" b="1" dirty="0">
                <a:solidFill>
                  <a:srgbClr val="FFFFFF"/>
                </a:solidFill>
                <a:latin typeface="Calibri" charset="0"/>
              </a:rPr>
              <a:t>: </a:t>
            </a:r>
            <a:r>
              <a:rPr lang="en-US" b="1" dirty="0" smtClean="0">
                <a:solidFill>
                  <a:srgbClr val="FFFFFF"/>
                </a:solidFill>
                <a:latin typeface="Calibri" charset="0"/>
              </a:rPr>
              <a:t>TurtleWatch released</a:t>
            </a:r>
            <a:endParaRPr lang="en-US" b="1" dirty="0">
              <a:solidFill>
                <a:srgbClr val="FFFFFF"/>
              </a:solidFill>
              <a:latin typeface="Calibri" charset="0"/>
            </a:endParaRPr>
          </a:p>
        </p:txBody>
      </p:sp>
      <p:sp>
        <p:nvSpPr>
          <p:cNvPr id="10" name="TextBox 9"/>
          <p:cNvSpPr txBox="1"/>
          <p:nvPr/>
        </p:nvSpPr>
        <p:spPr>
          <a:xfrm>
            <a:off x="4922938" y="990600"/>
            <a:ext cx="4081044" cy="461665"/>
          </a:xfrm>
          <a:prstGeom prst="rect">
            <a:avLst/>
          </a:prstGeom>
          <a:solidFill>
            <a:schemeClr val="accent1">
              <a:lumMod val="75000"/>
            </a:schemeClr>
          </a:solidFill>
          <a:ln>
            <a:solidFill>
              <a:schemeClr val="tx2">
                <a:lumMod val="50000"/>
              </a:schemeClr>
            </a:solid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FFFFFF"/>
                </a:solidFill>
                <a:latin typeface="Calibri" charset="0"/>
              </a:rPr>
              <a:t>12/2007</a:t>
            </a:r>
            <a:r>
              <a:rPr lang="en-US" b="1" dirty="0">
                <a:solidFill>
                  <a:srgbClr val="FFFFFF"/>
                </a:solidFill>
                <a:latin typeface="Calibri" charset="0"/>
              </a:rPr>
              <a:t>: </a:t>
            </a:r>
            <a:r>
              <a:rPr lang="en-US" b="1" dirty="0" smtClean="0">
                <a:solidFill>
                  <a:srgbClr val="FFFFFF"/>
                </a:solidFill>
                <a:latin typeface="Calibri" charset="0"/>
              </a:rPr>
              <a:t>TurtleWatch refined</a:t>
            </a:r>
            <a:endParaRPr lang="en-US" b="1" dirty="0">
              <a:solidFill>
                <a:srgbClr val="FFFFFF"/>
              </a:solidFill>
              <a:latin typeface="Calibri" charset="0"/>
            </a:endParaRPr>
          </a:p>
        </p:txBody>
      </p:sp>
      <p:sp>
        <p:nvSpPr>
          <p:cNvPr id="11" name="TextBox 10"/>
          <p:cNvSpPr txBox="1"/>
          <p:nvPr/>
        </p:nvSpPr>
        <p:spPr>
          <a:xfrm>
            <a:off x="228600" y="1676400"/>
            <a:ext cx="2819400" cy="830263"/>
          </a:xfrm>
          <a:prstGeom prst="rect">
            <a:avLst/>
          </a:prstGeom>
          <a:solidFill>
            <a:schemeClr val="accent6">
              <a:lumMod val="75000"/>
            </a:schemeClr>
          </a:solidFill>
          <a:ln>
            <a:solidFill>
              <a:schemeClr val="accent6">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rgbClr val="FFFFFF"/>
                </a:solidFill>
                <a:latin typeface="Calibri" charset="0"/>
              </a:rPr>
              <a:t>2006 recommended large area NO GEAR</a:t>
            </a:r>
          </a:p>
        </p:txBody>
      </p:sp>
      <p:sp>
        <p:nvSpPr>
          <p:cNvPr id="12" name="TextBox 11"/>
          <p:cNvSpPr txBox="1"/>
          <p:nvPr/>
        </p:nvSpPr>
        <p:spPr>
          <a:xfrm>
            <a:off x="228600" y="2852738"/>
            <a:ext cx="2819400" cy="1200150"/>
          </a:xfrm>
          <a:prstGeom prst="rect">
            <a:avLst/>
          </a:prstGeom>
          <a:solidFill>
            <a:schemeClr val="accent6">
              <a:lumMod val="75000"/>
            </a:schemeClr>
          </a:solidFill>
          <a:ln>
            <a:solidFill>
              <a:schemeClr val="accent6">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rgbClr val="FFFFFF"/>
                </a:solidFill>
                <a:latin typeface="Calibri" charset="0"/>
              </a:rPr>
              <a:t>2007 results no </a:t>
            </a:r>
            <a:r>
              <a:rPr lang="en-US" b="1" dirty="0" err="1">
                <a:solidFill>
                  <a:srgbClr val="FFFFFF"/>
                </a:solidFill>
                <a:latin typeface="Calibri" charset="0"/>
              </a:rPr>
              <a:t>bycatch</a:t>
            </a:r>
            <a:r>
              <a:rPr lang="en-US" b="1" dirty="0">
                <a:solidFill>
                  <a:srgbClr val="FFFFFF"/>
                </a:solidFill>
                <a:latin typeface="Calibri" charset="0"/>
              </a:rPr>
              <a:t> in NE + </a:t>
            </a:r>
          </a:p>
          <a:p>
            <a:pPr algn="ctr" eaLnBrk="1" hangingPunct="1"/>
            <a:r>
              <a:rPr lang="en-US" b="1" dirty="0">
                <a:solidFill>
                  <a:srgbClr val="FFFFFF"/>
                </a:solidFill>
                <a:latin typeface="Calibri" charset="0"/>
              </a:rPr>
              <a:t>SST &lt; 17.5°C</a:t>
            </a:r>
          </a:p>
        </p:txBody>
      </p:sp>
      <p:sp>
        <p:nvSpPr>
          <p:cNvPr id="14" name="TextBox 13"/>
          <p:cNvSpPr txBox="1"/>
          <p:nvPr/>
        </p:nvSpPr>
        <p:spPr>
          <a:xfrm>
            <a:off x="0" y="4397375"/>
            <a:ext cx="3124200" cy="1200329"/>
          </a:xfrm>
          <a:prstGeom prst="rect">
            <a:avLst/>
          </a:prstGeom>
          <a:solidFill>
            <a:schemeClr val="accent6">
              <a:lumMod val="75000"/>
            </a:schemeClr>
          </a:solidFill>
          <a:ln>
            <a:solidFill>
              <a:schemeClr val="accent6">
                <a:lumMod val="50000"/>
              </a:schemeClr>
            </a:solid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rgbClr val="FFFFFF"/>
                </a:solidFill>
                <a:latin typeface="Calibri" charset="0"/>
              </a:rPr>
              <a:t>Based on lack of interactions changed to band (</a:t>
            </a:r>
            <a:r>
              <a:rPr lang="en-US" b="1" dirty="0" smtClean="0">
                <a:solidFill>
                  <a:srgbClr val="FFFFFF"/>
                </a:solidFill>
                <a:latin typeface="Calibri" charset="0"/>
              </a:rPr>
              <a:t>17.5-18.5°C)</a:t>
            </a:r>
            <a:endParaRPr lang="en-US" b="1" dirty="0">
              <a:solidFill>
                <a:srgbClr val="FFFFFF"/>
              </a:solidFill>
              <a:latin typeface="Calibri" charset="0"/>
            </a:endParaRPr>
          </a:p>
        </p:txBody>
      </p:sp>
      <p:sp>
        <p:nvSpPr>
          <p:cNvPr id="16" name="TextBox 15"/>
          <p:cNvSpPr txBox="1"/>
          <p:nvPr/>
        </p:nvSpPr>
        <p:spPr>
          <a:xfrm>
            <a:off x="3200400" y="1676400"/>
            <a:ext cx="5915025" cy="461963"/>
          </a:xfrm>
          <a:prstGeom prst="rect">
            <a:avLst/>
          </a:prstGeom>
          <a:solidFill>
            <a:schemeClr val="accent1">
              <a:lumMod val="75000"/>
            </a:schemeClr>
          </a:solidFill>
          <a:ln>
            <a:solidFill>
              <a:schemeClr val="tx2">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FFFFFF"/>
                </a:solidFill>
                <a:latin typeface="Calibri" charset="0"/>
              </a:rPr>
              <a:t>Additional refinement ongoing 2012</a:t>
            </a:r>
            <a:endParaRPr lang="en-US" b="1" dirty="0">
              <a:solidFill>
                <a:srgbClr val="FFFFFF"/>
              </a:solidFill>
              <a:latin typeface="Calibri" charset="0"/>
            </a:endParaRPr>
          </a:p>
        </p:txBody>
      </p:sp>
    </p:spTree>
    <p:extLst>
      <p:ext uri="{BB962C8B-B14F-4D97-AF65-F5344CB8AC3E}">
        <p14:creationId xmlns:p14="http://schemas.microsoft.com/office/powerpoint/2010/main" val="38271084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0"/>
            <a:ext cx="8229600" cy="1139825"/>
          </a:xfrm>
        </p:spPr>
        <p:txBody>
          <a:bodyPr>
            <a:normAutofit fontScale="90000"/>
          </a:bodyPr>
          <a:lstStyle/>
          <a:p>
            <a:pPr algn="l"/>
            <a:r>
              <a:rPr lang="en-US" dirty="0" smtClean="0">
                <a:latin typeface="Calibri" charset="0"/>
                <a:ea typeface="ＭＳ Ｐゴシック" charset="0"/>
              </a:rPr>
              <a:t>Loggerhead dive behavior: Background</a:t>
            </a:r>
            <a:br>
              <a:rPr lang="en-US" dirty="0" smtClean="0">
                <a:latin typeface="Calibri" charset="0"/>
                <a:ea typeface="ＭＳ Ｐゴシック" charset="0"/>
              </a:rPr>
            </a:br>
            <a:r>
              <a:rPr lang="en-US" sz="2400" dirty="0" smtClean="0">
                <a:latin typeface="Calibri" charset="0"/>
                <a:ea typeface="ＭＳ Ｐゴシック" charset="0"/>
              </a:rPr>
              <a:t>Evan.Howell@noaa.gov</a:t>
            </a:r>
            <a:endParaRPr lang="en-US" dirty="0">
              <a:latin typeface="Calibri" charset="0"/>
              <a:ea typeface="ＭＳ Ｐゴシック" charset="0"/>
            </a:endParaRPr>
          </a:p>
        </p:txBody>
      </p:sp>
      <p:pic>
        <p:nvPicPr>
          <p:cNvPr id="23" name="Picture 22" descr="turtles_Fig1_all_track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975" y="1242189"/>
            <a:ext cx="4427427" cy="1599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180975" y="2975479"/>
            <a:ext cx="4206861" cy="3785652"/>
          </a:xfrm>
          <a:prstGeom prst="rect">
            <a:avLst/>
          </a:prstGeom>
          <a:solidFill>
            <a:schemeClr val="accent1">
              <a:lumMod val="75000"/>
            </a:schemeClr>
          </a:solidFill>
          <a:ln>
            <a:solidFill>
              <a:schemeClr val="tx2">
                <a:lumMod val="50000"/>
              </a:schemeClr>
            </a:solid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smtClean="0">
                <a:solidFill>
                  <a:srgbClr val="FFFFFF"/>
                </a:solidFill>
                <a:latin typeface="Calibri" charset="0"/>
              </a:rPr>
              <a:t>Work to date studied 2-D (surface) behavior of loggerheads</a:t>
            </a:r>
          </a:p>
          <a:p>
            <a:pPr eaLnBrk="1" hangingPunct="1"/>
            <a:endParaRPr lang="en-US" b="1" dirty="0" smtClean="0">
              <a:solidFill>
                <a:srgbClr val="FFFFFF"/>
              </a:solidFill>
              <a:latin typeface="Calibri" charset="0"/>
            </a:endParaRPr>
          </a:p>
          <a:p>
            <a:pPr eaLnBrk="1" hangingPunct="1"/>
            <a:r>
              <a:rPr lang="en-US" b="1" dirty="0" smtClean="0">
                <a:solidFill>
                  <a:srgbClr val="FFFFFF"/>
                </a:solidFill>
                <a:latin typeface="Calibri" charset="0"/>
              </a:rPr>
              <a:t>Here we look at 3-D (+vertical) behavior of loggerheads</a:t>
            </a:r>
          </a:p>
          <a:p>
            <a:pPr eaLnBrk="1" hangingPunct="1"/>
            <a:endParaRPr lang="en-US" b="1" dirty="0">
              <a:solidFill>
                <a:srgbClr val="FFFFFF"/>
              </a:solidFill>
              <a:latin typeface="Calibri" charset="0"/>
            </a:endParaRPr>
          </a:p>
          <a:p>
            <a:pPr eaLnBrk="1" hangingPunct="1"/>
            <a:r>
              <a:rPr lang="en-US" b="1" dirty="0" smtClean="0">
                <a:solidFill>
                  <a:srgbClr val="FFFFFF"/>
                </a:solidFill>
                <a:latin typeface="Calibri" charset="0"/>
              </a:rPr>
              <a:t>Goal: Identify dive behavior “types” and relationship to oceanography</a:t>
            </a:r>
            <a:endParaRPr lang="en-US" b="1" dirty="0">
              <a:solidFill>
                <a:srgbClr val="FFFFFF"/>
              </a:solidFill>
              <a:latin typeface="Calibri" charset="0"/>
            </a:endParaRPr>
          </a:p>
        </p:txBody>
      </p:sp>
      <p:pic>
        <p:nvPicPr>
          <p:cNvPr id="5" name="Picture 4"/>
          <p:cNvPicPr>
            <a:picLocks noChangeAspect="1"/>
          </p:cNvPicPr>
          <p:nvPr/>
        </p:nvPicPr>
        <p:blipFill>
          <a:blip r:embed="rId4" cstate="print"/>
          <a:stretch>
            <a:fillRect/>
          </a:stretch>
        </p:blipFill>
        <p:spPr>
          <a:xfrm>
            <a:off x="4630414" y="861080"/>
            <a:ext cx="4485045" cy="5954116"/>
          </a:xfrm>
          <a:prstGeom prst="rect">
            <a:avLst/>
          </a:prstGeom>
          <a:ln>
            <a:solidFill>
              <a:schemeClr val="tx2">
                <a:lumMod val="60000"/>
                <a:lumOff val="40000"/>
              </a:schemeClr>
            </a:solidFill>
          </a:ln>
        </p:spPr>
      </p:pic>
    </p:spTree>
    <p:extLst>
      <p:ext uri="{BB962C8B-B14F-4D97-AF65-F5344CB8AC3E}">
        <p14:creationId xmlns:p14="http://schemas.microsoft.com/office/powerpoint/2010/main" val="22742141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152401"/>
            <a:ext cx="8229600" cy="990600"/>
          </a:xfrm>
        </p:spPr>
        <p:txBody>
          <a:bodyPr>
            <a:normAutofit/>
          </a:bodyPr>
          <a:lstStyle/>
          <a:p>
            <a:r>
              <a:rPr lang="en-US" dirty="0" smtClean="0">
                <a:latin typeface="Calibri" charset="0"/>
                <a:ea typeface="ＭＳ Ｐゴシック" charset="0"/>
              </a:rPr>
              <a:t>Seasonal </a:t>
            </a:r>
            <a:r>
              <a:rPr lang="en-US" dirty="0">
                <a:latin typeface="Calibri" charset="0"/>
                <a:ea typeface="ＭＳ Ｐゴシック" charset="0"/>
              </a:rPr>
              <a:t>movement</a:t>
            </a:r>
          </a:p>
        </p:txBody>
      </p:sp>
      <p:pic>
        <p:nvPicPr>
          <p:cNvPr id="62467" name="Picture 3" descr="turtles_sst_lat_monthly.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1676400"/>
            <a:ext cx="6356350"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28600" y="1066800"/>
            <a:ext cx="8686800" cy="461963"/>
          </a:xfrm>
          <a:prstGeom prst="rect">
            <a:avLst/>
          </a:prstGeom>
          <a:solidFill>
            <a:schemeClr val="accent1">
              <a:lumMod val="75000"/>
            </a:schemeClr>
          </a:solidFill>
          <a:ln>
            <a:solidFill>
              <a:schemeClr val="tx2">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rgbClr val="FFFFFF"/>
                </a:solidFill>
                <a:latin typeface="Calibri" charset="0"/>
              </a:rPr>
              <a:t>Satellite telemetry data (n=17) </a:t>
            </a:r>
            <a:r>
              <a:rPr lang="en-US" b="1" dirty="0" smtClean="0">
                <a:solidFill>
                  <a:srgbClr val="FFFFFF"/>
                </a:solidFill>
                <a:latin typeface="Calibri" charset="0"/>
              </a:rPr>
              <a:t>from </a:t>
            </a:r>
            <a:r>
              <a:rPr lang="en-US" b="1" dirty="0" smtClean="0">
                <a:solidFill>
                  <a:srgbClr val="FFFFFF"/>
                </a:solidFill>
                <a:latin typeface="Calibri" charset="0"/>
              </a:rPr>
              <a:t>180-150°W north </a:t>
            </a:r>
            <a:r>
              <a:rPr lang="en-US" b="1" dirty="0" smtClean="0">
                <a:solidFill>
                  <a:srgbClr val="FFFFFF"/>
                </a:solidFill>
                <a:latin typeface="Calibri" charset="0"/>
              </a:rPr>
              <a:t>of </a:t>
            </a:r>
            <a:r>
              <a:rPr lang="en-US" b="1" dirty="0" smtClean="0">
                <a:solidFill>
                  <a:srgbClr val="FFFFFF"/>
                </a:solidFill>
                <a:latin typeface="Calibri" charset="0"/>
              </a:rPr>
              <a:t>Hawaii</a:t>
            </a:r>
            <a:endParaRPr lang="en-US" b="1" dirty="0">
              <a:solidFill>
                <a:srgbClr val="FFFFFF"/>
              </a:solidFill>
              <a:latin typeface="Calibri" charset="0"/>
            </a:endParaRPr>
          </a:p>
        </p:txBody>
      </p:sp>
      <p:sp>
        <p:nvSpPr>
          <p:cNvPr id="6" name="Rectangle 5"/>
          <p:cNvSpPr/>
          <p:nvPr/>
        </p:nvSpPr>
        <p:spPr>
          <a:xfrm>
            <a:off x="3382963" y="1801813"/>
            <a:ext cx="1295400" cy="2057400"/>
          </a:xfrm>
          <a:prstGeom prst="rect">
            <a:avLst/>
          </a:prstGeom>
          <a:solidFill>
            <a:schemeClr val="accent2">
              <a:lumMod val="75000"/>
              <a:alpha val="25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
        <p:nvSpPr>
          <p:cNvPr id="7" name="Rectangle 6"/>
          <p:cNvSpPr/>
          <p:nvPr/>
        </p:nvSpPr>
        <p:spPr>
          <a:xfrm>
            <a:off x="3371850" y="4191000"/>
            <a:ext cx="1306513" cy="2057400"/>
          </a:xfrm>
          <a:prstGeom prst="rect">
            <a:avLst/>
          </a:prstGeom>
          <a:solidFill>
            <a:schemeClr val="accent2">
              <a:lumMod val="75000"/>
              <a:alpha val="25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
        <p:nvSpPr>
          <p:cNvPr id="8" name="TextBox 7"/>
          <p:cNvSpPr txBox="1"/>
          <p:nvPr/>
        </p:nvSpPr>
        <p:spPr>
          <a:xfrm>
            <a:off x="1" y="1964601"/>
            <a:ext cx="2590800" cy="830997"/>
          </a:xfrm>
          <a:prstGeom prst="rect">
            <a:avLst/>
          </a:prstGeom>
          <a:solidFill>
            <a:schemeClr val="accent1">
              <a:lumMod val="75000"/>
            </a:schemeClr>
          </a:solidFill>
          <a:ln>
            <a:solidFill>
              <a:schemeClr val="tx2">
                <a:lumMod val="50000"/>
              </a:schemeClr>
            </a:solid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rgbClr val="FFFFFF"/>
                </a:solidFill>
                <a:latin typeface="Calibri" charset="0"/>
              </a:rPr>
              <a:t>Turtles </a:t>
            </a:r>
            <a:r>
              <a:rPr lang="en-US" b="1" dirty="0" smtClean="0">
                <a:solidFill>
                  <a:srgbClr val="FFFFFF"/>
                </a:solidFill>
                <a:latin typeface="Calibri" charset="0"/>
              </a:rPr>
              <a:t>follow fronts ~18-20°C</a:t>
            </a:r>
            <a:endParaRPr lang="en-US" b="1" dirty="0">
              <a:solidFill>
                <a:srgbClr val="FFFFFF"/>
              </a:solidFill>
              <a:latin typeface="Calibri" charset="0"/>
            </a:endParaRPr>
          </a:p>
        </p:txBody>
      </p:sp>
      <p:sp>
        <p:nvSpPr>
          <p:cNvPr id="9" name="TextBox 8"/>
          <p:cNvSpPr txBox="1"/>
          <p:nvPr/>
        </p:nvSpPr>
        <p:spPr>
          <a:xfrm>
            <a:off x="135558" y="3231436"/>
            <a:ext cx="2455241" cy="830263"/>
          </a:xfrm>
          <a:prstGeom prst="rect">
            <a:avLst/>
          </a:prstGeom>
          <a:solidFill>
            <a:schemeClr val="accent1">
              <a:lumMod val="75000"/>
            </a:schemeClr>
          </a:solidFill>
          <a:ln>
            <a:solidFill>
              <a:schemeClr val="tx2">
                <a:lumMod val="50000"/>
              </a:schemeClr>
            </a:solid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latin typeface="Calibri" charset="0"/>
              </a:rPr>
              <a:t>Follow front throughout year</a:t>
            </a:r>
          </a:p>
        </p:txBody>
      </p:sp>
      <p:sp>
        <p:nvSpPr>
          <p:cNvPr id="10" name="TextBox 9"/>
          <p:cNvSpPr txBox="1"/>
          <p:nvPr/>
        </p:nvSpPr>
        <p:spPr>
          <a:xfrm>
            <a:off x="135558" y="4497537"/>
            <a:ext cx="2455241" cy="461962"/>
          </a:xfrm>
          <a:prstGeom prst="rect">
            <a:avLst/>
          </a:prstGeom>
          <a:solidFill>
            <a:schemeClr val="accent1">
              <a:lumMod val="75000"/>
            </a:schemeClr>
          </a:solidFill>
          <a:ln>
            <a:solidFill>
              <a:schemeClr val="tx2">
                <a:lumMod val="50000"/>
              </a:schemeClr>
            </a:solid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latin typeface="Calibri" charset="0"/>
              </a:rPr>
              <a:t>Coldest SST Q1</a:t>
            </a:r>
          </a:p>
        </p:txBody>
      </p:sp>
      <p:sp>
        <p:nvSpPr>
          <p:cNvPr id="11" name="TextBox 10"/>
          <p:cNvSpPr txBox="1"/>
          <p:nvPr/>
        </p:nvSpPr>
        <p:spPr>
          <a:xfrm>
            <a:off x="135558" y="5395337"/>
            <a:ext cx="2455241" cy="1200328"/>
          </a:xfrm>
          <a:prstGeom prst="rect">
            <a:avLst/>
          </a:prstGeom>
          <a:solidFill>
            <a:schemeClr val="accent1">
              <a:lumMod val="75000"/>
            </a:schemeClr>
          </a:solidFill>
          <a:ln>
            <a:solidFill>
              <a:schemeClr val="tx2">
                <a:lumMod val="50000"/>
              </a:schemeClr>
            </a:solid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rgbClr val="FFFFFF"/>
                </a:solidFill>
                <a:latin typeface="Calibri" charset="0"/>
              </a:rPr>
              <a:t>Surface pattern similar to </a:t>
            </a:r>
            <a:r>
              <a:rPr lang="en-US" b="1" dirty="0" smtClean="0">
                <a:solidFill>
                  <a:srgbClr val="FFFFFF"/>
                </a:solidFill>
                <a:latin typeface="Calibri" charset="0"/>
              </a:rPr>
              <a:t>tagged (TurtleWatch)</a:t>
            </a:r>
            <a:endParaRPr lang="en-US" b="1" dirty="0">
              <a:solidFill>
                <a:srgbClr val="FFFFFF"/>
              </a:solidFill>
              <a:latin typeface="Calibri" charset="0"/>
            </a:endParaRPr>
          </a:p>
        </p:txBody>
      </p:sp>
      <p:sp>
        <p:nvSpPr>
          <p:cNvPr id="5" name="Rectangle 4"/>
          <p:cNvSpPr/>
          <p:nvPr/>
        </p:nvSpPr>
        <p:spPr>
          <a:xfrm>
            <a:off x="3154363" y="2908300"/>
            <a:ext cx="5697537" cy="155575"/>
          </a:xfrm>
          <a:prstGeom prst="rect">
            <a:avLst/>
          </a:prstGeom>
          <a:solidFill>
            <a:schemeClr val="accent2">
              <a:lumMod val="75000"/>
              <a:alpha val="25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31123326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122253"/>
            <a:ext cx="8229600" cy="534118"/>
          </a:xfrm>
        </p:spPr>
        <p:txBody>
          <a:bodyPr>
            <a:normAutofit fontScale="90000"/>
          </a:bodyPr>
          <a:lstStyle/>
          <a:p>
            <a:r>
              <a:rPr lang="en-US" dirty="0" smtClean="0">
                <a:latin typeface="Calibri" charset="0"/>
                <a:ea typeface="ＭＳ Ｐゴシック" charset="0"/>
              </a:rPr>
              <a:t>Dive </a:t>
            </a:r>
            <a:r>
              <a:rPr lang="en-US" dirty="0">
                <a:latin typeface="Calibri" charset="0"/>
                <a:ea typeface="ＭＳ Ｐゴシック" charset="0"/>
              </a:rPr>
              <a:t>type results</a:t>
            </a:r>
          </a:p>
        </p:txBody>
      </p:sp>
      <p:sp>
        <p:nvSpPr>
          <p:cNvPr id="4" name="TextBox 3"/>
          <p:cNvSpPr txBox="1"/>
          <p:nvPr/>
        </p:nvSpPr>
        <p:spPr>
          <a:xfrm>
            <a:off x="228600" y="812238"/>
            <a:ext cx="8686800" cy="461963"/>
          </a:xfrm>
          <a:prstGeom prst="rect">
            <a:avLst/>
          </a:prstGeom>
          <a:solidFill>
            <a:schemeClr val="accent1">
              <a:lumMod val="75000"/>
            </a:schemeClr>
          </a:solidFill>
          <a:ln>
            <a:solidFill>
              <a:schemeClr val="tx2">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rgbClr val="FFFFFF"/>
                </a:solidFill>
                <a:latin typeface="Calibri" charset="0"/>
              </a:rPr>
              <a:t>K-means </a:t>
            </a:r>
            <a:r>
              <a:rPr lang="en-US" b="1" dirty="0" smtClean="0">
                <a:solidFill>
                  <a:srgbClr val="FFFFFF"/>
                </a:solidFill>
                <a:latin typeface="Calibri" charset="0"/>
              </a:rPr>
              <a:t>cluster analysis: 3 </a:t>
            </a:r>
            <a:r>
              <a:rPr lang="en-US" b="1" dirty="0">
                <a:solidFill>
                  <a:srgbClr val="FFFFFF"/>
                </a:solidFill>
                <a:latin typeface="Calibri" charset="0"/>
              </a:rPr>
              <a:t>distinct dive </a:t>
            </a:r>
            <a:r>
              <a:rPr lang="en-US" b="1" dirty="0" smtClean="0">
                <a:solidFill>
                  <a:srgbClr val="FFFFFF"/>
                </a:solidFill>
                <a:latin typeface="Calibri" charset="0"/>
              </a:rPr>
              <a:t>types north of Hawaii</a:t>
            </a:r>
            <a:endParaRPr lang="en-US" b="1" dirty="0">
              <a:solidFill>
                <a:srgbClr val="FFFFFF"/>
              </a:solidFill>
              <a:latin typeface="Calibri" charset="0"/>
            </a:endParaRPr>
          </a:p>
        </p:txBody>
      </p:sp>
      <p:pic>
        <p:nvPicPr>
          <p:cNvPr id="61444" name="Picture 4" descr="turtles_clustered_divetype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920081"/>
            <a:ext cx="8686800" cy="4556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28600" y="1325001"/>
            <a:ext cx="8686800" cy="461962"/>
          </a:xfrm>
          <a:prstGeom prst="rect">
            <a:avLst/>
          </a:prstGeom>
          <a:solidFill>
            <a:schemeClr val="accent1">
              <a:lumMod val="75000"/>
            </a:schemeClr>
          </a:solidFill>
          <a:ln>
            <a:solidFill>
              <a:schemeClr val="tx2">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latin typeface="Calibri" charset="0"/>
              </a:rPr>
              <a:t>Types 1,3 deeper, longer | Type 2 shallower, shorter</a:t>
            </a:r>
          </a:p>
        </p:txBody>
      </p:sp>
      <p:sp>
        <p:nvSpPr>
          <p:cNvPr id="7" name="TextBox 6"/>
          <p:cNvSpPr txBox="1"/>
          <p:nvPr/>
        </p:nvSpPr>
        <p:spPr>
          <a:xfrm>
            <a:off x="7239000" y="2262324"/>
            <a:ext cx="1676400" cy="461963"/>
          </a:xfrm>
          <a:prstGeom prst="rect">
            <a:avLst/>
          </a:prstGeom>
          <a:solidFill>
            <a:schemeClr val="accent6">
              <a:lumMod val="20000"/>
              <a:lumOff val="80000"/>
            </a:schemeClr>
          </a:solidFill>
          <a:ln>
            <a:solidFill>
              <a:schemeClr val="tx1"/>
            </a:solid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latin typeface="Calibri" charset="0"/>
              </a:rPr>
              <a:t>Dive type 1</a:t>
            </a:r>
          </a:p>
        </p:txBody>
      </p:sp>
      <p:sp>
        <p:nvSpPr>
          <p:cNvPr id="8" name="TextBox 7"/>
          <p:cNvSpPr txBox="1"/>
          <p:nvPr/>
        </p:nvSpPr>
        <p:spPr>
          <a:xfrm>
            <a:off x="7239000" y="3710124"/>
            <a:ext cx="1676400" cy="461963"/>
          </a:xfrm>
          <a:prstGeom prst="rect">
            <a:avLst/>
          </a:prstGeom>
          <a:solidFill>
            <a:schemeClr val="accent6">
              <a:lumMod val="20000"/>
              <a:lumOff val="80000"/>
            </a:schemeClr>
          </a:solidFill>
          <a:ln>
            <a:solidFill>
              <a:schemeClr val="tx1"/>
            </a:solid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latin typeface="Calibri" charset="0"/>
              </a:rPr>
              <a:t>Dive type 2</a:t>
            </a:r>
          </a:p>
        </p:txBody>
      </p:sp>
      <p:sp>
        <p:nvSpPr>
          <p:cNvPr id="9" name="TextBox 8"/>
          <p:cNvSpPr txBox="1"/>
          <p:nvPr/>
        </p:nvSpPr>
        <p:spPr>
          <a:xfrm>
            <a:off x="7239000" y="5081724"/>
            <a:ext cx="1676400" cy="461963"/>
          </a:xfrm>
          <a:prstGeom prst="rect">
            <a:avLst/>
          </a:prstGeom>
          <a:solidFill>
            <a:schemeClr val="accent6">
              <a:lumMod val="20000"/>
              <a:lumOff val="80000"/>
            </a:schemeClr>
          </a:solidFill>
          <a:ln>
            <a:solidFill>
              <a:schemeClr val="tx1"/>
            </a:solid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latin typeface="Calibri" charset="0"/>
              </a:rPr>
              <a:t>Dive type 3</a:t>
            </a:r>
          </a:p>
        </p:txBody>
      </p:sp>
      <p:sp>
        <p:nvSpPr>
          <p:cNvPr id="11" name="Rectangle 10"/>
          <p:cNvSpPr/>
          <p:nvPr/>
        </p:nvSpPr>
        <p:spPr>
          <a:xfrm>
            <a:off x="533400" y="1920081"/>
            <a:ext cx="762000" cy="1387475"/>
          </a:xfrm>
          <a:prstGeom prst="rect">
            <a:avLst/>
          </a:prstGeom>
          <a:solidFill>
            <a:schemeClr val="accent2">
              <a:lumMod val="50000"/>
              <a:alpha val="25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
        <p:nvSpPr>
          <p:cNvPr id="12" name="Rectangle 11"/>
          <p:cNvSpPr/>
          <p:nvPr/>
        </p:nvSpPr>
        <p:spPr>
          <a:xfrm>
            <a:off x="533400" y="3459956"/>
            <a:ext cx="762000" cy="1387475"/>
          </a:xfrm>
          <a:prstGeom prst="rect">
            <a:avLst/>
          </a:prstGeom>
          <a:solidFill>
            <a:schemeClr val="accent2">
              <a:lumMod val="50000"/>
              <a:alpha val="25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
        <p:nvSpPr>
          <p:cNvPr id="13" name="Rectangle 12"/>
          <p:cNvSpPr/>
          <p:nvPr/>
        </p:nvSpPr>
        <p:spPr>
          <a:xfrm>
            <a:off x="533400" y="4999831"/>
            <a:ext cx="762000" cy="1387475"/>
          </a:xfrm>
          <a:prstGeom prst="rect">
            <a:avLst/>
          </a:prstGeom>
          <a:solidFill>
            <a:schemeClr val="accent2">
              <a:lumMod val="50000"/>
              <a:alpha val="25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
        <p:nvSpPr>
          <p:cNvPr id="14" name="Rectangle 13"/>
          <p:cNvSpPr/>
          <p:nvPr/>
        </p:nvSpPr>
        <p:spPr>
          <a:xfrm>
            <a:off x="6248400" y="1920081"/>
            <a:ext cx="914400" cy="1387475"/>
          </a:xfrm>
          <a:prstGeom prst="rect">
            <a:avLst/>
          </a:prstGeom>
          <a:solidFill>
            <a:schemeClr val="accent2">
              <a:lumMod val="50000"/>
              <a:alpha val="25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
        <p:nvSpPr>
          <p:cNvPr id="15" name="Rectangle 14"/>
          <p:cNvSpPr/>
          <p:nvPr/>
        </p:nvSpPr>
        <p:spPr>
          <a:xfrm>
            <a:off x="5105400" y="3459956"/>
            <a:ext cx="533400" cy="1387475"/>
          </a:xfrm>
          <a:prstGeom prst="rect">
            <a:avLst/>
          </a:prstGeom>
          <a:solidFill>
            <a:schemeClr val="accent2">
              <a:lumMod val="50000"/>
              <a:alpha val="25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
        <p:nvSpPr>
          <p:cNvPr id="16" name="Rectangle 15"/>
          <p:cNvSpPr/>
          <p:nvPr/>
        </p:nvSpPr>
        <p:spPr>
          <a:xfrm>
            <a:off x="5638800" y="4999831"/>
            <a:ext cx="990600" cy="1387475"/>
          </a:xfrm>
          <a:prstGeom prst="rect">
            <a:avLst/>
          </a:prstGeom>
          <a:solidFill>
            <a:schemeClr val="accent2">
              <a:lumMod val="50000"/>
              <a:alpha val="25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
        <p:nvSpPr>
          <p:cNvPr id="18" name="TextBox 17"/>
          <p:cNvSpPr txBox="1"/>
          <p:nvPr/>
        </p:nvSpPr>
        <p:spPr>
          <a:xfrm>
            <a:off x="2895600" y="5843724"/>
            <a:ext cx="1905000" cy="461963"/>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latin typeface="Calibri" charset="0"/>
              </a:rPr>
              <a:t>Dive depth</a:t>
            </a:r>
          </a:p>
        </p:txBody>
      </p:sp>
      <p:sp>
        <p:nvSpPr>
          <p:cNvPr id="19" name="TextBox 18"/>
          <p:cNvSpPr txBox="1"/>
          <p:nvPr/>
        </p:nvSpPr>
        <p:spPr>
          <a:xfrm>
            <a:off x="6781800" y="5843724"/>
            <a:ext cx="1905000" cy="461963"/>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Calibri" charset="0"/>
              </a:rPr>
              <a:t>Dive duration</a:t>
            </a:r>
          </a:p>
        </p:txBody>
      </p:sp>
      <p:sp>
        <p:nvSpPr>
          <p:cNvPr id="20" name="TextBox 19"/>
          <p:cNvSpPr txBox="1"/>
          <p:nvPr/>
        </p:nvSpPr>
        <p:spPr>
          <a:xfrm>
            <a:off x="2249892" y="6469955"/>
            <a:ext cx="1146222" cy="307777"/>
          </a:xfrm>
          <a:prstGeom prst="rect">
            <a:avLst/>
          </a:prstGeom>
          <a:no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smtClean="0">
                <a:latin typeface="Arial"/>
                <a:cs typeface="Arial"/>
              </a:rPr>
              <a:t>Depth (m)</a:t>
            </a:r>
            <a:endParaRPr lang="en-US" sz="1400" dirty="0">
              <a:latin typeface="Arial"/>
              <a:cs typeface="Arial"/>
            </a:endParaRPr>
          </a:p>
        </p:txBody>
      </p:sp>
      <p:sp>
        <p:nvSpPr>
          <p:cNvPr id="21" name="TextBox 20"/>
          <p:cNvSpPr txBox="1"/>
          <p:nvPr/>
        </p:nvSpPr>
        <p:spPr>
          <a:xfrm>
            <a:off x="6382781" y="6471531"/>
            <a:ext cx="1146222" cy="307777"/>
          </a:xfrm>
          <a:prstGeom prst="rect">
            <a:avLst/>
          </a:prstGeom>
          <a:no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smtClean="0">
                <a:latin typeface="Arial"/>
                <a:cs typeface="Arial"/>
              </a:rPr>
              <a:t>Time (min)</a:t>
            </a:r>
            <a:endParaRPr lang="en-US" sz="1400" dirty="0">
              <a:latin typeface="Arial"/>
              <a:cs typeface="Arial"/>
            </a:endParaRPr>
          </a:p>
        </p:txBody>
      </p:sp>
    </p:spTree>
    <p:extLst>
      <p:ext uri="{BB962C8B-B14F-4D97-AF65-F5344CB8AC3E}">
        <p14:creationId xmlns:p14="http://schemas.microsoft.com/office/powerpoint/2010/main" val="195980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0"/>
            <a:ext cx="8229600" cy="1139825"/>
          </a:xfrm>
        </p:spPr>
        <p:txBody>
          <a:bodyPr>
            <a:normAutofit/>
          </a:bodyPr>
          <a:lstStyle/>
          <a:p>
            <a:r>
              <a:rPr lang="en-US" dirty="0" smtClean="0">
                <a:latin typeface="Calibri" charset="0"/>
                <a:ea typeface="ＭＳ Ｐゴシック" charset="0"/>
              </a:rPr>
              <a:t>Dive </a:t>
            </a:r>
            <a:r>
              <a:rPr lang="en-US" dirty="0">
                <a:latin typeface="Calibri" charset="0"/>
                <a:ea typeface="ＭＳ Ｐゴシック" charset="0"/>
              </a:rPr>
              <a:t>variability </a:t>
            </a:r>
            <a:r>
              <a:rPr lang="en-US" dirty="0" smtClean="0">
                <a:latin typeface="Calibri" charset="0"/>
                <a:ea typeface="ＭＳ Ｐゴシック" charset="0"/>
              </a:rPr>
              <a:t>(North of Hawaii)</a:t>
            </a:r>
            <a:endParaRPr lang="en-US" dirty="0">
              <a:latin typeface="Calibri" charset="0"/>
              <a:ea typeface="ＭＳ Ｐゴシック" charset="0"/>
            </a:endParaRPr>
          </a:p>
        </p:txBody>
      </p:sp>
      <p:pic>
        <p:nvPicPr>
          <p:cNvPr id="48131" name="Picture 3" descr="turtles_divetype_monthly.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1119188"/>
            <a:ext cx="4922838" cy="573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81000" y="1143000"/>
            <a:ext cx="3200400" cy="1200150"/>
          </a:xfrm>
          <a:prstGeom prst="rect">
            <a:avLst/>
          </a:prstGeom>
          <a:solidFill>
            <a:schemeClr val="accent1">
              <a:lumMod val="75000"/>
            </a:schemeClr>
          </a:solidFill>
          <a:ln>
            <a:solidFill>
              <a:schemeClr val="tx2">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latin typeface="Calibri" charset="0"/>
              </a:rPr>
              <a:t>Seasonal variability synced to movement of front (fishing ground)</a:t>
            </a:r>
          </a:p>
        </p:txBody>
      </p:sp>
      <p:sp>
        <p:nvSpPr>
          <p:cNvPr id="6" name="TextBox 5"/>
          <p:cNvSpPr txBox="1"/>
          <p:nvPr/>
        </p:nvSpPr>
        <p:spPr>
          <a:xfrm>
            <a:off x="381000" y="2663825"/>
            <a:ext cx="3200400" cy="1200150"/>
          </a:xfrm>
          <a:prstGeom prst="rect">
            <a:avLst/>
          </a:prstGeom>
          <a:solidFill>
            <a:schemeClr val="accent1">
              <a:lumMod val="75000"/>
            </a:schemeClr>
          </a:solidFill>
          <a:ln>
            <a:solidFill>
              <a:schemeClr val="tx2">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latin typeface="Calibri" charset="0"/>
              </a:rPr>
              <a:t>Observed monthly changes in dive behavior</a:t>
            </a:r>
          </a:p>
        </p:txBody>
      </p:sp>
      <p:sp>
        <p:nvSpPr>
          <p:cNvPr id="7" name="TextBox 6"/>
          <p:cNvSpPr txBox="1"/>
          <p:nvPr/>
        </p:nvSpPr>
        <p:spPr>
          <a:xfrm>
            <a:off x="381000" y="4183063"/>
            <a:ext cx="3200400" cy="831850"/>
          </a:xfrm>
          <a:prstGeom prst="rect">
            <a:avLst/>
          </a:prstGeom>
          <a:solidFill>
            <a:schemeClr val="accent1">
              <a:lumMod val="75000"/>
            </a:schemeClr>
          </a:solidFill>
          <a:ln>
            <a:solidFill>
              <a:schemeClr val="tx2">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latin typeface="Calibri" charset="0"/>
              </a:rPr>
              <a:t>Coldest SST Q1  = deepest/longest dives</a:t>
            </a:r>
          </a:p>
        </p:txBody>
      </p:sp>
      <p:sp>
        <p:nvSpPr>
          <p:cNvPr id="8" name="TextBox 7"/>
          <p:cNvSpPr txBox="1"/>
          <p:nvPr/>
        </p:nvSpPr>
        <p:spPr>
          <a:xfrm>
            <a:off x="381000" y="5334000"/>
            <a:ext cx="3200400" cy="1200150"/>
          </a:xfrm>
          <a:prstGeom prst="rect">
            <a:avLst/>
          </a:prstGeom>
          <a:solidFill>
            <a:schemeClr val="accent1">
              <a:lumMod val="75000"/>
            </a:schemeClr>
          </a:solidFill>
          <a:ln>
            <a:solidFill>
              <a:schemeClr val="tx2">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latin typeface="Calibri" charset="0"/>
              </a:rPr>
              <a:t>Contrast to later months where shorter/shallower dives</a:t>
            </a:r>
          </a:p>
        </p:txBody>
      </p:sp>
      <p:sp>
        <p:nvSpPr>
          <p:cNvPr id="9" name="Right Arrow 8"/>
          <p:cNvSpPr/>
          <p:nvPr/>
        </p:nvSpPr>
        <p:spPr>
          <a:xfrm rot="1379874">
            <a:off x="5902166" y="5133975"/>
            <a:ext cx="609600" cy="228600"/>
          </a:xfrm>
          <a:prstGeom prst="rightArrow">
            <a:avLst/>
          </a:prstGeom>
          <a:gradFill>
            <a:gsLst>
              <a:gs pos="0">
                <a:schemeClr val="accent2">
                  <a:lumMod val="50000"/>
                </a:schemeClr>
              </a:gs>
              <a:gs pos="100000">
                <a:schemeClr val="accent2">
                  <a:lumMod val="60000"/>
                  <a:lumOff val="40000"/>
                </a:schemeClr>
              </a:gs>
            </a:gsLst>
            <a:lin ang="11100000" scaled="0"/>
          </a:gra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
        <p:nvSpPr>
          <p:cNvPr id="10" name="TextBox 9"/>
          <p:cNvSpPr txBox="1"/>
          <p:nvPr/>
        </p:nvSpPr>
        <p:spPr>
          <a:xfrm>
            <a:off x="5292566" y="4872037"/>
            <a:ext cx="914400" cy="461963"/>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953735"/>
                </a:solidFill>
                <a:latin typeface="Calibri" charset="0"/>
              </a:rPr>
              <a:t>SST</a:t>
            </a:r>
          </a:p>
        </p:txBody>
      </p:sp>
      <p:sp>
        <p:nvSpPr>
          <p:cNvPr id="11" name="Rectangle 10"/>
          <p:cNvSpPr/>
          <p:nvPr/>
        </p:nvSpPr>
        <p:spPr>
          <a:xfrm>
            <a:off x="4267200" y="1219200"/>
            <a:ext cx="990600" cy="1600200"/>
          </a:xfrm>
          <a:prstGeom prst="rect">
            <a:avLst/>
          </a:prstGeom>
          <a:solidFill>
            <a:schemeClr val="accent2">
              <a:lumMod val="75000"/>
              <a:alpha val="25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
        <p:nvSpPr>
          <p:cNvPr id="12" name="Rectangle 11"/>
          <p:cNvSpPr/>
          <p:nvPr/>
        </p:nvSpPr>
        <p:spPr>
          <a:xfrm>
            <a:off x="6172200" y="3573463"/>
            <a:ext cx="914400" cy="998537"/>
          </a:xfrm>
          <a:prstGeom prst="rect">
            <a:avLst/>
          </a:prstGeom>
          <a:solidFill>
            <a:schemeClr val="accent2">
              <a:lumMod val="75000"/>
              <a:alpha val="25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73492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609600" y="1"/>
            <a:ext cx="8229600" cy="1066800"/>
          </a:xfrm>
        </p:spPr>
        <p:txBody>
          <a:bodyPr>
            <a:normAutofit/>
          </a:bodyPr>
          <a:lstStyle/>
          <a:p>
            <a:r>
              <a:rPr lang="en-US" dirty="0" smtClean="0">
                <a:latin typeface="Calibri" charset="0"/>
                <a:ea typeface="ＭＳ Ｐゴシック" charset="0"/>
              </a:rPr>
              <a:t>Loggerhead Oceanographic Habitat </a:t>
            </a:r>
            <a:endParaRPr lang="en-US" dirty="0">
              <a:latin typeface="Calibri" charset="0"/>
              <a:ea typeface="ＭＳ Ｐゴシック" charset="0"/>
            </a:endParaRPr>
          </a:p>
        </p:txBody>
      </p:sp>
      <p:pic>
        <p:nvPicPr>
          <p:cNvPr id="49155" name="Picture 3" descr="turtles_transect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2087563"/>
            <a:ext cx="6872288"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28600" y="1066800"/>
            <a:ext cx="8686800" cy="830263"/>
          </a:xfrm>
          <a:prstGeom prst="rect">
            <a:avLst/>
          </a:prstGeom>
          <a:solidFill>
            <a:schemeClr val="accent1">
              <a:lumMod val="75000"/>
            </a:schemeClr>
          </a:solidFill>
          <a:ln>
            <a:solidFill>
              <a:schemeClr val="tx2">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latin typeface="Calibri" charset="0"/>
              </a:rPr>
              <a:t>March 2008 – In-situ Temperature from NOAA Sette</a:t>
            </a:r>
          </a:p>
          <a:p>
            <a:pPr algn="ctr" eaLnBrk="1" hangingPunct="1"/>
            <a:r>
              <a:rPr lang="en-US" b="1">
                <a:solidFill>
                  <a:srgbClr val="FFFFFF"/>
                </a:solidFill>
                <a:latin typeface="Calibri" charset="0"/>
              </a:rPr>
              <a:t>July 2005 – In-situ temperature from Oshoro Maru</a:t>
            </a:r>
          </a:p>
        </p:txBody>
      </p:sp>
      <p:sp>
        <p:nvSpPr>
          <p:cNvPr id="9" name="TextBox 8"/>
          <p:cNvSpPr txBox="1"/>
          <p:nvPr/>
        </p:nvSpPr>
        <p:spPr>
          <a:xfrm>
            <a:off x="0" y="2209800"/>
            <a:ext cx="2133600" cy="1200150"/>
          </a:xfrm>
          <a:prstGeom prst="rect">
            <a:avLst/>
          </a:prstGeom>
          <a:solidFill>
            <a:schemeClr val="accent1">
              <a:lumMod val="75000"/>
            </a:schemeClr>
          </a:solidFill>
          <a:ln>
            <a:solidFill>
              <a:schemeClr val="tx2">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latin typeface="Calibri" charset="0"/>
              </a:rPr>
              <a:t>Q1: deep mixed layer </a:t>
            </a:r>
          </a:p>
          <a:p>
            <a:pPr algn="ctr" eaLnBrk="1" hangingPunct="1"/>
            <a:r>
              <a:rPr lang="en-US" b="1">
                <a:solidFill>
                  <a:srgbClr val="FFFFFF"/>
                </a:solidFill>
                <a:latin typeface="Calibri" charset="0"/>
              </a:rPr>
              <a:t>Temp. front</a:t>
            </a:r>
          </a:p>
        </p:txBody>
      </p:sp>
      <p:sp>
        <p:nvSpPr>
          <p:cNvPr id="10" name="TextBox 9"/>
          <p:cNvSpPr txBox="1"/>
          <p:nvPr/>
        </p:nvSpPr>
        <p:spPr>
          <a:xfrm>
            <a:off x="0" y="3733800"/>
            <a:ext cx="2133600" cy="1200150"/>
          </a:xfrm>
          <a:prstGeom prst="rect">
            <a:avLst/>
          </a:prstGeom>
          <a:solidFill>
            <a:schemeClr val="accent1">
              <a:lumMod val="75000"/>
            </a:schemeClr>
          </a:solidFill>
          <a:ln>
            <a:solidFill>
              <a:schemeClr val="tx2">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latin typeface="Calibri" charset="0"/>
              </a:rPr>
              <a:t>Q3: shallow mixed layer </a:t>
            </a:r>
          </a:p>
          <a:p>
            <a:pPr algn="ctr" eaLnBrk="1" hangingPunct="1"/>
            <a:r>
              <a:rPr lang="en-US" b="1">
                <a:solidFill>
                  <a:srgbClr val="FFFFFF"/>
                </a:solidFill>
                <a:latin typeface="Calibri" charset="0"/>
              </a:rPr>
              <a:t>Sal. front</a:t>
            </a:r>
          </a:p>
        </p:txBody>
      </p:sp>
      <p:sp>
        <p:nvSpPr>
          <p:cNvPr id="11" name="Rectangle 10"/>
          <p:cNvSpPr/>
          <p:nvPr/>
        </p:nvSpPr>
        <p:spPr>
          <a:xfrm>
            <a:off x="3027363" y="2222500"/>
            <a:ext cx="3733800" cy="901700"/>
          </a:xfrm>
          <a:prstGeom prst="rect">
            <a:avLst/>
          </a:prstGeom>
          <a:solidFill>
            <a:schemeClr val="tx1">
              <a:alpha val="2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
        <p:nvSpPr>
          <p:cNvPr id="12" name="Rectangle 11"/>
          <p:cNvSpPr/>
          <p:nvPr/>
        </p:nvSpPr>
        <p:spPr>
          <a:xfrm>
            <a:off x="2971800" y="4495800"/>
            <a:ext cx="3733800" cy="381000"/>
          </a:xfrm>
          <a:prstGeom prst="rect">
            <a:avLst/>
          </a:prstGeom>
          <a:solidFill>
            <a:schemeClr val="tx1">
              <a:alpha val="2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
        <p:nvSpPr>
          <p:cNvPr id="13" name="TextBox 12"/>
          <p:cNvSpPr txBox="1"/>
          <p:nvPr/>
        </p:nvSpPr>
        <p:spPr>
          <a:xfrm>
            <a:off x="0" y="5334000"/>
            <a:ext cx="2133600" cy="1200150"/>
          </a:xfrm>
          <a:prstGeom prst="rect">
            <a:avLst/>
          </a:prstGeom>
          <a:solidFill>
            <a:schemeClr val="accent1">
              <a:lumMod val="75000"/>
            </a:schemeClr>
          </a:solidFill>
          <a:ln>
            <a:solidFill>
              <a:schemeClr val="tx2">
                <a:lumMod val="50000"/>
              </a:schemeClr>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latin typeface="Calibri" charset="0"/>
              </a:rPr>
              <a:t>Rule: Fishery MUST target below 20m</a:t>
            </a:r>
          </a:p>
        </p:txBody>
      </p:sp>
      <p:sp>
        <p:nvSpPr>
          <p:cNvPr id="14" name="Rectangle 13"/>
          <p:cNvSpPr/>
          <p:nvPr/>
        </p:nvSpPr>
        <p:spPr>
          <a:xfrm>
            <a:off x="3027363" y="2541588"/>
            <a:ext cx="3733800" cy="903287"/>
          </a:xfrm>
          <a:prstGeom prst="rect">
            <a:avLst/>
          </a:prstGeom>
          <a:solidFill>
            <a:schemeClr val="tx1">
              <a:alpha val="2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
        <p:nvSpPr>
          <p:cNvPr id="15" name="Rectangle 14"/>
          <p:cNvSpPr/>
          <p:nvPr/>
        </p:nvSpPr>
        <p:spPr>
          <a:xfrm>
            <a:off x="2971800" y="4876800"/>
            <a:ext cx="3733800" cy="901700"/>
          </a:xfrm>
          <a:prstGeom prst="rect">
            <a:avLst/>
          </a:prstGeom>
          <a:solidFill>
            <a:schemeClr val="tx1">
              <a:alpha val="2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
        <p:nvSpPr>
          <p:cNvPr id="17" name="Rectangle 16"/>
          <p:cNvSpPr/>
          <p:nvPr/>
        </p:nvSpPr>
        <p:spPr>
          <a:xfrm>
            <a:off x="3027363" y="2541588"/>
            <a:ext cx="3733800" cy="582612"/>
          </a:xfrm>
          <a:prstGeom prst="rect">
            <a:avLst/>
          </a:prstGeom>
          <a:solidFill>
            <a:srgbClr val="FF0000">
              <a:alpha val="52000"/>
            </a:srgb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20051370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76200"/>
            <a:ext cx="9144000" cy="1143000"/>
          </a:xfrm>
        </p:spPr>
        <p:txBody>
          <a:bodyPr/>
          <a:lstStyle/>
          <a:p>
            <a:r>
              <a:rPr lang="en-US" sz="4000" b="1" dirty="0" smtClean="0"/>
              <a:t>North Pacific loggerhead track data</a:t>
            </a:r>
            <a:br>
              <a:rPr lang="en-US" sz="4000" b="1" dirty="0" smtClean="0"/>
            </a:br>
            <a:r>
              <a:rPr lang="en-US" sz="2400" b="1" dirty="0" smtClean="0"/>
              <a:t>Donald.Kobayashi@noaa.gov</a:t>
            </a:r>
            <a:endParaRPr lang="en-US" sz="2400" b="1" dirty="0"/>
          </a:p>
        </p:txBody>
      </p:sp>
      <p:pic>
        <p:nvPicPr>
          <p:cNvPr id="10244" name="Picture 4" descr="nicemap1"/>
          <p:cNvPicPr>
            <a:picLocks noGrp="1" noChangeAspect="1" noChangeArrowheads="1"/>
          </p:cNvPicPr>
          <p:nvPr>
            <p:ph type="body" idx="1"/>
          </p:nvPr>
        </p:nvPicPr>
        <p:blipFill>
          <a:blip r:embed="rId3" cstate="print"/>
          <a:srcRect/>
          <a:stretch>
            <a:fillRect/>
          </a:stretch>
        </p:blipFill>
        <p:spPr>
          <a:xfrm>
            <a:off x="0" y="1371600"/>
            <a:ext cx="9144000" cy="2406650"/>
          </a:xfrm>
          <a:noFill/>
          <a:ln/>
        </p:spPr>
      </p:pic>
      <p:sp>
        <p:nvSpPr>
          <p:cNvPr id="4" name="TextBox 3"/>
          <p:cNvSpPr txBox="1"/>
          <p:nvPr/>
        </p:nvSpPr>
        <p:spPr>
          <a:xfrm>
            <a:off x="0" y="4191000"/>
            <a:ext cx="9144000" cy="2369880"/>
          </a:xfrm>
          <a:prstGeom prst="rect">
            <a:avLst/>
          </a:prstGeom>
          <a:noFill/>
        </p:spPr>
        <p:txBody>
          <a:bodyPr wrap="square" rtlCol="0">
            <a:spAutoFit/>
          </a:bodyPr>
          <a:lstStyle/>
          <a:p>
            <a:r>
              <a:rPr lang="en-US" sz="2000" b="1" dirty="0" smtClean="0"/>
              <a:t>2008. Kobayashi*, Polovina, Parker, </a:t>
            </a:r>
            <a:r>
              <a:rPr lang="en-US" sz="2000" b="1" dirty="0" err="1" smtClean="0"/>
              <a:t>Kamezaki</a:t>
            </a:r>
            <a:r>
              <a:rPr lang="en-US" sz="2000" b="1" dirty="0" smtClean="0"/>
              <a:t>, Cheng, Uchida, Dutton, Balazs. Pelagic habitat characterization of loggerhead sea turtles, </a:t>
            </a:r>
            <a:r>
              <a:rPr lang="en-US" sz="2000" b="1" i="1" dirty="0" err="1" smtClean="0"/>
              <a:t>Caretta</a:t>
            </a:r>
            <a:r>
              <a:rPr lang="en-US" sz="2000" b="1" i="1" dirty="0" smtClean="0"/>
              <a:t> </a:t>
            </a:r>
            <a:r>
              <a:rPr lang="en-US" sz="2000" b="1" i="1" dirty="0" err="1" smtClean="0"/>
              <a:t>caretta</a:t>
            </a:r>
            <a:r>
              <a:rPr lang="en-US" sz="2000" b="1" dirty="0" smtClean="0"/>
              <a:t>, in the North Pacific Ocean (1997-2006): Insights from satellite tag tracking and remotely-sensed data. Journal of Experimental Marine Biology and Ecology 356: 96-114.</a:t>
            </a:r>
          </a:p>
          <a:p>
            <a:endParaRPr lang="en-US" b="1" dirty="0" smtClean="0"/>
          </a:p>
          <a:p>
            <a:r>
              <a:rPr lang="en-US" b="1" dirty="0" smtClean="0"/>
              <a:t>* </a:t>
            </a:r>
            <a:r>
              <a:rPr lang="en-US" sz="1400" b="1" dirty="0" smtClean="0"/>
              <a:t>Dr. Donald R. Kobayashi, Research Fishery Biologist in the Ecosystems and Oceanography Division at the Pacific Islands Fisheries Science Center, NMFS/NOAA US Department of Commerce.</a:t>
            </a:r>
          </a:p>
          <a:p>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76200"/>
            <a:ext cx="9144000" cy="1143000"/>
          </a:xfrm>
        </p:spPr>
        <p:txBody>
          <a:bodyPr>
            <a:normAutofit fontScale="90000"/>
          </a:bodyPr>
          <a:lstStyle/>
          <a:p>
            <a:r>
              <a:rPr lang="en-US" sz="4000" b="1" dirty="0" smtClean="0"/>
              <a:t>Movement appears to relate to oceanography</a:t>
            </a:r>
            <a:endParaRPr lang="en-US" sz="4000" b="1" dirty="0"/>
          </a:p>
        </p:txBody>
      </p:sp>
      <p:pic>
        <p:nvPicPr>
          <p:cNvPr id="10245" name="Picture 5" descr="sos2b"/>
          <p:cNvPicPr>
            <a:picLocks noChangeAspect="1" noChangeArrowheads="1"/>
          </p:cNvPicPr>
          <p:nvPr/>
        </p:nvPicPr>
        <p:blipFill>
          <a:blip r:embed="rId3" cstate="print"/>
          <a:srcRect/>
          <a:stretch>
            <a:fillRect/>
          </a:stretch>
        </p:blipFill>
        <p:spPr bwMode="auto">
          <a:xfrm>
            <a:off x="-224555" y="1295400"/>
            <a:ext cx="9549235" cy="3197225"/>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06.1005.SKKM.KRFBabies.George&amp;Jeff 004.JPG"/>
          <p:cNvPicPr>
            <a:picLocks noChangeAspect="1"/>
          </p:cNvPicPr>
          <p:nvPr/>
        </p:nvPicPr>
        <p:blipFill>
          <a:blip r:embed="rId2" cstate="print"/>
          <a:stretch>
            <a:fillRect/>
          </a:stretch>
        </p:blipFill>
        <p:spPr>
          <a:xfrm>
            <a:off x="0" y="0"/>
            <a:ext cx="9144000" cy="6858000"/>
          </a:xfrm>
          <a:prstGeom prst="rect">
            <a:avLst/>
          </a:prstGeom>
        </p:spPr>
      </p:pic>
      <p:sp>
        <p:nvSpPr>
          <p:cNvPr id="4" name="TextBox 3"/>
          <p:cNvSpPr txBox="1"/>
          <p:nvPr/>
        </p:nvSpPr>
        <p:spPr>
          <a:xfrm>
            <a:off x="381000" y="-11723"/>
            <a:ext cx="8229600" cy="1569660"/>
          </a:xfrm>
          <a:prstGeom prst="rect">
            <a:avLst/>
          </a:prstGeom>
          <a:noFill/>
        </p:spPr>
        <p:txBody>
          <a:bodyPr wrap="square" rtlCol="0">
            <a:spAutoFit/>
          </a:bodyPr>
          <a:lstStyle/>
          <a:p>
            <a:pPr algn="ctr"/>
            <a:r>
              <a:rPr lang="en-US" sz="3200" dirty="0" smtClean="0">
                <a:solidFill>
                  <a:srgbClr val="FFFF00"/>
                </a:solidFill>
              </a:rPr>
              <a:t>Releasing Turtles for </a:t>
            </a:r>
            <a:r>
              <a:rPr lang="en-US" sz="3200" dirty="0" smtClean="0">
                <a:solidFill>
                  <a:srgbClr val="FFFF00"/>
                </a:solidFill>
              </a:rPr>
              <a:t>Research</a:t>
            </a:r>
            <a:endParaRPr lang="en-US" sz="2800" b="1" dirty="0">
              <a:solidFill>
                <a:srgbClr val="FFFF00"/>
              </a:solidFill>
            </a:endParaRPr>
          </a:p>
          <a:p>
            <a:pPr algn="ctr"/>
            <a:endParaRPr lang="en-US" sz="3200" dirty="0" smtClean="0">
              <a:solidFill>
                <a:srgbClr val="FFFF00"/>
              </a:solidFill>
            </a:endParaRPr>
          </a:p>
          <a:p>
            <a:pPr algn="ctr"/>
            <a:endParaRPr lang="en-US" sz="3200" dirty="0" smtClean="0">
              <a:solidFill>
                <a:srgbClr val="FFFF00"/>
              </a:solidFill>
            </a:endParaRPr>
          </a:p>
        </p:txBody>
      </p:sp>
      <p:sp>
        <p:nvSpPr>
          <p:cNvPr id="5" name="TextBox 4"/>
          <p:cNvSpPr txBox="1"/>
          <p:nvPr/>
        </p:nvSpPr>
        <p:spPr>
          <a:xfrm>
            <a:off x="1934308" y="2844225"/>
            <a:ext cx="5410200" cy="584775"/>
          </a:xfrm>
          <a:prstGeom prst="rect">
            <a:avLst/>
          </a:prstGeom>
          <a:noFill/>
        </p:spPr>
        <p:txBody>
          <a:bodyPr wrap="square" rtlCol="0">
            <a:spAutoFit/>
          </a:bodyPr>
          <a:lstStyle/>
          <a:p>
            <a:pPr algn="ctr"/>
            <a:r>
              <a:rPr lang="zh-TW" altLang="en-US" sz="3200" b="1" dirty="0" smtClean="0">
                <a:solidFill>
                  <a:srgbClr val="FFFF00"/>
                </a:solidFill>
              </a:rPr>
              <a:t>海龟放流的研究机会</a:t>
            </a:r>
            <a:endParaRPr lang="en-US" sz="3200" b="1" dirty="0">
              <a:solidFill>
                <a:srgbClr val="FFFF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9144000" cy="1143000"/>
          </a:xfrm>
        </p:spPr>
        <p:txBody>
          <a:bodyPr/>
          <a:lstStyle/>
          <a:p>
            <a:r>
              <a:rPr lang="en-US" sz="3200" b="1" dirty="0" smtClean="0"/>
              <a:t>North Pacific loggerhead movement and sea surface temperature (SST)</a:t>
            </a:r>
            <a:endParaRPr lang="en-US" sz="3200" b="1" dirty="0"/>
          </a:p>
        </p:txBody>
      </p:sp>
      <p:pic>
        <p:nvPicPr>
          <p:cNvPr id="26629" name="Picture 5" descr="plot1a2"/>
          <p:cNvPicPr>
            <a:picLocks noChangeAspect="1" noChangeArrowheads="1"/>
          </p:cNvPicPr>
          <p:nvPr/>
        </p:nvPicPr>
        <p:blipFill>
          <a:blip r:embed="rId3" cstate="print"/>
          <a:srcRect/>
          <a:stretch>
            <a:fillRect/>
          </a:stretch>
        </p:blipFill>
        <p:spPr bwMode="auto">
          <a:xfrm>
            <a:off x="0" y="1108075"/>
            <a:ext cx="9144000" cy="5216525"/>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taiwan1"/>
          <p:cNvPicPr>
            <a:picLocks noChangeAspect="1" noChangeArrowheads="1"/>
          </p:cNvPicPr>
          <p:nvPr/>
        </p:nvPicPr>
        <p:blipFill>
          <a:blip r:embed="rId3" cstate="print"/>
          <a:srcRect l="5882" t="51819" r="11765" b="9091"/>
          <a:stretch>
            <a:fillRect/>
          </a:stretch>
        </p:blipFill>
        <p:spPr bwMode="auto">
          <a:xfrm>
            <a:off x="609600" y="609600"/>
            <a:ext cx="7696200" cy="4728642"/>
          </a:xfrm>
          <a:prstGeom prst="rect">
            <a:avLst/>
          </a:prstGeom>
          <a:noFill/>
          <a:ln w="9525">
            <a:noFill/>
            <a:miter lim="800000"/>
            <a:headEnd/>
            <a:tailEnd/>
          </a:ln>
        </p:spPr>
      </p:pic>
      <p:sp>
        <p:nvSpPr>
          <p:cNvPr id="3" name="Title 1"/>
          <p:cNvSpPr txBox="1">
            <a:spLocks/>
          </p:cNvSpPr>
          <p:nvPr/>
        </p:nvSpPr>
        <p:spPr>
          <a:xfrm>
            <a:off x="152400" y="-76200"/>
            <a:ext cx="8763000" cy="10668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mj-lt"/>
                <a:ea typeface="+mj-ea"/>
                <a:cs typeface="+mj-cs"/>
              </a:rPr>
              <a:t>Taiwan by-catch tagged loggerheads</a:t>
            </a:r>
          </a:p>
        </p:txBody>
      </p:sp>
      <p:sp>
        <p:nvSpPr>
          <p:cNvPr id="4" name="TextBox 3"/>
          <p:cNvSpPr txBox="1"/>
          <p:nvPr/>
        </p:nvSpPr>
        <p:spPr>
          <a:xfrm>
            <a:off x="0" y="5029200"/>
            <a:ext cx="9144000" cy="1923604"/>
          </a:xfrm>
          <a:prstGeom prst="rect">
            <a:avLst/>
          </a:prstGeom>
          <a:noFill/>
        </p:spPr>
        <p:txBody>
          <a:bodyPr wrap="square" rtlCol="0">
            <a:spAutoFit/>
          </a:bodyPr>
          <a:lstStyle/>
          <a:p>
            <a:endParaRPr lang="en-US" sz="1100" b="1" dirty="0" smtClean="0"/>
          </a:p>
          <a:p>
            <a:endParaRPr lang="en-US" b="1" dirty="0" smtClean="0"/>
          </a:p>
          <a:p>
            <a:r>
              <a:rPr lang="en-US" b="1" dirty="0" smtClean="0"/>
              <a:t>2011. Kobayashi*, Cheng, Parker, Polovina, </a:t>
            </a:r>
            <a:r>
              <a:rPr lang="en-US" b="1" dirty="0" err="1" smtClean="0"/>
              <a:t>Kamezaki</a:t>
            </a:r>
            <a:r>
              <a:rPr lang="en-US" b="1" dirty="0" smtClean="0"/>
              <a:t>, Balazs. Loggerhead turtle (</a:t>
            </a:r>
            <a:r>
              <a:rPr lang="en-US" b="1" i="1" dirty="0" err="1" smtClean="0"/>
              <a:t>Caretta</a:t>
            </a:r>
            <a:r>
              <a:rPr lang="en-US" b="1" i="1" dirty="0" smtClean="0"/>
              <a:t> </a:t>
            </a:r>
            <a:r>
              <a:rPr lang="en-US" b="1" i="1" dirty="0" err="1" smtClean="0"/>
              <a:t>caretta</a:t>
            </a:r>
            <a:r>
              <a:rPr lang="en-US" b="1" dirty="0" smtClean="0"/>
              <a:t>) movement off the coast of Taiwan: characterization of a hotspot in the East China Sea and investigation of </a:t>
            </a:r>
            <a:r>
              <a:rPr lang="en-US" b="1" dirty="0" err="1" smtClean="0"/>
              <a:t>mesoscale</a:t>
            </a:r>
            <a:r>
              <a:rPr lang="en-US" b="1" dirty="0" smtClean="0"/>
              <a:t> eddies.  ICES Journal of Marine Science. 68(4): 707-718.</a:t>
            </a:r>
          </a:p>
          <a:p>
            <a:endParaRPr lang="en-US" b="1" dirty="0"/>
          </a:p>
        </p:txBody>
      </p:sp>
      <p:sp>
        <p:nvSpPr>
          <p:cNvPr id="5" name="TextBox 4"/>
          <p:cNvSpPr txBox="1"/>
          <p:nvPr/>
        </p:nvSpPr>
        <p:spPr>
          <a:xfrm>
            <a:off x="2133600" y="2438400"/>
            <a:ext cx="838200" cy="369332"/>
          </a:xfrm>
          <a:prstGeom prst="rect">
            <a:avLst/>
          </a:prstGeom>
          <a:noFill/>
        </p:spPr>
        <p:txBody>
          <a:bodyPr wrap="square" rtlCol="0">
            <a:spAutoFit/>
          </a:bodyPr>
          <a:lstStyle/>
          <a:p>
            <a:r>
              <a:rPr lang="en-US" dirty="0" smtClean="0">
                <a:solidFill>
                  <a:srgbClr val="FF0000"/>
                </a:solidFill>
              </a:rPr>
              <a:t>China</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Text Box 5"/>
          <p:cNvSpPr txBox="1">
            <a:spLocks noChangeArrowheads="1"/>
          </p:cNvSpPr>
          <p:nvPr/>
        </p:nvSpPr>
        <p:spPr bwMode="auto">
          <a:xfrm>
            <a:off x="152400" y="1828800"/>
            <a:ext cx="3886200" cy="3631763"/>
          </a:xfrm>
          <a:prstGeom prst="rect">
            <a:avLst/>
          </a:prstGeom>
          <a:noFill/>
          <a:ln w="9525" algn="ctr">
            <a:noFill/>
            <a:miter lim="800000"/>
            <a:headEnd/>
            <a:tailEnd/>
          </a:ln>
          <a:effectLst/>
        </p:spPr>
        <p:txBody>
          <a:bodyPr wrap="square">
            <a:spAutoFit/>
          </a:bodyPr>
          <a:lstStyle/>
          <a:p>
            <a:pPr marL="609600" indent="-609600">
              <a:spcBef>
                <a:spcPct val="50000"/>
              </a:spcBef>
              <a:buFontTx/>
              <a:buNone/>
            </a:pPr>
            <a:r>
              <a:rPr lang="en-US" sz="2000" b="1" dirty="0" smtClean="0">
                <a:latin typeface="Calibri" pitchFamily="34" charset="0"/>
                <a:cs typeface="Calibri" pitchFamily="34" charset="0"/>
              </a:rPr>
              <a:t>Several </a:t>
            </a:r>
            <a:r>
              <a:rPr lang="en-US" sz="2000" b="1" dirty="0">
                <a:latin typeface="Calibri" pitchFamily="34" charset="0"/>
                <a:cs typeface="Calibri" pitchFamily="34" charset="0"/>
              </a:rPr>
              <a:t>movement </a:t>
            </a:r>
            <a:r>
              <a:rPr lang="en-US" sz="2000" b="1" dirty="0" smtClean="0">
                <a:latin typeface="Calibri" pitchFamily="34" charset="0"/>
                <a:cs typeface="Calibri" pitchFamily="34" charset="0"/>
              </a:rPr>
              <a:t>strategies identified</a:t>
            </a:r>
            <a:r>
              <a:rPr lang="en-US" sz="2000" b="1" dirty="0">
                <a:latin typeface="Calibri" pitchFamily="34" charset="0"/>
                <a:cs typeface="Calibri" pitchFamily="34" charset="0"/>
              </a:rPr>
              <a:t>:</a:t>
            </a:r>
          </a:p>
          <a:p>
            <a:pPr marL="609600" indent="-609600">
              <a:spcBef>
                <a:spcPct val="50000"/>
              </a:spcBef>
              <a:buFont typeface="Arial" pitchFamily="34" charset="0"/>
              <a:buChar char="•"/>
            </a:pPr>
            <a:r>
              <a:rPr lang="en-US" sz="2000" b="1" dirty="0" smtClean="0">
                <a:latin typeface="Calibri" pitchFamily="34" charset="0"/>
                <a:cs typeface="Calibri" pitchFamily="34" charset="0"/>
              </a:rPr>
              <a:t>Pelagic entry </a:t>
            </a:r>
            <a:r>
              <a:rPr lang="en-US" sz="2000" b="1" dirty="0">
                <a:latin typeface="Calibri" pitchFamily="34" charset="0"/>
                <a:cs typeface="Calibri" pitchFamily="34" charset="0"/>
              </a:rPr>
              <a:t>to </a:t>
            </a:r>
            <a:r>
              <a:rPr lang="en-US" sz="2000" b="1" dirty="0" smtClean="0">
                <a:latin typeface="Calibri" pitchFamily="34" charset="0"/>
                <a:cs typeface="Calibri" pitchFamily="34" charset="0"/>
              </a:rPr>
              <a:t>the “</a:t>
            </a:r>
            <a:r>
              <a:rPr lang="en-US" sz="2000" b="1" dirty="0" err="1" smtClean="0">
                <a:latin typeface="Calibri" pitchFamily="34" charset="0"/>
                <a:cs typeface="Calibri" pitchFamily="34" charset="0"/>
              </a:rPr>
              <a:t>Kuroshio</a:t>
            </a:r>
            <a:r>
              <a:rPr lang="en-US" sz="2000" b="1" dirty="0" smtClean="0">
                <a:latin typeface="Calibri" pitchFamily="34" charset="0"/>
                <a:cs typeface="Calibri" pitchFamily="34" charset="0"/>
              </a:rPr>
              <a:t> Extension Bifurcation Region”.</a:t>
            </a:r>
            <a:endParaRPr lang="en-US" sz="2000" b="1" dirty="0">
              <a:latin typeface="Calibri" pitchFamily="34" charset="0"/>
              <a:cs typeface="Calibri" pitchFamily="34" charset="0"/>
            </a:endParaRPr>
          </a:p>
          <a:p>
            <a:pPr marL="609600" indent="-609600">
              <a:spcBef>
                <a:spcPct val="50000"/>
              </a:spcBef>
              <a:buFont typeface="Arial" pitchFamily="34" charset="0"/>
              <a:buChar char="•"/>
            </a:pPr>
            <a:r>
              <a:rPr lang="en-US" sz="2000" b="1" dirty="0" smtClean="0">
                <a:latin typeface="Calibri" pitchFamily="34" charset="0"/>
                <a:cs typeface="Calibri" pitchFamily="34" charset="0"/>
              </a:rPr>
              <a:t>Coastal movement </a:t>
            </a:r>
            <a:r>
              <a:rPr lang="en-US" sz="2000" b="1" dirty="0">
                <a:latin typeface="Calibri" pitchFamily="34" charset="0"/>
                <a:cs typeface="Calibri" pitchFamily="34" charset="0"/>
              </a:rPr>
              <a:t>to southwest.</a:t>
            </a:r>
          </a:p>
          <a:p>
            <a:pPr marL="609600" indent="-609600">
              <a:spcBef>
                <a:spcPct val="50000"/>
              </a:spcBef>
              <a:buFont typeface="Arial" pitchFamily="34" charset="0"/>
              <a:buChar char="•"/>
            </a:pPr>
            <a:r>
              <a:rPr lang="en-US" sz="2000" b="1" dirty="0">
                <a:latin typeface="Calibri" pitchFamily="34" charset="0"/>
                <a:cs typeface="Calibri" pitchFamily="34" charset="0"/>
              </a:rPr>
              <a:t>Persistent occupancy over continental </a:t>
            </a:r>
            <a:r>
              <a:rPr lang="en-US" sz="2000" b="1" dirty="0" smtClean="0">
                <a:latin typeface="Calibri" pitchFamily="34" charset="0"/>
                <a:cs typeface="Calibri" pitchFamily="34" charset="0"/>
              </a:rPr>
              <a:t>shelf in the East China Sea.</a:t>
            </a:r>
            <a:endParaRPr lang="en-US" sz="2000" b="1" dirty="0">
              <a:latin typeface="Calibri" pitchFamily="34" charset="0"/>
              <a:cs typeface="Calibri" pitchFamily="34" charset="0"/>
            </a:endParaRPr>
          </a:p>
        </p:txBody>
      </p:sp>
      <p:pic>
        <p:nvPicPr>
          <p:cNvPr id="10246" name="Picture 6" descr="taiwan4_600"/>
          <p:cNvPicPr>
            <a:picLocks noChangeAspect="1" noChangeArrowheads="1"/>
          </p:cNvPicPr>
          <p:nvPr/>
        </p:nvPicPr>
        <p:blipFill>
          <a:blip r:embed="rId3" cstate="print"/>
          <a:srcRect l="12102" t="57289" r="48407" b="5986"/>
          <a:stretch>
            <a:fillRect/>
          </a:stretch>
        </p:blipFill>
        <p:spPr bwMode="auto">
          <a:xfrm>
            <a:off x="3886201" y="-1"/>
            <a:ext cx="5257799" cy="691853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81000" y="-152400"/>
            <a:ext cx="8229600" cy="1143000"/>
          </a:xfrm>
        </p:spPr>
        <p:txBody>
          <a:bodyPr/>
          <a:lstStyle/>
          <a:p>
            <a:pPr eaLnBrk="1" hangingPunct="1"/>
            <a:r>
              <a:rPr lang="en-US" b="1" dirty="0" smtClean="0"/>
              <a:t>Animation of first 70 days</a:t>
            </a:r>
          </a:p>
        </p:txBody>
      </p:sp>
      <p:pic>
        <p:nvPicPr>
          <p:cNvPr id="6147" name="Content Placeholder 3" descr="anima2.gif"/>
          <p:cNvPicPr>
            <a:picLocks noGrp="1" noChangeAspect="1"/>
          </p:cNvPicPr>
          <p:nvPr>
            <p:ph idx="1"/>
          </p:nvPr>
        </p:nvPicPr>
        <p:blipFill>
          <a:blip r:embed="rId3" cstate="print"/>
          <a:srcRect/>
          <a:stretch>
            <a:fillRect/>
          </a:stretch>
        </p:blipFill>
        <p:spPr>
          <a:xfrm>
            <a:off x="0" y="762000"/>
            <a:ext cx="9144000" cy="5450322"/>
          </a:xfrm>
        </p:spPr>
      </p:pic>
      <p:sp>
        <p:nvSpPr>
          <p:cNvPr id="4" name="TextBox 3"/>
          <p:cNvSpPr txBox="1"/>
          <p:nvPr/>
        </p:nvSpPr>
        <p:spPr>
          <a:xfrm>
            <a:off x="1143000" y="2967335"/>
            <a:ext cx="1600200" cy="461665"/>
          </a:xfrm>
          <a:prstGeom prst="rect">
            <a:avLst/>
          </a:prstGeom>
          <a:noFill/>
        </p:spPr>
        <p:txBody>
          <a:bodyPr wrap="square" rtlCol="0">
            <a:spAutoFit/>
          </a:bodyPr>
          <a:lstStyle/>
          <a:p>
            <a:r>
              <a:rPr lang="en-US" sz="2400" b="1" dirty="0" smtClean="0">
                <a:solidFill>
                  <a:srgbClr val="F41429"/>
                </a:solidFill>
                <a:latin typeface="Arial" pitchFamily="34" charset="0"/>
                <a:cs typeface="Arial" pitchFamily="34" charset="0"/>
              </a:rPr>
              <a:t>China</a:t>
            </a:r>
            <a:endParaRPr lang="en-US" sz="2400" b="1" dirty="0">
              <a:solidFill>
                <a:srgbClr val="F41429"/>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descr="tai4"/>
          <p:cNvPicPr>
            <a:picLocks noChangeAspect="1" noChangeArrowheads="1"/>
          </p:cNvPicPr>
          <p:nvPr/>
        </p:nvPicPr>
        <p:blipFill>
          <a:blip r:embed="rId3" cstate="print"/>
          <a:srcRect/>
          <a:stretch>
            <a:fillRect/>
          </a:stretch>
        </p:blipFill>
        <p:spPr bwMode="auto">
          <a:xfrm>
            <a:off x="649288" y="0"/>
            <a:ext cx="7885112" cy="6100763"/>
          </a:xfrm>
          <a:prstGeom prst="rect">
            <a:avLst/>
          </a:prstGeom>
          <a:noFill/>
        </p:spPr>
      </p:pic>
      <p:sp>
        <p:nvSpPr>
          <p:cNvPr id="29702" name="Text Box 6"/>
          <p:cNvSpPr txBox="1">
            <a:spLocks noChangeArrowheads="1"/>
          </p:cNvSpPr>
          <p:nvPr/>
        </p:nvSpPr>
        <p:spPr bwMode="auto">
          <a:xfrm>
            <a:off x="0" y="6073170"/>
            <a:ext cx="9144000" cy="784830"/>
          </a:xfrm>
          <a:prstGeom prst="rect">
            <a:avLst/>
          </a:prstGeom>
          <a:noFill/>
          <a:ln w="9525" algn="ctr">
            <a:noFill/>
            <a:miter lim="800000"/>
            <a:headEnd/>
            <a:tailEnd/>
          </a:ln>
          <a:effectLst/>
        </p:spPr>
        <p:txBody>
          <a:bodyPr wrap="square">
            <a:spAutoFit/>
          </a:bodyPr>
          <a:lstStyle/>
          <a:p>
            <a:pPr marL="342900" indent="-342900">
              <a:spcBef>
                <a:spcPct val="50000"/>
              </a:spcBef>
            </a:pPr>
            <a:r>
              <a:rPr lang="en-US" sz="1800" dirty="0">
                <a:solidFill>
                  <a:srgbClr val="FFFF00"/>
                </a:solidFill>
              </a:rPr>
              <a:t>East China Sea “Hotspot” covers ~</a:t>
            </a:r>
            <a:r>
              <a:rPr lang="en-US" sz="1800" dirty="0" smtClean="0">
                <a:solidFill>
                  <a:srgbClr val="FFFF00"/>
                </a:solidFill>
              </a:rPr>
              <a:t>400,000 </a:t>
            </a:r>
            <a:r>
              <a:rPr lang="en-US" sz="1800" dirty="0">
                <a:solidFill>
                  <a:srgbClr val="FFFF00"/>
                </a:solidFill>
              </a:rPr>
              <a:t>square kilometers of ocean.</a:t>
            </a:r>
          </a:p>
          <a:p>
            <a:pPr marL="342900" indent="-342900">
              <a:spcBef>
                <a:spcPct val="50000"/>
              </a:spcBef>
            </a:pPr>
            <a:r>
              <a:rPr lang="en-US" sz="1800" dirty="0" smtClean="0">
                <a:solidFill>
                  <a:srgbClr val="FFFF00"/>
                </a:solidFill>
              </a:rPr>
              <a:t>Shallow</a:t>
            </a:r>
            <a:r>
              <a:rPr lang="en-US" sz="1800" dirty="0">
                <a:solidFill>
                  <a:srgbClr val="FFFF00"/>
                </a:solidFill>
              </a:rPr>
              <a:t>, productive, effects of rivers/currents, multinational, location of many fisheries.</a:t>
            </a:r>
          </a:p>
        </p:txBody>
      </p:sp>
      <p:sp>
        <p:nvSpPr>
          <p:cNvPr id="29703" name="Text Box 7"/>
          <p:cNvSpPr txBox="1">
            <a:spLocks noChangeArrowheads="1"/>
          </p:cNvSpPr>
          <p:nvPr/>
        </p:nvSpPr>
        <p:spPr bwMode="auto">
          <a:xfrm>
            <a:off x="3962400" y="1508125"/>
            <a:ext cx="4648200" cy="396875"/>
          </a:xfrm>
          <a:prstGeom prst="rect">
            <a:avLst/>
          </a:prstGeom>
          <a:noFill/>
          <a:ln w="9525" algn="ctr">
            <a:noFill/>
            <a:miter lim="800000"/>
            <a:headEnd/>
            <a:tailEnd/>
          </a:ln>
          <a:effectLst/>
        </p:spPr>
        <p:txBody>
          <a:bodyPr>
            <a:spAutoFit/>
          </a:bodyPr>
          <a:lstStyle/>
          <a:p>
            <a:pPr marL="342900" indent="-342900">
              <a:spcBef>
                <a:spcPct val="50000"/>
              </a:spcBef>
              <a:buFontTx/>
              <a:buNone/>
            </a:pPr>
            <a:r>
              <a:rPr lang="en-US" sz="2000" dirty="0">
                <a:sym typeface="Wingdings" pitchFamily="2" charset="2"/>
              </a:rPr>
              <a:t> </a:t>
            </a:r>
            <a:r>
              <a:rPr lang="en-US" sz="2000" dirty="0" smtClean="0">
                <a:sym typeface="Wingdings" pitchFamily="2" charset="2"/>
              </a:rPr>
              <a:t>  </a:t>
            </a:r>
            <a:r>
              <a:rPr lang="en-US" sz="2000" dirty="0" smtClean="0"/>
              <a:t>East </a:t>
            </a:r>
            <a:r>
              <a:rPr lang="en-US" sz="2000" dirty="0"/>
              <a:t>China Sea “Hotspot”</a:t>
            </a:r>
          </a:p>
        </p:txBody>
      </p:sp>
      <p:pic>
        <p:nvPicPr>
          <p:cNvPr id="6" name="Picture 5" descr="800px-Flag_of_the_People's_Republic_of_China.svg.png"/>
          <p:cNvPicPr>
            <a:picLocks noChangeAspect="1"/>
          </p:cNvPicPr>
          <p:nvPr/>
        </p:nvPicPr>
        <p:blipFill>
          <a:blip r:embed="rId4" cstate="print"/>
          <a:stretch>
            <a:fillRect/>
          </a:stretch>
        </p:blipFill>
        <p:spPr>
          <a:xfrm>
            <a:off x="1904999" y="1600200"/>
            <a:ext cx="457485"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3"/>
                                        </p:tgtEl>
                                        <p:attrNameLst>
                                          <p:attrName>style.visibility</p:attrName>
                                        </p:attrNameLst>
                                      </p:cBhvr>
                                      <p:to>
                                        <p:strVal val="visible"/>
                                      </p:to>
                                    </p:set>
                                    <p:animEffect transition="in" filter="fade">
                                      <p:cBhvr>
                                        <p:cTn id="7" dur="2000"/>
                                        <p:tgtEl>
                                          <p:spTgt spid="297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000"/>
                                        <p:tgtEl>
                                          <p:spTgt spid="29703"/>
                                        </p:tgtEl>
                                      </p:cBhvr>
                                    </p:animEffect>
                                    <p:set>
                                      <p:cBhvr>
                                        <p:cTn id="12" dur="1" fill="hold">
                                          <p:stCondLst>
                                            <p:cond delay="1999"/>
                                          </p:stCondLst>
                                        </p:cTn>
                                        <p:tgtEl>
                                          <p:spTgt spid="29703"/>
                                        </p:tgtEl>
                                        <p:attrNameLst>
                                          <p:attrName>style.visibility</p:attrName>
                                        </p:attrNameLst>
                                      </p:cBhvr>
                                      <p:to>
                                        <p:strVal val="hidden"/>
                                      </p:to>
                                    </p:set>
                                  </p:childTnLst>
                                </p:cTn>
                              </p:par>
                              <p:par>
                                <p:cTn id="13" presetID="49" presetClass="path" presetSubtype="0" accel="50000" decel="50000" fill="hold" nodeType="withEffect">
                                  <p:stCondLst>
                                    <p:cond delay="0"/>
                                  </p:stCondLst>
                                  <p:childTnLst>
                                    <p:animMotion origin="layout" path="M -3.33333E-6 4.07407E-6 L 0.53959 0.71088 " pathEditMode="relative" rAng="0" ptsTypes="AA">
                                      <p:cBhvr>
                                        <p:cTn id="14" dur="2000" fill="hold"/>
                                        <p:tgtEl>
                                          <p:spTgt spid="29701"/>
                                        </p:tgtEl>
                                        <p:attrNameLst>
                                          <p:attrName>ppt_x</p:attrName>
                                          <p:attrName>ppt_y</p:attrName>
                                        </p:attrNameLst>
                                      </p:cBhvr>
                                      <p:rCtr x="27000" y="35500"/>
                                    </p:animMotion>
                                  </p:childTnLst>
                                </p:cTn>
                              </p:par>
                              <p:par>
                                <p:cTn id="15" presetID="6" presetClass="emph" presetSubtype="0" fill="hold" nodeType="withEffect">
                                  <p:stCondLst>
                                    <p:cond delay="0"/>
                                  </p:stCondLst>
                                  <p:childTnLst>
                                    <p:animScale>
                                      <p:cBhvr>
                                        <p:cTn id="16" dur="2000" fill="hold"/>
                                        <p:tgtEl>
                                          <p:spTgt spid="29701"/>
                                        </p:tgtEl>
                                      </p:cBhvr>
                                      <p:by x="400000" y="400000"/>
                                    </p:animScale>
                                  </p:childTnLst>
                                </p:cTn>
                              </p:par>
                            </p:childTnLst>
                          </p:cTn>
                        </p:par>
                        <p:par>
                          <p:cTn id="17" fill="hold">
                            <p:stCondLst>
                              <p:cond delay="2000"/>
                            </p:stCondLst>
                            <p:childTnLst>
                              <p:par>
                                <p:cTn id="18" presetID="9" presetClass="entr" presetSubtype="0" fill="hold" grpId="0" nodeType="afterEffect">
                                  <p:stCondLst>
                                    <p:cond delay="1000"/>
                                  </p:stCondLst>
                                  <p:childTnLst>
                                    <p:set>
                                      <p:cBhvr>
                                        <p:cTn id="19" dur="1" fill="hold">
                                          <p:stCondLst>
                                            <p:cond delay="0"/>
                                          </p:stCondLst>
                                        </p:cTn>
                                        <p:tgtEl>
                                          <p:spTgt spid="29702"/>
                                        </p:tgtEl>
                                        <p:attrNameLst>
                                          <p:attrName>style.visibility</p:attrName>
                                        </p:attrNameLst>
                                      </p:cBhvr>
                                      <p:to>
                                        <p:strVal val="visible"/>
                                      </p:to>
                                    </p:set>
                                    <p:animEffect transition="in" filter="dissolve">
                                      <p:cBhvr>
                                        <p:cTn id="20" dur="500"/>
                                        <p:tgtEl>
                                          <p:spTgt spid="29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p:bldP spid="29703" grpId="0"/>
      <p:bldP spid="29703"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53767_11-final-nologo-4pc.jpg"/>
          <p:cNvPicPr>
            <a:picLocks noGrp="1" noChangeAspect="1"/>
          </p:cNvPicPr>
          <p:nvPr>
            <p:ph idx="1"/>
          </p:nvPr>
        </p:nvPicPr>
        <p:blipFill>
          <a:blip r:embed="rId2" cstate="print"/>
          <a:stretch>
            <a:fillRect/>
          </a:stretch>
        </p:blipFill>
        <p:spPr>
          <a:xfrm>
            <a:off x="838200" y="0"/>
            <a:ext cx="7477207" cy="6858000"/>
          </a:xfrm>
        </p:spPr>
      </p:pic>
      <p:sp>
        <p:nvSpPr>
          <p:cNvPr id="5" name="Rectangle 4"/>
          <p:cNvSpPr/>
          <p:nvPr/>
        </p:nvSpPr>
        <p:spPr>
          <a:xfrm>
            <a:off x="4800600" y="4572000"/>
            <a:ext cx="3429000" cy="954107"/>
          </a:xfrm>
          <a:prstGeom prst="rect">
            <a:avLst/>
          </a:prstGeom>
        </p:spPr>
        <p:txBody>
          <a:bodyPr wrap="square">
            <a:spAutoFit/>
          </a:bodyPr>
          <a:lstStyle/>
          <a:p>
            <a:pPr algn="ctr" eaLnBrk="1" hangingPunct="1"/>
            <a:r>
              <a:rPr lang="en-US" altLang="zh-TW" sz="2800" b="1" dirty="0" smtClean="0">
                <a:solidFill>
                  <a:srgbClr val="FF0000"/>
                </a:solidFill>
                <a:ea typeface="標楷體" pitchFamily="65" charset="-120"/>
              </a:rPr>
              <a:t>The End</a:t>
            </a:r>
          </a:p>
          <a:p>
            <a:pPr algn="ctr" eaLnBrk="1" hangingPunct="1"/>
            <a:r>
              <a:rPr lang="zh-TW" altLang="en-US" sz="2800" b="1" dirty="0" smtClean="0">
                <a:solidFill>
                  <a:srgbClr val="FF0000"/>
                </a:solidFill>
                <a:ea typeface="新細明體" charset="-120"/>
              </a:rPr>
              <a:t>報告完畢</a:t>
            </a:r>
            <a:endParaRPr lang="en-US" altLang="zh-TW" sz="2800" b="1" dirty="0">
              <a:solidFill>
                <a:srgbClr val="FF0000"/>
              </a:solidFill>
              <a:ea typeface="標楷體" pitchFamily="65" charset="-120"/>
            </a:endParaRPr>
          </a:p>
        </p:txBody>
      </p:sp>
      <p:pic>
        <p:nvPicPr>
          <p:cNvPr id="7" name="Picture 6" descr="800px-Flag_of_the_People's_Republic_of_China.svg.png"/>
          <p:cNvPicPr>
            <a:picLocks noChangeAspect="1"/>
          </p:cNvPicPr>
          <p:nvPr/>
        </p:nvPicPr>
        <p:blipFill>
          <a:blip r:embed="rId3" cstate="print"/>
          <a:stretch>
            <a:fillRect/>
          </a:stretch>
        </p:blipFill>
        <p:spPr>
          <a:xfrm>
            <a:off x="2209800" y="3124200"/>
            <a:ext cx="457485" cy="3048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C270028.jpg"/>
          <p:cNvPicPr>
            <a:picLocks noChangeAspect="1"/>
          </p:cNvPicPr>
          <p:nvPr/>
        </p:nvPicPr>
        <p:blipFill>
          <a:blip r:embed="rId3" cstate="print"/>
          <a:stretch>
            <a:fillRect/>
          </a:stretch>
        </p:blipFill>
        <p:spPr>
          <a:xfrm>
            <a:off x="0" y="0"/>
            <a:ext cx="9144000" cy="6858000"/>
          </a:xfrm>
          <a:prstGeom prst="rect">
            <a:avLst/>
          </a:prstGeom>
        </p:spPr>
      </p:pic>
      <p:sp>
        <p:nvSpPr>
          <p:cNvPr id="3" name="Rectangle 2"/>
          <p:cNvSpPr/>
          <p:nvPr/>
        </p:nvSpPr>
        <p:spPr>
          <a:xfrm>
            <a:off x="1828800" y="152400"/>
            <a:ext cx="5334000" cy="523220"/>
          </a:xfrm>
          <a:prstGeom prst="rect">
            <a:avLst/>
          </a:prstGeom>
        </p:spPr>
        <p:txBody>
          <a:bodyPr wrap="square">
            <a:spAutoFit/>
          </a:bodyPr>
          <a:lstStyle/>
          <a:p>
            <a:pPr algn="ctr"/>
            <a:r>
              <a:rPr lang="en-US" sz="2800" dirty="0" smtClean="0">
                <a:solidFill>
                  <a:srgbClr val="FFFF00"/>
                </a:solidFill>
              </a:rPr>
              <a:t>Releasing Turtles for Research</a:t>
            </a:r>
            <a:endParaRPr lang="en-US" sz="2800" dirty="0">
              <a:solidFill>
                <a:srgbClr val="FFFF00"/>
              </a:solidFill>
            </a:endParaRPr>
          </a:p>
        </p:txBody>
      </p:sp>
      <p:sp>
        <p:nvSpPr>
          <p:cNvPr id="5" name="TextBox 4"/>
          <p:cNvSpPr txBox="1"/>
          <p:nvPr/>
        </p:nvSpPr>
        <p:spPr>
          <a:xfrm>
            <a:off x="1828800" y="6019800"/>
            <a:ext cx="5410200" cy="584775"/>
          </a:xfrm>
          <a:prstGeom prst="rect">
            <a:avLst/>
          </a:prstGeom>
          <a:noFill/>
        </p:spPr>
        <p:txBody>
          <a:bodyPr wrap="square" rtlCol="0">
            <a:spAutoFit/>
          </a:bodyPr>
          <a:lstStyle/>
          <a:p>
            <a:pPr algn="ctr"/>
            <a:r>
              <a:rPr lang="zh-TW" altLang="en-US" sz="3200" b="1" dirty="0" smtClean="0">
                <a:solidFill>
                  <a:schemeClr val="bg1"/>
                </a:solidFill>
              </a:rPr>
              <a:t>海龟放流的研究机会</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urtles_from_above.JPG"/>
          <p:cNvPicPr>
            <a:picLocks noGrp="1" noChangeAspect="1"/>
          </p:cNvPicPr>
          <p:nvPr>
            <p:ph idx="1"/>
          </p:nvPr>
        </p:nvPicPr>
        <p:blipFill>
          <a:blip r:embed="rId2" cstate="print"/>
          <a:stretch>
            <a:fillRect/>
          </a:stretch>
        </p:blipFill>
        <p:spPr>
          <a:xfrm>
            <a:off x="0" y="0"/>
            <a:ext cx="9164109" cy="6873082"/>
          </a:xfrm>
        </p:spPr>
      </p:pic>
      <p:sp>
        <p:nvSpPr>
          <p:cNvPr id="5" name="TextBox 4"/>
          <p:cNvSpPr txBox="1"/>
          <p:nvPr/>
        </p:nvSpPr>
        <p:spPr>
          <a:xfrm>
            <a:off x="2133600" y="1"/>
            <a:ext cx="4876800" cy="646331"/>
          </a:xfrm>
          <a:prstGeom prst="rect">
            <a:avLst/>
          </a:prstGeom>
          <a:noFill/>
        </p:spPr>
        <p:txBody>
          <a:bodyPr wrap="square" rtlCol="0">
            <a:spAutoFit/>
          </a:bodyPr>
          <a:lstStyle/>
          <a:p>
            <a:pPr algn="ctr"/>
            <a:r>
              <a:rPr lang="en-US" sz="3600" b="1" dirty="0" smtClean="0">
                <a:solidFill>
                  <a:srgbClr val="FFFF00"/>
                </a:solidFill>
              </a:rPr>
              <a:t>Sea Life Park Hawaii</a:t>
            </a:r>
            <a:endParaRPr lang="en-US" sz="3600" b="1" dirty="0">
              <a:solidFill>
                <a:srgbClr val="FFFF00"/>
              </a:solidFill>
            </a:endParaRPr>
          </a:p>
        </p:txBody>
      </p:sp>
      <p:sp>
        <p:nvSpPr>
          <p:cNvPr id="6" name="TextBox 5"/>
          <p:cNvSpPr txBox="1"/>
          <p:nvPr/>
        </p:nvSpPr>
        <p:spPr>
          <a:xfrm>
            <a:off x="1828800" y="6172200"/>
            <a:ext cx="4876800" cy="523220"/>
          </a:xfrm>
          <a:prstGeom prst="rect">
            <a:avLst/>
          </a:prstGeom>
          <a:noFill/>
        </p:spPr>
        <p:txBody>
          <a:bodyPr wrap="square" rtlCol="0">
            <a:spAutoFit/>
          </a:bodyPr>
          <a:lstStyle/>
          <a:p>
            <a:pPr algn="ctr"/>
            <a:r>
              <a:rPr lang="en-US" sz="2800" b="1" dirty="0" smtClean="0">
                <a:solidFill>
                  <a:srgbClr val="FFFF00"/>
                </a:solidFill>
              </a:rPr>
              <a:t>Partnership Research</a:t>
            </a:r>
            <a:endParaRPr lang="en-US" sz="2800" b="1" dirty="0">
              <a:solidFill>
                <a:srgbClr val="FFFF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nauma.JPG"/>
          <p:cNvPicPr>
            <a:picLocks noChangeAspect="1"/>
          </p:cNvPicPr>
          <p:nvPr/>
        </p:nvPicPr>
        <p:blipFill>
          <a:blip r:embed="rId2" cstate="print"/>
          <a:stretch>
            <a:fillRect/>
          </a:stretch>
        </p:blipFill>
        <p:spPr>
          <a:xfrm>
            <a:off x="-381000" y="0"/>
            <a:ext cx="10049290" cy="6858000"/>
          </a:xfrm>
          <a:prstGeom prst="rect">
            <a:avLst/>
          </a:prstGeom>
        </p:spPr>
      </p:pic>
      <p:pic>
        <p:nvPicPr>
          <p:cNvPr id="4" name="Picture 3" descr="us-flag.gif"/>
          <p:cNvPicPr>
            <a:picLocks noChangeAspect="1"/>
          </p:cNvPicPr>
          <p:nvPr/>
        </p:nvPicPr>
        <p:blipFill>
          <a:blip r:embed="rId3" cstate="print"/>
          <a:stretch>
            <a:fillRect/>
          </a:stretch>
        </p:blipFill>
        <p:spPr>
          <a:xfrm>
            <a:off x="3048000" y="228600"/>
            <a:ext cx="724073" cy="381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xfrm>
            <a:off x="457200" y="152400"/>
            <a:ext cx="8229600" cy="990600"/>
          </a:xfrm>
        </p:spPr>
        <p:txBody>
          <a:bodyPr anchorCtr="0"/>
          <a:lstStyle/>
          <a:p>
            <a:pPr eaLnBrk="1" hangingPunct="1">
              <a:lnSpc>
                <a:spcPct val="115000"/>
              </a:lnSpc>
              <a:defRPr/>
            </a:pPr>
            <a:r>
              <a:rPr lang="en-US" altLang="zh-TW" sz="2800" dirty="0" smtClean="0">
                <a:solidFill>
                  <a:srgbClr val="FFFF00"/>
                </a:solidFill>
                <a:ea typeface="新細明體" pitchFamily="18" charset="-120"/>
              </a:rPr>
              <a:t>PIFSC MARINE TURTLE RESEARCH</a:t>
            </a:r>
            <a:br>
              <a:rPr lang="en-US" altLang="zh-TW" sz="2800" dirty="0" smtClean="0">
                <a:solidFill>
                  <a:srgbClr val="FFFF00"/>
                </a:solidFill>
                <a:ea typeface="新細明體" pitchFamily="18" charset="-120"/>
              </a:rPr>
            </a:br>
            <a:r>
              <a:rPr lang="zh-TW" altLang="en-US" sz="2800" dirty="0" smtClean="0">
                <a:solidFill>
                  <a:srgbClr val="EEEE34"/>
                </a:solidFill>
                <a:ea typeface="標楷體" pitchFamily="65" charset="-120"/>
              </a:rPr>
              <a:t>太平洋島嶼漁業科學中心的海龜研究</a:t>
            </a:r>
            <a:endParaRPr lang="en-US" altLang="zh-TW" sz="2800" dirty="0" smtClean="0">
              <a:solidFill>
                <a:srgbClr val="EEEE34"/>
              </a:solidFill>
              <a:ea typeface="標楷體" pitchFamily="65" charset="-120"/>
            </a:endParaRPr>
          </a:p>
        </p:txBody>
      </p:sp>
      <p:sp>
        <p:nvSpPr>
          <p:cNvPr id="275459" name="Rectangle 3"/>
          <p:cNvSpPr>
            <a:spLocks noGrp="1" noChangeArrowheads="1"/>
          </p:cNvSpPr>
          <p:nvPr>
            <p:ph type="body" sz="half" idx="1"/>
          </p:nvPr>
        </p:nvSpPr>
        <p:spPr>
          <a:xfrm>
            <a:off x="457200" y="1371600"/>
            <a:ext cx="8305800" cy="1219200"/>
          </a:xfrm>
        </p:spPr>
        <p:txBody>
          <a:bodyPr/>
          <a:lstStyle/>
          <a:p>
            <a:pPr eaLnBrk="1" hangingPunct="1">
              <a:lnSpc>
                <a:spcPct val="115000"/>
              </a:lnSpc>
              <a:buClr>
                <a:srgbClr val="FFFF00"/>
              </a:buClr>
              <a:buFont typeface="Wingdings" pitchFamily="2" charset="2"/>
              <a:buChar char="Ø"/>
              <a:defRPr/>
            </a:pPr>
            <a:r>
              <a:rPr lang="en-US" altLang="zh-TW" sz="2400" dirty="0" smtClean="0">
                <a:ea typeface="新細明體" pitchFamily="18" charset="-120"/>
              </a:rPr>
              <a:t>Pelagic ecology of Chinese and Japanese  loggerheads for </a:t>
            </a:r>
            <a:r>
              <a:rPr lang="en-US" altLang="zh-TW" sz="2400" dirty="0" err="1" smtClean="0">
                <a:ea typeface="新細明體" pitchFamily="18" charset="-120"/>
              </a:rPr>
              <a:t>bycatch</a:t>
            </a:r>
            <a:r>
              <a:rPr lang="en-US" altLang="zh-TW" sz="2400" dirty="0" smtClean="0">
                <a:ea typeface="新細明體" pitchFamily="18" charset="-120"/>
              </a:rPr>
              <a:t> reduction</a:t>
            </a:r>
            <a:br>
              <a:rPr lang="en-US" altLang="zh-TW" sz="2400" dirty="0" smtClean="0">
                <a:ea typeface="新細明體" pitchFamily="18" charset="-120"/>
              </a:rPr>
            </a:br>
            <a:r>
              <a:rPr lang="zh-TW" altLang="en-US" sz="2400" dirty="0" smtClean="0">
                <a:ea typeface="標楷體" pitchFamily="65" charset="-120"/>
              </a:rPr>
              <a:t>台灣與日本赤蠵龜的遠洋生態，以減少混獲</a:t>
            </a:r>
          </a:p>
          <a:p>
            <a:pPr eaLnBrk="1" hangingPunct="1">
              <a:lnSpc>
                <a:spcPct val="115000"/>
              </a:lnSpc>
              <a:buFont typeface="Wingdings" pitchFamily="2" charset="2"/>
              <a:buChar char="Ø"/>
              <a:defRPr/>
            </a:pPr>
            <a:endParaRPr lang="zh-TW" altLang="en-US" sz="2400" dirty="0" smtClean="0">
              <a:ea typeface="新細明體" pitchFamily="18" charset="-120"/>
            </a:endParaRPr>
          </a:p>
        </p:txBody>
      </p:sp>
      <p:sp>
        <p:nvSpPr>
          <p:cNvPr id="17412" name="Line 5"/>
          <p:cNvSpPr>
            <a:spLocks noChangeShapeType="1"/>
          </p:cNvSpPr>
          <p:nvPr/>
        </p:nvSpPr>
        <p:spPr bwMode="auto">
          <a:xfrm>
            <a:off x="304800" y="1219200"/>
            <a:ext cx="8305800" cy="0"/>
          </a:xfrm>
          <a:prstGeom prst="line">
            <a:avLst/>
          </a:prstGeom>
          <a:noFill/>
          <a:ln w="57150" cmpd="thickThin">
            <a:solidFill>
              <a:schemeClr val="tx1"/>
            </a:solidFill>
            <a:round/>
            <a:headEnd type="oval" w="med" len="med"/>
            <a:tailEnd type="oval" w="med" len="med"/>
          </a:ln>
        </p:spPr>
        <p:txBody>
          <a:bodyPr/>
          <a:lstStyle/>
          <a:p>
            <a:endParaRPr lang="en-US"/>
          </a:p>
        </p:txBody>
      </p:sp>
      <p:pic>
        <p:nvPicPr>
          <p:cNvPr id="17413" name="Picture 7" descr="alltaiwan_041106_4web"/>
          <p:cNvPicPr>
            <a:picLocks noChangeAspect="1" noChangeArrowheads="1"/>
          </p:cNvPicPr>
          <p:nvPr/>
        </p:nvPicPr>
        <p:blipFill>
          <a:blip r:embed="rId3" cstate="print"/>
          <a:srcRect/>
          <a:stretch>
            <a:fillRect/>
          </a:stretch>
        </p:blipFill>
        <p:spPr bwMode="auto">
          <a:xfrm>
            <a:off x="5116513" y="2989263"/>
            <a:ext cx="3875087" cy="2843212"/>
          </a:xfrm>
          <a:prstGeom prst="rect">
            <a:avLst/>
          </a:prstGeom>
          <a:noFill/>
          <a:ln w="9525">
            <a:noFill/>
            <a:miter lim="800000"/>
            <a:headEnd/>
            <a:tailEnd/>
          </a:ln>
        </p:spPr>
      </p:pic>
      <p:pic>
        <p:nvPicPr>
          <p:cNvPr id="17414" name="Picture 14" descr="Taiwan_IJ_Dec2003CCdeployment_PTT3_150"/>
          <p:cNvPicPr>
            <a:picLocks noGrp="1" noChangeAspect="1" noChangeArrowheads="1"/>
          </p:cNvPicPr>
          <p:nvPr>
            <p:ph sz="half" idx="2"/>
          </p:nvPr>
        </p:nvPicPr>
        <p:blipFill>
          <a:blip r:embed="rId4" cstate="print"/>
          <a:srcRect/>
          <a:stretch>
            <a:fillRect/>
          </a:stretch>
        </p:blipFill>
        <p:spPr>
          <a:xfrm>
            <a:off x="661988" y="2992438"/>
            <a:ext cx="3833812" cy="2874962"/>
          </a:xfrm>
          <a:noFill/>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46040016"/>
          <p:cNvPicPr>
            <a:picLocks noChangeAspect="1" noChangeArrowheads="1"/>
          </p:cNvPicPr>
          <p:nvPr/>
        </p:nvPicPr>
        <p:blipFill>
          <a:blip r:embed="rId3" cstate="print"/>
          <a:srcRect/>
          <a:stretch>
            <a:fillRect/>
          </a:stretch>
        </p:blipFill>
        <p:spPr bwMode="auto">
          <a:xfrm>
            <a:off x="0" y="304800"/>
            <a:ext cx="9144000" cy="6019800"/>
          </a:xfrm>
          <a:prstGeom prst="rect">
            <a:avLst/>
          </a:prstGeom>
          <a:noFill/>
          <a:ln w="9525">
            <a:noFill/>
            <a:miter lim="800000"/>
            <a:headEnd/>
            <a:tailEnd/>
          </a:ln>
        </p:spPr>
      </p:pic>
      <p:sp>
        <p:nvSpPr>
          <p:cNvPr id="4" name="TextBox 3"/>
          <p:cNvSpPr txBox="1"/>
          <p:nvPr/>
        </p:nvSpPr>
        <p:spPr>
          <a:xfrm>
            <a:off x="990600" y="6324600"/>
            <a:ext cx="7010400" cy="523220"/>
          </a:xfrm>
          <a:prstGeom prst="rect">
            <a:avLst/>
          </a:prstGeom>
          <a:noFill/>
        </p:spPr>
        <p:txBody>
          <a:bodyPr wrap="square" rtlCol="0">
            <a:spAutoFit/>
          </a:bodyPr>
          <a:lstStyle/>
          <a:p>
            <a:pPr algn="ctr"/>
            <a:r>
              <a:rPr lang="en-US" sz="2800" dirty="0" smtClean="0">
                <a:solidFill>
                  <a:srgbClr val="FFFF00"/>
                </a:solidFill>
              </a:rPr>
              <a:t>Miniature satellite tags</a:t>
            </a:r>
            <a:endParaRPr lang="en-US" sz="2800" dirty="0">
              <a:solidFill>
                <a:srgbClr val="FFFF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457200" y="277813"/>
            <a:ext cx="8229600" cy="865187"/>
          </a:xfrm>
        </p:spPr>
        <p:txBody>
          <a:bodyPr/>
          <a:lstStyle/>
          <a:p>
            <a:pPr eaLnBrk="1" hangingPunct="1">
              <a:defRPr/>
            </a:pPr>
            <a:r>
              <a:rPr lang="en-US" dirty="0" smtClean="0"/>
              <a:t>Satellite Ocean Imaging</a:t>
            </a:r>
          </a:p>
        </p:txBody>
      </p:sp>
      <p:pic>
        <p:nvPicPr>
          <p:cNvPr id="5123" name="Picture 3" descr="satellite_montage"/>
          <p:cNvPicPr>
            <a:picLocks noGrp="1" noChangeAspect="1" noChangeArrowheads="1"/>
          </p:cNvPicPr>
          <p:nvPr>
            <p:ph sz="half" idx="1"/>
          </p:nvPr>
        </p:nvPicPr>
        <p:blipFill>
          <a:blip r:embed="rId3" cstate="print"/>
          <a:srcRect/>
          <a:stretch>
            <a:fillRect/>
          </a:stretch>
        </p:blipFill>
        <p:spPr>
          <a:xfrm>
            <a:off x="3429000" y="1143000"/>
            <a:ext cx="5029200" cy="4818063"/>
          </a:xfrm>
          <a:noFill/>
        </p:spPr>
      </p:pic>
      <p:pic>
        <p:nvPicPr>
          <p:cNvPr id="5124" name="Picture 4" descr="satellite_products"/>
          <p:cNvPicPr>
            <a:picLocks noGrp="1" noChangeAspect="1" noChangeArrowheads="1"/>
          </p:cNvPicPr>
          <p:nvPr>
            <p:ph sz="half" idx="2"/>
          </p:nvPr>
        </p:nvPicPr>
        <p:blipFill>
          <a:blip r:embed="rId4" cstate="print"/>
          <a:srcRect/>
          <a:stretch>
            <a:fillRect/>
          </a:stretch>
        </p:blipFill>
        <p:spPr>
          <a:xfrm>
            <a:off x="762000" y="1143000"/>
            <a:ext cx="1889125" cy="4800600"/>
          </a:xfr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IMG2852.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pan_TaiheiyoFerryCo_Nov2003_IshikariShipFlyer_pcview.JPG"/>
          <p:cNvPicPr>
            <a:picLocks noChangeAspect="1"/>
          </p:cNvPicPr>
          <p:nvPr/>
        </p:nvPicPr>
        <p:blipFill>
          <a:blip r:embed="rId2" cstate="print"/>
          <a:stretch>
            <a:fillRect/>
          </a:stretch>
        </p:blipFill>
        <p:spPr>
          <a:xfrm>
            <a:off x="1447800" y="0"/>
            <a:ext cx="6407944"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Japan_GeorgeBalazs_April2004_DigitalCameraPics 037.JPG"/>
          <p:cNvPicPr>
            <a:picLocks noGrp="1" noChangeAspect="1"/>
          </p:cNvPicPr>
          <p:nvPr>
            <p:ph/>
          </p:nvPr>
        </p:nvPicPr>
        <p:blipFill>
          <a:blip r:embed="rId2" cstate="print"/>
          <a:stretch>
            <a:fillRect/>
          </a:stretch>
        </p:blipFill>
        <p:spPr>
          <a:xfrm>
            <a:off x="-12699" y="-9524"/>
            <a:ext cx="9156699" cy="6867524"/>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Ripple</Template>
  <TotalTime>4325</TotalTime>
  <Words>1954</Words>
  <Application>Microsoft Office PowerPoint</Application>
  <PresentationFormat>On-screen Show (4:3)</PresentationFormat>
  <Paragraphs>195</Paragraphs>
  <Slides>38</Slides>
  <Notes>27</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Ripple</vt:lpstr>
      <vt:lpstr>PowerPoint Presentation</vt:lpstr>
      <vt:lpstr>PowerPoint Presentation</vt:lpstr>
      <vt:lpstr>PowerPoint Presentation</vt:lpstr>
      <vt:lpstr>PIFSC MARINE TURTLE RESEARCH 太平洋島嶼漁業科學中心的海龜研究</vt:lpstr>
      <vt:lpstr>PowerPoint Presentation</vt:lpstr>
      <vt:lpstr>Satellite Ocean Imaging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EOD TurtleWatch Evan.Howell@noaa.gov</vt:lpstr>
      <vt:lpstr>TurtleWatch: Background</vt:lpstr>
      <vt:lpstr>TurtleWatch: Methods</vt:lpstr>
      <vt:lpstr>TurtleWatch: Loggerhead bycatch results</vt:lpstr>
      <vt:lpstr>TurtleWatch: Final product / ongoing work</vt:lpstr>
      <vt:lpstr>Loggerhead dive behavior: Background Evan.Howell@noaa.gov</vt:lpstr>
      <vt:lpstr>Seasonal movement</vt:lpstr>
      <vt:lpstr>Dive type results</vt:lpstr>
      <vt:lpstr>Dive variability (North of Hawaii)</vt:lpstr>
      <vt:lpstr>Loggerhead Oceanographic Habitat </vt:lpstr>
      <vt:lpstr>North Pacific loggerhead track data Donald.Kobayashi@noaa.gov</vt:lpstr>
      <vt:lpstr>Movement appears to relate to oceanography</vt:lpstr>
      <vt:lpstr>North Pacific loggerhead movement and sea surface temperature (SST)</vt:lpstr>
      <vt:lpstr>PowerPoint Presentation</vt:lpstr>
      <vt:lpstr>PowerPoint Presentation</vt:lpstr>
      <vt:lpstr>Animation of first 70 days</vt:lpstr>
      <vt:lpstr>PowerPoint Presentation</vt:lpstr>
      <vt:lpstr>PowerPoint Presentation</vt:lpstr>
      <vt:lpstr>PowerPoint Presentation</vt:lpstr>
      <vt:lpstr>PowerPoint Presentation</vt:lpstr>
      <vt:lpstr>PowerPoint Presentation</vt:lpstr>
    </vt:vector>
  </TitlesOfParts>
  <Company>National Marine Fisheries Svc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Evan Howell</dc:creator>
  <cp:lastModifiedBy>Presenter</cp:lastModifiedBy>
  <cp:revision>183</cp:revision>
  <cp:lastPrinted>1601-01-01T00:00:00Z</cp:lastPrinted>
  <dcterms:created xsi:type="dcterms:W3CDTF">2004-12-06T18:42:53Z</dcterms:created>
  <dcterms:modified xsi:type="dcterms:W3CDTF">2012-04-05T23:02:08Z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8</vt:i4>
  </property>
</Properties>
</file>