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84" r:id="rId2"/>
    <p:sldId id="575" r:id="rId3"/>
    <p:sldId id="580" r:id="rId4"/>
    <p:sldId id="581" r:id="rId5"/>
    <p:sldId id="598" r:id="rId6"/>
    <p:sldId id="587" r:id="rId7"/>
    <p:sldId id="593" r:id="rId8"/>
    <p:sldId id="567" r:id="rId9"/>
    <p:sldId id="583" r:id="rId10"/>
    <p:sldId id="582" r:id="rId11"/>
    <p:sldId id="585" r:id="rId12"/>
    <p:sldId id="589" r:id="rId13"/>
    <p:sldId id="574" r:id="rId14"/>
    <p:sldId id="596" r:id="rId15"/>
    <p:sldId id="599" r:id="rId16"/>
    <p:sldId id="576" r:id="rId17"/>
    <p:sldId id="572" r:id="rId18"/>
    <p:sldId id="600" r:id="rId19"/>
  </p:sldIdLst>
  <p:sldSz cx="9144000" cy="6858000" type="screen4x3"/>
  <p:notesSz cx="7315200" cy="96012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00B050"/>
    <a:srgbClr val="FF33CC"/>
    <a:srgbClr val="FFBE7D"/>
    <a:srgbClr val="17375E"/>
    <a:srgbClr val="595959"/>
    <a:srgbClr val="FFFF00"/>
    <a:srgbClr val="E6FD59"/>
    <a:srgbClr val="315683"/>
    <a:srgbClr val="66B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1" autoAdjust="0"/>
    <p:restoredTop sz="89787" autoAdjust="0"/>
  </p:normalViewPr>
  <p:slideViewPr>
    <p:cSldViewPr>
      <p:cViewPr varScale="1">
        <p:scale>
          <a:sx n="89" d="100"/>
          <a:sy n="89" d="100"/>
        </p:scale>
        <p:origin x="-1864" y="-96"/>
      </p:cViewPr>
      <p:guideLst>
        <p:guide orient="horz" pos="2795"/>
        <p:guide pos="23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B3D8178A-1BB5-4AF7-86DF-3695EEA107AD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0CEC5D3-1F9C-405A-84ED-7A6CCD66A58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800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B15F5-392F-874C-83C0-F83F2492AC9A}" type="slidenum">
              <a:rPr lang="en-US"/>
              <a:pPr/>
              <a:t>5</a:t>
            </a:fld>
            <a:endParaRPr lang="en-US"/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B6ED6-33E0-0C4A-BD3D-A6C45806261C}" type="slidenum">
              <a:rPr lang="en-US"/>
              <a:pPr/>
              <a:t>15</a:t>
            </a:fld>
            <a:endParaRPr lang="en-US"/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3EE93-C392-4065-B257-61AF4AFED9A2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7B1AA-F493-4A11-A6ED-CB95D2A69F2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22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E246-BA27-43FF-A4E5-D57BFF6BD85D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03BE-DE08-49A9-AB30-9E3497DBB73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508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2EA91-1ADC-4BD7-A054-1E6750A24300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B81C2-2617-4A73-A7FA-CC6E19BA671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410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43B0-5D52-4C60-A5FC-3D8A08A5A1E5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74ADC-BC8C-4041-8E7B-C4A5082D76C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738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AE15-3604-4565-BCB4-3095E77DB7F6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6598-ECC8-485C-87A4-A186FEDE29F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463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944E0-4B17-4BE0-B6D3-587B8076BAB8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B4E90-CC57-4178-88B2-11BEBC1DF5E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422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3826-506B-46F6-A809-8E557EE2D339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D82ED-E351-4523-ADDA-90C18FFF735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735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49EA0-6F2E-44B5-A6ED-733FD6251B02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141C-5BF0-47AC-B140-B397E62CE78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187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66267-0977-4870-B4EE-C67AC548DD05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4EEE3-8BC1-4293-9811-5CA9FB83A15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929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26354-51C6-4641-8C3A-7DD5984D7481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B665D-A2F6-4E65-8440-92CDD45E2F6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95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59DFA-1228-4AEF-9078-A3D90FB1CE8C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84C71-D9F8-4197-B77C-1EBC0C6A915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240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F7DE88-C646-4EAA-B0D1-CD349530776B}" type="datetimeFigureOut">
              <a:rPr lang="da-DK"/>
              <a:pPr>
                <a:defRPr/>
              </a:pPr>
              <a:t>4/9/12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08FF6B-E4E9-443A-8B68-967EA44C2F9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gif"/><Relationship Id="rId12" Type="http://schemas.openxmlformats.org/officeDocument/2006/relationships/image" Target="../media/image2.jpeg"/><Relationship Id="rId13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+mn-lt"/>
              </a:rPr>
              <a:t>Leatherback turtle movements in the Pacific</a:t>
            </a:r>
            <a:endParaRPr lang="en-US" sz="3600" b="1" dirty="0">
              <a:latin typeface="+mn-lt"/>
            </a:endParaRPr>
          </a:p>
        </p:txBody>
      </p:sp>
      <p:pic>
        <p:nvPicPr>
          <p:cNvPr id="23" name="Picture 22" descr="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79" y="980728"/>
            <a:ext cx="5964241" cy="43924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57925" y="5517232"/>
            <a:ext cx="51910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Jeffrey A. Seminoff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n-lt"/>
                <a:cs typeface="Calibri"/>
              </a:rPr>
              <a:t>Marine Turtle Ecology &amp; Assessment Program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n-lt"/>
                <a:cs typeface="Calibri"/>
              </a:rPr>
              <a:t>Stable Isotope and Chemical Ecology Laboratory</a:t>
            </a:r>
          </a:p>
          <a:p>
            <a:r>
              <a:rPr lang="en-US" sz="2000" dirty="0" smtClean="0">
                <a:latin typeface="+mn-lt"/>
              </a:rPr>
              <a:t>NOAA – Southwest Fisheries Science Center</a:t>
            </a:r>
            <a:endParaRPr lang="en-US" sz="2000" dirty="0">
              <a:latin typeface="+mn-lt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1" y="5782419"/>
            <a:ext cx="981713" cy="9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OLORlogo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33256"/>
            <a:ext cx="97740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798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" descr="Benson_ES11-00053R2_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325" y="24460200"/>
            <a:ext cx="11318875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4"/>
          <p:cNvSpPr>
            <a:spLocks noChangeArrowheads="1"/>
          </p:cNvSpPr>
          <p:nvPr/>
        </p:nvSpPr>
        <p:spPr bwMode="auto">
          <a:xfrm>
            <a:off x="12420600" y="23088600"/>
            <a:ext cx="1150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5016500"/>
            <a:r>
              <a:rPr lang="en-US" sz="2400"/>
              <a:t>Monthly high-use areas derived using kernel density estimation. </a:t>
            </a:r>
          </a:p>
          <a:p>
            <a:pPr algn="ctr" defTabSz="5016500"/>
            <a:r>
              <a:rPr lang="en-US" sz="2400"/>
              <a:t>Gray-scale indicates transiting behavior; colors represent periods </a:t>
            </a:r>
          </a:p>
          <a:p>
            <a:pPr algn="ctr" defTabSz="5016500"/>
            <a:r>
              <a:rPr lang="en-US" sz="2400"/>
              <a:t>of ARS behavior (presumed foraging).</a:t>
            </a:r>
          </a:p>
        </p:txBody>
      </p:sp>
      <p:pic>
        <p:nvPicPr>
          <p:cNvPr id="5" name="Picture 102" descr="Benson_ES11-00053R2_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1725" y="24612600"/>
            <a:ext cx="11318875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4"/>
          <p:cNvSpPr>
            <a:spLocks noChangeArrowheads="1"/>
          </p:cNvSpPr>
          <p:nvPr/>
        </p:nvSpPr>
        <p:spPr bwMode="auto">
          <a:xfrm>
            <a:off x="12573000" y="23241000"/>
            <a:ext cx="1150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5016500"/>
            <a:r>
              <a:rPr lang="en-US" sz="2400"/>
              <a:t>Monthly high-use areas derived using kernel density estimation. </a:t>
            </a:r>
          </a:p>
          <a:p>
            <a:pPr algn="ctr" defTabSz="5016500"/>
            <a:r>
              <a:rPr lang="en-US" sz="2400"/>
              <a:t>Gray-scale indicates transiting behavior; colors represent periods </a:t>
            </a:r>
          </a:p>
          <a:p>
            <a:pPr algn="ctr" defTabSz="5016500"/>
            <a:r>
              <a:rPr lang="en-US" sz="2400"/>
              <a:t>of ARS behavior (presumed foraging).</a:t>
            </a:r>
          </a:p>
        </p:txBody>
      </p:sp>
      <p:pic>
        <p:nvPicPr>
          <p:cNvPr id="7" name="Picture 102" descr="Benson_ES11-00053R2_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25" y="24765000"/>
            <a:ext cx="11318875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4"/>
          <p:cNvSpPr>
            <a:spLocks noChangeArrowheads="1"/>
          </p:cNvSpPr>
          <p:nvPr/>
        </p:nvSpPr>
        <p:spPr bwMode="auto">
          <a:xfrm>
            <a:off x="12725400" y="23393400"/>
            <a:ext cx="1150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5016500"/>
            <a:r>
              <a:rPr lang="en-US" sz="2400"/>
              <a:t>Monthly high-use areas derived using kernel density estimation. </a:t>
            </a:r>
          </a:p>
          <a:p>
            <a:pPr algn="ctr" defTabSz="5016500"/>
            <a:r>
              <a:rPr lang="en-US" sz="2400"/>
              <a:t>Gray-scale indicates transiting behavior; colors represent periods </a:t>
            </a:r>
          </a:p>
          <a:p>
            <a:pPr algn="ctr" defTabSz="5016500"/>
            <a:r>
              <a:rPr lang="en-US" sz="2400"/>
              <a:t>of ARS behavior (presumed foraging).</a:t>
            </a:r>
          </a:p>
        </p:txBody>
      </p:sp>
      <p:pic>
        <p:nvPicPr>
          <p:cNvPr id="9" name="Picture 102" descr="Benson_ES11-00053R2_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525" y="24917400"/>
            <a:ext cx="11318875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4"/>
          <p:cNvSpPr>
            <a:spLocks noChangeArrowheads="1"/>
          </p:cNvSpPr>
          <p:nvPr/>
        </p:nvSpPr>
        <p:spPr bwMode="auto">
          <a:xfrm>
            <a:off x="12877800" y="23545800"/>
            <a:ext cx="1150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5016500"/>
            <a:r>
              <a:rPr lang="en-US" sz="2400"/>
              <a:t>Monthly high-use areas derived using kernel density estimation. </a:t>
            </a:r>
          </a:p>
          <a:p>
            <a:pPr algn="ctr" defTabSz="5016500"/>
            <a:r>
              <a:rPr lang="en-US" sz="2400"/>
              <a:t>Gray-scale indicates transiting behavior; colors represent periods </a:t>
            </a:r>
          </a:p>
          <a:p>
            <a:pPr algn="ctr" defTabSz="5016500"/>
            <a:r>
              <a:rPr lang="en-US" sz="2400"/>
              <a:t>of ARS behavior (presumed foraging).</a:t>
            </a:r>
          </a:p>
        </p:txBody>
      </p:sp>
      <p:pic>
        <p:nvPicPr>
          <p:cNvPr id="11" name="Picture 102" descr="Benson_ES11-00053R2_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925" y="25069800"/>
            <a:ext cx="11318875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4"/>
          <p:cNvSpPr>
            <a:spLocks noChangeArrowheads="1"/>
          </p:cNvSpPr>
          <p:nvPr/>
        </p:nvSpPr>
        <p:spPr bwMode="auto">
          <a:xfrm>
            <a:off x="13030200" y="23698200"/>
            <a:ext cx="1150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5016500"/>
            <a:r>
              <a:rPr lang="en-US" sz="2400"/>
              <a:t>Monthly high-use areas derived using kernel density estimation. </a:t>
            </a:r>
          </a:p>
          <a:p>
            <a:pPr algn="ctr" defTabSz="5016500"/>
            <a:r>
              <a:rPr lang="en-US" sz="2400"/>
              <a:t>Gray-scale indicates transiting behavior; colors represent periods </a:t>
            </a:r>
          </a:p>
          <a:p>
            <a:pPr algn="ctr" defTabSz="5016500"/>
            <a:r>
              <a:rPr lang="en-US" sz="2400"/>
              <a:t>of ARS behavior (presumed foraging).</a:t>
            </a:r>
          </a:p>
        </p:txBody>
      </p:sp>
      <p:pic>
        <p:nvPicPr>
          <p:cNvPr id="13" name="Picture 102" descr="Benson_ES11-00053R2_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325" y="25222200"/>
            <a:ext cx="11318875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4"/>
          <p:cNvSpPr>
            <a:spLocks noChangeArrowheads="1"/>
          </p:cNvSpPr>
          <p:nvPr/>
        </p:nvSpPr>
        <p:spPr bwMode="auto">
          <a:xfrm>
            <a:off x="13182600" y="23850600"/>
            <a:ext cx="1150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5016500"/>
            <a:r>
              <a:rPr lang="en-US" sz="2400"/>
              <a:t>Monthly high-use areas derived using kernel density estimation. </a:t>
            </a:r>
          </a:p>
          <a:p>
            <a:pPr algn="ctr" defTabSz="5016500"/>
            <a:r>
              <a:rPr lang="en-US" sz="2400"/>
              <a:t>Gray-scale indicates transiting behavior; colors represent periods </a:t>
            </a:r>
          </a:p>
          <a:p>
            <a:pPr algn="ctr" defTabSz="5016500"/>
            <a:r>
              <a:rPr lang="en-US" sz="2400"/>
              <a:t>of ARS behavior (presumed foraging).</a:t>
            </a:r>
          </a:p>
        </p:txBody>
      </p:sp>
      <p:pic>
        <p:nvPicPr>
          <p:cNvPr id="15" name="Picture 14" descr="Benson_ES11-00053R2_Figure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7"/>
          <a:stretch/>
        </p:blipFill>
        <p:spPr bwMode="auto">
          <a:xfrm>
            <a:off x="1296144" y="476672"/>
            <a:ext cx="6588224" cy="637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1116632" y="1089"/>
            <a:ext cx="1150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5016500"/>
            <a:r>
              <a:rPr lang="en-US" sz="2400" kern="1200" dirty="0"/>
              <a:t>Monthly high-use areas derived using kernel density estimation. </a:t>
            </a:r>
          </a:p>
        </p:txBody>
      </p:sp>
    </p:spTree>
    <p:extLst>
      <p:ext uri="{BB962C8B-B14F-4D97-AF65-F5344CB8AC3E}">
        <p14:creationId xmlns:p14="http://schemas.microsoft.com/office/powerpoint/2010/main" val="252220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16632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Leatherback </a:t>
            </a:r>
            <a:r>
              <a:rPr lang="en-US" dirty="0"/>
              <a:t>telemetry locations with </a:t>
            </a:r>
            <a:r>
              <a:rPr lang="en-US" dirty="0" smtClean="0"/>
              <a:t>foraging </a:t>
            </a:r>
            <a:r>
              <a:rPr lang="en-US" dirty="0"/>
              <a:t>behavior (red dots) and transit behavior (black dots) relative to bathymetry in high-use </a:t>
            </a:r>
            <a:r>
              <a:rPr lang="en-US" dirty="0" smtClean="0"/>
              <a:t>areas</a:t>
            </a:r>
            <a:endParaRPr lang="en-US" dirty="0"/>
          </a:p>
        </p:txBody>
      </p:sp>
      <p:pic>
        <p:nvPicPr>
          <p:cNvPr id="2" name="Picture 1" descr="ARS 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0924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6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14400" y="1302926"/>
            <a:ext cx="76327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There is little to no overlap between ‘eastern’ and ‘western’ Pacific leatherback stocks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Western Pacific leatherbacks use the entire North Pacific for foraging </a:t>
            </a:r>
            <a:endParaRPr lang="en-US" sz="1600" b="0" i="0" dirty="0">
              <a:latin typeface="Calibri"/>
              <a:cs typeface="Calibri"/>
            </a:endParaRPr>
          </a:p>
          <a:p>
            <a:endParaRPr lang="en-US" sz="2800" b="0" i="0" dirty="0" smtClean="0">
              <a:solidFill>
                <a:schemeClr val="accent4"/>
              </a:solidFill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Foraging in U.S. waters is seasonal</a:t>
            </a:r>
            <a:endParaRPr lang="en-US" sz="1600" b="0" i="0" dirty="0">
              <a:latin typeface="Calibri"/>
              <a:cs typeface="Calibri"/>
            </a:endParaRPr>
          </a:p>
          <a:p>
            <a:endParaRPr lang="en-US" sz="2800" b="0" i="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Foraging in the western Pacific, and South China Sea is year-round</a:t>
            </a:r>
            <a:endParaRPr lang="en-US" sz="1600" b="0" i="0" dirty="0">
              <a:solidFill>
                <a:schemeClr val="accent4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332656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s-ES_tradnl" sz="2800" b="1" i="0" dirty="0" err="1" smtClean="0">
                <a:latin typeface="Arial" charset="0"/>
                <a:ea typeface="ヒラギノ角ゴ Pro W3" charset="-128"/>
                <a:cs typeface="ヒラギノ角ゴ Pro W3" charset="-128"/>
              </a:rPr>
              <a:t>Summary</a:t>
            </a:r>
            <a:endParaRPr lang="es-ES_tradnl" sz="2800" b="1" i="0" dirty="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005064"/>
            <a:ext cx="611391" cy="6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201" y="2780928"/>
            <a:ext cx="611391" cy="6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340768"/>
            <a:ext cx="611391" cy="6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797152"/>
            <a:ext cx="611391" cy="6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738405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Text Box 2"/>
          <p:cNvSpPr txBox="1">
            <a:spLocks noChangeArrowheads="1"/>
          </p:cNvSpPr>
          <p:nvPr/>
        </p:nvSpPr>
        <p:spPr bwMode="auto">
          <a:xfrm>
            <a:off x="1177925" y="66675"/>
            <a:ext cx="669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latin typeface="Trebuchet MS" charset="0"/>
              </a:rPr>
              <a:t>Densidad ‘Kernel’ de los avistamientos de la tortuga amarilla</a:t>
            </a:r>
          </a:p>
        </p:txBody>
      </p:sp>
      <p:pic>
        <p:nvPicPr>
          <p:cNvPr id="638979" name="Picture 3" descr="WhoiEezMap"/>
          <p:cNvPicPr>
            <a:picLocks noChangeAspect="1" noChangeArrowheads="1"/>
          </p:cNvPicPr>
          <p:nvPr/>
        </p:nvPicPr>
        <p:blipFill>
          <a:blip r:embed="rId2"/>
          <a:srcRect l="39098" t="15741" r="15277" b="305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38980" name="AutoShape 4"/>
          <p:cNvSpPr>
            <a:spLocks noChangeArrowheads="1"/>
          </p:cNvSpPr>
          <p:nvPr/>
        </p:nvSpPr>
        <p:spPr bwMode="auto">
          <a:xfrm>
            <a:off x="762000" y="173038"/>
            <a:ext cx="7564438" cy="611187"/>
          </a:xfrm>
          <a:prstGeom prst="flowChartAlternateProcess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Calibri"/>
                <a:cs typeface="Calibri"/>
              </a:rPr>
              <a:t>Economic Exclusive Zones of the Pacific</a:t>
            </a:r>
          </a:p>
        </p:txBody>
      </p:sp>
    </p:spTree>
    <p:extLst>
      <p:ext uri="{BB962C8B-B14F-4D97-AF65-F5344CB8AC3E}">
        <p14:creationId xmlns:p14="http://schemas.microsoft.com/office/powerpoint/2010/main" val="20703762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eatherback_dors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16832"/>
            <a:ext cx="3402019" cy="36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18" y="116632"/>
            <a:ext cx="91272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Pacific Leatherbacks </a:t>
            </a:r>
          </a:p>
          <a:p>
            <a:pPr algn="ctr"/>
            <a:r>
              <a:rPr lang="en-US" sz="2800" i="1" dirty="0" smtClean="0"/>
              <a:t>a shared resource between China and the United States</a:t>
            </a:r>
            <a:endParaRPr lang="en-US" sz="2800" i="1" dirty="0"/>
          </a:p>
        </p:txBody>
      </p:sp>
      <p:pic>
        <p:nvPicPr>
          <p:cNvPr id="6" name="Picture 5" descr="China fla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2948848" cy="1970248"/>
          </a:xfrm>
          <a:prstGeom prst="rect">
            <a:avLst/>
          </a:prstGeom>
        </p:spPr>
      </p:pic>
      <p:pic>
        <p:nvPicPr>
          <p:cNvPr id="7" name="Picture 6" descr="US fla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13" y="2492896"/>
            <a:ext cx="2760599" cy="19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1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258" name="Picture 2" descr="taggin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9018588" cy="59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4259" name="Text Box 3"/>
          <p:cNvSpPr txBox="1">
            <a:spLocks noChangeArrowheads="1"/>
          </p:cNvSpPr>
          <p:nvPr/>
        </p:nvSpPr>
        <p:spPr bwMode="auto">
          <a:xfrm>
            <a:off x="7227888" y="2849563"/>
            <a:ext cx="1403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Arial" charset="0"/>
              </a:rPr>
              <a:t>Archie Carr </a:t>
            </a:r>
          </a:p>
          <a:p>
            <a:pPr algn="ctr"/>
            <a:r>
              <a:rPr lang="en-US" sz="1400">
                <a:latin typeface="Arial" charset="0"/>
              </a:rPr>
              <a:t>(1909-1987)</a:t>
            </a:r>
          </a:p>
        </p:txBody>
      </p:sp>
      <p:pic>
        <p:nvPicPr>
          <p:cNvPr id="864260" name="Picture 4" descr="carr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1063625"/>
            <a:ext cx="1508125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4261" name="Text Box 5"/>
          <p:cNvSpPr txBox="1">
            <a:spLocks noChangeArrowheads="1"/>
          </p:cNvSpPr>
          <p:nvPr/>
        </p:nvSpPr>
        <p:spPr bwMode="auto">
          <a:xfrm>
            <a:off x="1619672" y="188640"/>
            <a:ext cx="54057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ea turtle tracking before satellites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8225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0325" y="47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60325" y="0"/>
            <a:ext cx="9083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2000">
                <a:solidFill>
                  <a:schemeClr val="bg1"/>
                </a:solidFill>
              </a:rPr>
              <a:t>Sea turtle conservation will continue to rely on local, national, and international cooperation to combat the myriad of human impacts</a:t>
            </a:r>
          </a:p>
        </p:txBody>
      </p:sp>
      <p:pic>
        <p:nvPicPr>
          <p:cNvPr id="4" name="Picture 3" descr="Cover_leatherback_JBradley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3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5896" y="1556792"/>
            <a:ext cx="1929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XIE  XIE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104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py of PA2200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593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mg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31" y="876298"/>
            <a:ext cx="3856970" cy="24133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7030" y="3810000"/>
            <a:ext cx="814838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258 satellite tracked turtles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Multiple foraging hotspots in eastern Pacific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Minimal overlap of EP and WP  nesters in foraging grounds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Distinct E / W nesting stocks based in </a:t>
            </a:r>
            <a:r>
              <a:rPr lang="en-US" sz="2400" dirty="0" err="1"/>
              <a:t>mtDNA</a:t>
            </a:r>
            <a:r>
              <a:rPr lang="en-US" sz="2400" dirty="0"/>
              <a:t> 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Largest rookery at </a:t>
            </a:r>
            <a:r>
              <a:rPr lang="en-US" sz="2400" dirty="0" err="1" smtClean="0"/>
              <a:t>Jamursba</a:t>
            </a:r>
            <a:r>
              <a:rPr lang="en-US" sz="2400" dirty="0" smtClean="0"/>
              <a:t> </a:t>
            </a:r>
            <a:r>
              <a:rPr lang="en-US" sz="2400" dirty="0" err="1" smtClean="0"/>
              <a:t>Medi</a:t>
            </a:r>
            <a:r>
              <a:rPr lang="en-US" sz="2400" dirty="0" smtClean="0"/>
              <a:t>, Indonesia (~200 turtles/</a:t>
            </a:r>
            <a:r>
              <a:rPr lang="en-US" sz="2400" dirty="0" err="1" smtClean="0"/>
              <a:t>yr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23" name="Picture 4" descr="34"/>
          <p:cNvPicPr>
            <a:picLocks noChangeAspect="1" noChangeArrowheads="1"/>
          </p:cNvPicPr>
          <p:nvPr/>
        </p:nvPicPr>
        <p:blipFill rotWithShape="1">
          <a:blip r:embed="rId3"/>
          <a:srcRect t="4974"/>
          <a:stretch/>
        </p:blipFill>
        <p:spPr bwMode="auto">
          <a:xfrm>
            <a:off x="587030" y="863598"/>
            <a:ext cx="3464270" cy="242609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2981131" y="170930"/>
            <a:ext cx="3460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/>
              <a:t>Dermochelys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coriacea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233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14400" y="1302926"/>
            <a:ext cx="76327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0" i="0" dirty="0" smtClean="0">
                <a:latin typeface="Calibri"/>
                <a:cs typeface="Calibri"/>
              </a:rPr>
              <a:t>Use of satellite telemetry to determine foraging </a:t>
            </a:r>
            <a:br>
              <a:rPr lang="en-US" sz="2800" b="0" i="0" dirty="0" smtClean="0">
                <a:latin typeface="Calibri"/>
                <a:cs typeface="Calibri"/>
              </a:rPr>
            </a:br>
            <a:r>
              <a:rPr lang="en-US" sz="2800" b="0" i="0" dirty="0" smtClean="0">
                <a:latin typeface="Calibri"/>
                <a:cs typeface="Calibri"/>
              </a:rPr>
              <a:t>hotspots throughout the Pacific</a:t>
            </a:r>
            <a:endParaRPr lang="en-US" sz="1600" b="0" i="0" dirty="0">
              <a:latin typeface="Calibri"/>
              <a:cs typeface="Calibri"/>
            </a:endParaRPr>
          </a:p>
          <a:p>
            <a:endParaRPr lang="en-US" sz="2800" b="0" i="0" dirty="0" smtClean="0">
              <a:solidFill>
                <a:schemeClr val="accent4"/>
              </a:solidFill>
              <a:latin typeface="Calibri"/>
              <a:cs typeface="Calibri"/>
            </a:endParaRPr>
          </a:p>
          <a:p>
            <a:r>
              <a:rPr lang="en-US" sz="2800" b="0" i="0" dirty="0" smtClean="0">
                <a:latin typeface="Calibri"/>
                <a:cs typeface="Calibri"/>
              </a:rPr>
              <a:t>Eastern Pacific and Western Pacific nesting groups </a:t>
            </a:r>
          </a:p>
          <a:p>
            <a:endParaRPr lang="en-US" sz="2800" b="0" i="0" dirty="0" smtClean="0">
              <a:latin typeface="Calibri"/>
              <a:cs typeface="Calibri"/>
            </a:endParaRPr>
          </a:p>
          <a:p>
            <a:r>
              <a:rPr lang="en-US" sz="2800" b="0" i="0" dirty="0" smtClean="0">
                <a:latin typeface="Calibri"/>
                <a:cs typeface="Calibri"/>
              </a:rPr>
              <a:t>Habitat use and location of foraging behavior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b="0" i="0" dirty="0" smtClean="0">
                <a:latin typeface="Calibri"/>
                <a:cs typeface="Calibri"/>
              </a:rPr>
              <a:t>Opportunities for China / U.S. collaboration</a:t>
            </a:r>
          </a:p>
          <a:p>
            <a:endParaRPr lang="en-US" sz="1600" b="0" i="0" dirty="0">
              <a:solidFill>
                <a:schemeClr val="accent4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332656"/>
            <a:ext cx="4836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s-ES_tradnl" sz="2800" b="1" dirty="0" err="1" smtClean="0">
                <a:latin typeface="+mn-lt"/>
                <a:ea typeface="ヒラギノ角ゴ Pro W3" charset="-128"/>
                <a:cs typeface="ヒラギノ角ゴ Pro W3" charset="-128"/>
              </a:rPr>
              <a:t>Pacific</a:t>
            </a:r>
            <a:r>
              <a:rPr lang="es-ES_tradnl" sz="2800" b="1" dirty="0" smtClean="0"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s-ES_tradnl" sz="2800" b="1" dirty="0" err="1" smtClean="0">
                <a:latin typeface="+mn-lt"/>
                <a:ea typeface="ヒラギノ角ゴ Pro W3" charset="-128"/>
                <a:cs typeface="ヒラギノ角ゴ Pro W3" charset="-128"/>
              </a:rPr>
              <a:t>l</a:t>
            </a:r>
            <a:r>
              <a:rPr lang="es-ES_tradnl" sz="2800" b="1" i="0" dirty="0" err="1" smtClean="0">
                <a:latin typeface="+mn-lt"/>
                <a:ea typeface="ヒラギノ角ゴ Pro W3" charset="-128"/>
                <a:cs typeface="ヒラギノ角ゴ Pro W3" charset="-128"/>
              </a:rPr>
              <a:t>eatherback</a:t>
            </a:r>
            <a:r>
              <a:rPr lang="es-ES_tradnl" sz="2800" b="1" i="0" dirty="0" smtClean="0"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s-ES_tradnl" sz="2800" b="1" i="0" dirty="0" err="1" smtClean="0">
                <a:latin typeface="+mn-lt"/>
                <a:ea typeface="ヒラギノ角ゴ Pro W3" charset="-128"/>
                <a:cs typeface="ヒラギノ角ゴ Pro W3" charset="-128"/>
              </a:rPr>
              <a:t>movements</a:t>
            </a:r>
            <a:endParaRPr lang="es-ES_tradnl" sz="2800" b="1" i="0" dirty="0"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002" y="4448459"/>
            <a:ext cx="398574" cy="42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209" y="2672395"/>
            <a:ext cx="398574" cy="42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002" y="1484784"/>
            <a:ext cx="398574" cy="42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209" y="3536491"/>
            <a:ext cx="398574" cy="42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 descr="PLATE-2_leatherback_AAilers_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013176"/>
            <a:ext cx="2267295" cy="1700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7575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nson et al 2011 cov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896545" cy="6336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Dutton_Peter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97142"/>
            <a:ext cx="3563888" cy="2672916"/>
          </a:xfrm>
          <a:prstGeom prst="rect">
            <a:avLst/>
          </a:prstGeom>
        </p:spPr>
      </p:pic>
      <p:pic>
        <p:nvPicPr>
          <p:cNvPr id="6" name="Picture 106" descr="noaa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73540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7" descr="45_R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17032"/>
            <a:ext cx="70523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8" descr="BKSDA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861048"/>
            <a:ext cx="6561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9" descr="MLML logo_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89240"/>
            <a:ext cx="626441" cy="6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0" descr="tnc_logo_2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33256"/>
            <a:ext cx="938866" cy="4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1" descr="Solomon_Islands_Coat_of_arm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53136"/>
            <a:ext cx="59506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2" descr="TOP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869160"/>
            <a:ext cx="64706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3" descr="Papua_New_Guinea_Coat_of_arm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97152"/>
            <a:ext cx="108388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4" descr="UNIPA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39" y="3789040"/>
            <a:ext cx="779233" cy="77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4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ru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437112"/>
            <a:ext cx="4146156" cy="2325684"/>
          </a:xfrm>
          <a:prstGeom prst="rect">
            <a:avLst/>
          </a:prstGeom>
        </p:spPr>
      </p:pic>
      <p:pic>
        <p:nvPicPr>
          <p:cNvPr id="17" name="Picture 2" descr="Leatherback on bo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8249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s-ES_tradnl" sz="2800" i="0" dirty="0" err="1" smtClean="0">
                <a:latin typeface="+mn-lt"/>
                <a:ea typeface="ヒラギノ角ゴ Pro W3" charset="-128"/>
                <a:cs typeface="ヒラギノ角ゴ Pro W3" charset="-128"/>
              </a:rPr>
              <a:t>Telemetry</a:t>
            </a:r>
            <a:r>
              <a:rPr lang="es-ES_tradnl" sz="2800" i="0" dirty="0" smtClean="0"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s-ES_tradnl" sz="2800" i="0" dirty="0" err="1" smtClean="0">
                <a:latin typeface="+mn-lt"/>
                <a:ea typeface="ヒラギノ角ゴ Pro W3" charset="-128"/>
                <a:cs typeface="ヒラギノ角ゴ Pro W3" charset="-128"/>
              </a:rPr>
              <a:t>techniques</a:t>
            </a:r>
            <a:r>
              <a:rPr lang="es-ES_tradnl" sz="2800" i="0" dirty="0" smtClean="0"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s-ES_tradnl" sz="2800" i="0" dirty="0" err="1" smtClean="0">
                <a:latin typeface="+mn-lt"/>
                <a:ea typeface="ヒラギノ角ゴ Pro W3" charset="-128"/>
                <a:cs typeface="ヒラギノ角ゴ Pro W3" charset="-128"/>
              </a:rPr>
              <a:t>to</a:t>
            </a:r>
            <a:r>
              <a:rPr lang="es-ES_tradnl" sz="2800" i="0" dirty="0" smtClean="0"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s-ES_tradnl" sz="2800" i="0" dirty="0" err="1" smtClean="0">
                <a:latin typeface="+mn-lt"/>
                <a:ea typeface="ヒラギノ角ゴ Pro W3" charset="-128"/>
                <a:cs typeface="ヒラギノ角ゴ Pro W3" charset="-128"/>
              </a:rPr>
              <a:t>study</a:t>
            </a:r>
            <a:r>
              <a:rPr lang="es-ES_tradnl" sz="2800" i="0" dirty="0" smtClean="0"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s-ES_tradnl" sz="2800" i="0" dirty="0" err="1" smtClean="0">
                <a:latin typeface="+mn-lt"/>
                <a:ea typeface="ヒラギノ角ゴ Pro W3" charset="-128"/>
                <a:cs typeface="ヒラギノ角ゴ Pro W3" charset="-128"/>
              </a:rPr>
              <a:t>leatherback</a:t>
            </a:r>
            <a:r>
              <a:rPr lang="es-ES_tradnl" sz="2800" i="0" dirty="0" smtClean="0"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s-ES_tradnl" sz="2800" i="0" dirty="0" err="1" smtClean="0">
                <a:latin typeface="+mn-lt"/>
                <a:ea typeface="ヒラギノ角ゴ Pro W3" charset="-128"/>
                <a:cs typeface="ヒラギノ角ゴ Pro W3" charset="-128"/>
              </a:rPr>
              <a:t>movements</a:t>
            </a:r>
            <a:endParaRPr lang="es-ES_tradnl" sz="2800" i="0" dirty="0"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008" y="3861048"/>
            <a:ext cx="356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Harness ‘backpack’  (1998-2009)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60232" y="5733256"/>
            <a:ext cx="1993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Direct attachment</a:t>
            </a:r>
          </a:p>
          <a:p>
            <a:pPr algn="ctr"/>
            <a:r>
              <a:rPr lang="en-US" dirty="0" smtClean="0"/>
              <a:t>2009-present</a:t>
            </a:r>
            <a:endParaRPr lang="en-US" dirty="0"/>
          </a:p>
        </p:txBody>
      </p:sp>
      <p:pic>
        <p:nvPicPr>
          <p:cNvPr id="7" name="Picture 2" descr="turtle_and_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779838" cy="28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184" y="3861048"/>
            <a:ext cx="335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Tether attachment (1993-1998)</a:t>
            </a:r>
            <a:endParaRPr lang="en-US" dirty="0"/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 rot="8244269">
            <a:off x="504768" y="2201660"/>
            <a:ext cx="826778" cy="1599289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556" name="Picture 12" descr="blue_marble_globe_west_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31875"/>
            <a:ext cx="6734175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65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6764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76550" name="Picture 6" descr="ARG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345238"/>
            <a:ext cx="1722438" cy="4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6551" name="Picture 7" descr="ARGO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621213"/>
            <a:ext cx="1701800" cy="173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6557" name="Picture 13" descr="Atlantis launch 9sep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5975350"/>
            <a:ext cx="2185987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6558" name="Picture 14" descr="sat tag relea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25" y="1196752"/>
            <a:ext cx="2306637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6559" name="Picture 15" descr="A-20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212976"/>
            <a:ext cx="1146175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6561" name="Picture 17" descr="SPOT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581128"/>
            <a:ext cx="1265238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6829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ARGOS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b="1" dirty="0">
                <a:solidFill>
                  <a:schemeClr val="bg1"/>
                </a:solidFill>
              </a:rPr>
              <a:t>Advanced Research &amp; Global Observation Satellite)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Nasa-logo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99" y="6309320"/>
            <a:ext cx="611181" cy="52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13" y="6313719"/>
            <a:ext cx="519527" cy="51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NE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85" y="6309320"/>
            <a:ext cx="504129" cy="5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all_dc_04_121404_4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28" descr="Tamar-lthrbk-7424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6672"/>
            <a:ext cx="1619672" cy="11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llinger trac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10" y="980728"/>
            <a:ext cx="9410147" cy="5256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2087" y="6499977"/>
            <a:ext cx="31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Shillinger</a:t>
            </a:r>
            <a:r>
              <a:rPr lang="en-US" dirty="0" smtClean="0">
                <a:latin typeface="+mj-lt"/>
              </a:rPr>
              <a:t> et al. 2008 (</a:t>
            </a:r>
            <a:r>
              <a:rPr lang="en-US" dirty="0" err="1" smtClean="0">
                <a:latin typeface="+mj-lt"/>
              </a:rPr>
              <a:t>PLoS</a:t>
            </a:r>
            <a:r>
              <a:rPr lang="en-US" dirty="0" smtClean="0">
                <a:latin typeface="+mj-lt"/>
              </a:rPr>
              <a:t> ONE)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44624"/>
            <a:ext cx="6182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Post-nesting movements of leatherback turtles </a:t>
            </a:r>
            <a:br>
              <a:rPr lang="en-US" sz="2400" b="1" dirty="0" smtClean="0">
                <a:latin typeface="+mj-lt"/>
              </a:rPr>
            </a:br>
            <a:r>
              <a:rPr lang="en-US" sz="2400" b="1" dirty="0" smtClean="0">
                <a:latin typeface="+mj-lt"/>
              </a:rPr>
              <a:t>nesting in Playa Grande, Costa Rica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24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126 telemetry tracks of leatherback turtles. </a:t>
            </a:r>
            <a:r>
              <a:rPr lang="en-US" sz="2400" dirty="0">
                <a:latin typeface="+mj-lt"/>
              </a:rPr>
              <a:t>C</a:t>
            </a:r>
            <a:r>
              <a:rPr lang="en-US" sz="2400" dirty="0" smtClean="0">
                <a:latin typeface="+mj-lt"/>
              </a:rPr>
              <a:t>ircles </a:t>
            </a:r>
            <a:r>
              <a:rPr lang="en-US" sz="2400" dirty="0">
                <a:latin typeface="+mj-lt"/>
              </a:rPr>
              <a:t>indicate </a:t>
            </a:r>
            <a:r>
              <a:rPr lang="en-US" sz="2400" dirty="0" smtClean="0">
                <a:latin typeface="+mj-lt"/>
              </a:rPr>
              <a:t>foraging behavior</a:t>
            </a:r>
            <a:r>
              <a:rPr lang="en-US" sz="2400" dirty="0">
                <a:latin typeface="+mj-lt"/>
              </a:rPr>
              <a:t>; </a:t>
            </a:r>
            <a:r>
              <a:rPr lang="en-US" sz="2400" dirty="0" smtClean="0">
                <a:latin typeface="+mj-lt"/>
              </a:rPr>
              <a:t>dots </a:t>
            </a:r>
            <a:r>
              <a:rPr lang="en-US" sz="2400" dirty="0">
                <a:latin typeface="+mj-lt"/>
              </a:rPr>
              <a:t>indicate transiting behavior. </a:t>
            </a:r>
          </a:p>
        </p:txBody>
      </p:sp>
      <p:pic>
        <p:nvPicPr>
          <p:cNvPr id="3" name="Picture 91" descr="Figure1_Benson et al 2011 (correcte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943263" cy="557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525344"/>
            <a:ext cx="9099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+mj-lt"/>
              </a:rPr>
              <a:t>red</a:t>
            </a:r>
            <a:r>
              <a:rPr lang="en-US" sz="1600" i="1" dirty="0" smtClean="0">
                <a:latin typeface="+mj-lt"/>
              </a:rPr>
              <a:t> =  </a:t>
            </a:r>
            <a:r>
              <a:rPr lang="en-US" sz="1600" i="1" dirty="0">
                <a:latin typeface="+mj-lt"/>
              </a:rPr>
              <a:t>summer nesters, </a:t>
            </a:r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blue</a:t>
            </a:r>
            <a:r>
              <a:rPr lang="en-US" sz="1600" i="1" dirty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= </a:t>
            </a:r>
            <a:r>
              <a:rPr lang="en-US" sz="1600" i="1" dirty="0">
                <a:latin typeface="+mj-lt"/>
              </a:rPr>
              <a:t>winter nesters, </a:t>
            </a:r>
            <a:r>
              <a:rPr lang="en-US" sz="1600" i="1" dirty="0">
                <a:solidFill>
                  <a:srgbClr val="00B050"/>
                </a:solidFill>
                <a:latin typeface="+mj-lt"/>
              </a:rPr>
              <a:t>green</a:t>
            </a:r>
            <a:r>
              <a:rPr lang="en-US" sz="1600" i="1" dirty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= </a:t>
            </a:r>
            <a:r>
              <a:rPr lang="en-US" sz="1600" i="1" dirty="0">
                <a:latin typeface="+mj-lt"/>
              </a:rPr>
              <a:t>deployments at central California foraging grounds. </a:t>
            </a:r>
          </a:p>
        </p:txBody>
      </p:sp>
    </p:spTree>
    <p:extLst>
      <p:ext uri="{BB962C8B-B14F-4D97-AF65-F5344CB8AC3E}">
        <p14:creationId xmlns:p14="http://schemas.microsoft.com/office/powerpoint/2010/main" val="255596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r>
              <a:rPr lang="en-US" dirty="0"/>
              <a:t>-use areas of western Pacific leatherbacks during inter-nesting periods, derived using kernel density estimation </a:t>
            </a:r>
            <a:r>
              <a:rPr lang="en-US" dirty="0" smtClean="0"/>
              <a:t>for </a:t>
            </a:r>
            <a:r>
              <a:rPr lang="en-US" dirty="0"/>
              <a:t>89 satellite </a:t>
            </a:r>
            <a:r>
              <a:rPr lang="en-US" dirty="0" smtClean="0"/>
              <a:t>tracks </a:t>
            </a:r>
            <a:r>
              <a:rPr lang="en-US" dirty="0"/>
              <a:t>from nesting deployments. </a:t>
            </a:r>
          </a:p>
        </p:txBody>
      </p:sp>
      <p:pic>
        <p:nvPicPr>
          <p:cNvPr id="4" name="Picture 3" descr="Nesting hotspot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3"/>
          <a:stretch/>
        </p:blipFill>
        <p:spPr>
          <a:xfrm>
            <a:off x="33040" y="720403"/>
            <a:ext cx="6627192" cy="5990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0192" y="4005064"/>
            <a:ext cx="255519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PBI =</a:t>
            </a:r>
            <a:r>
              <a:rPr lang="en-US" sz="1400" dirty="0" smtClean="0"/>
              <a:t> </a:t>
            </a:r>
            <a:r>
              <a:rPr lang="en-US" sz="1400" dirty="0"/>
              <a:t>Papua Barat, Indonesia </a:t>
            </a:r>
            <a:endParaRPr lang="en-US" sz="1400" dirty="0" smtClean="0"/>
          </a:p>
          <a:p>
            <a:r>
              <a:rPr lang="en-US" sz="1400" dirty="0" smtClean="0"/>
              <a:t>PNG = </a:t>
            </a:r>
            <a:r>
              <a:rPr lang="en-US" sz="1400" dirty="0"/>
              <a:t>Papua New Guinea, </a:t>
            </a:r>
            <a:endParaRPr lang="en-US" sz="1400" dirty="0" smtClean="0"/>
          </a:p>
          <a:p>
            <a:r>
              <a:rPr lang="en-US" sz="1400" dirty="0" smtClean="0"/>
              <a:t>SI = </a:t>
            </a:r>
            <a:r>
              <a:rPr lang="en-US" sz="1400" dirty="0"/>
              <a:t>Solomon Islands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RA </a:t>
            </a:r>
            <a:r>
              <a:rPr lang="en-US" sz="1400" dirty="0"/>
              <a:t>=</a:t>
            </a:r>
            <a:r>
              <a:rPr lang="en-US" sz="1400" dirty="0" smtClean="0"/>
              <a:t> </a:t>
            </a:r>
            <a:r>
              <a:rPr lang="en-US" sz="1400" dirty="0"/>
              <a:t>Raja </a:t>
            </a:r>
            <a:r>
              <a:rPr lang="en-US" sz="1400" dirty="0" err="1"/>
              <a:t>Ampat</a:t>
            </a:r>
            <a:r>
              <a:rPr lang="en-US" sz="1400" dirty="0"/>
              <a:t> Islands, </a:t>
            </a:r>
            <a:endParaRPr lang="en-US" sz="1400" dirty="0" smtClean="0"/>
          </a:p>
          <a:p>
            <a:r>
              <a:rPr lang="en-US" sz="1400" dirty="0" smtClean="0"/>
              <a:t>CB = </a:t>
            </a:r>
            <a:r>
              <a:rPr lang="en-US" sz="1400" dirty="0" err="1"/>
              <a:t>Cenderawasih</a:t>
            </a:r>
            <a:r>
              <a:rPr lang="en-US" sz="1400" dirty="0"/>
              <a:t> Bay, </a:t>
            </a:r>
            <a:endParaRPr lang="en-US" sz="1400" dirty="0" smtClean="0"/>
          </a:p>
          <a:p>
            <a:r>
              <a:rPr lang="en-US" sz="1400" dirty="0" smtClean="0"/>
              <a:t>HG = </a:t>
            </a:r>
            <a:r>
              <a:rPr lang="en-US" sz="1400" dirty="0" err="1"/>
              <a:t>Huon</a:t>
            </a:r>
            <a:r>
              <a:rPr lang="en-US" sz="1400" dirty="0"/>
              <a:t> Gulf, </a:t>
            </a:r>
            <a:endParaRPr lang="en-US" sz="1400" dirty="0" smtClean="0"/>
          </a:p>
          <a:p>
            <a:r>
              <a:rPr lang="en-US" sz="1400" dirty="0" smtClean="0"/>
              <a:t>IS = </a:t>
            </a:r>
            <a:r>
              <a:rPr lang="en-US" sz="1400" dirty="0"/>
              <a:t>Santa Isabel Island, </a:t>
            </a:r>
            <a:endParaRPr lang="en-US" sz="1400" dirty="0" smtClean="0"/>
          </a:p>
          <a:p>
            <a:r>
              <a:rPr lang="en-US" sz="1400" dirty="0" smtClean="0"/>
              <a:t>RI = </a:t>
            </a:r>
            <a:r>
              <a:rPr lang="en-US" sz="1400" dirty="0" err="1"/>
              <a:t>Rendova</a:t>
            </a:r>
            <a:r>
              <a:rPr lang="en-US" sz="1400" dirty="0"/>
              <a:t> Island, </a:t>
            </a:r>
          </a:p>
          <a:p>
            <a:r>
              <a:rPr lang="en-US" sz="1400" dirty="0" smtClean="0"/>
              <a:t>MA = </a:t>
            </a:r>
            <a:r>
              <a:rPr lang="en-US" sz="1400" dirty="0" err="1"/>
              <a:t>Malaita</a:t>
            </a:r>
            <a:r>
              <a:rPr lang="en-US" sz="1400" dirty="0"/>
              <a:t> Island.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2202735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25257</TotalTime>
  <Words>572</Words>
  <Application>Microsoft Macintosh PowerPoint</Application>
  <PresentationFormat>On-screen Show (4:3)</PresentationFormat>
  <Paragraphs>78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Kontortema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Michael</dc:creator>
  <cp:lastModifiedBy>Jeffrey Seminoff</cp:lastModifiedBy>
  <cp:revision>424</cp:revision>
  <dcterms:created xsi:type="dcterms:W3CDTF">2010-03-15T01:57:08Z</dcterms:created>
  <dcterms:modified xsi:type="dcterms:W3CDTF">2012-04-10T00:49:13Z</dcterms:modified>
</cp:coreProperties>
</file>