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16" r:id="rId2"/>
    <p:sldId id="317" r:id="rId3"/>
    <p:sldId id="309" r:id="rId4"/>
    <p:sldId id="310" r:id="rId5"/>
    <p:sldId id="321" r:id="rId6"/>
    <p:sldId id="335" r:id="rId7"/>
    <p:sldId id="322" r:id="rId8"/>
    <p:sldId id="318" r:id="rId9"/>
    <p:sldId id="328" r:id="rId10"/>
    <p:sldId id="323" r:id="rId11"/>
    <p:sldId id="342" r:id="rId12"/>
    <p:sldId id="344" r:id="rId13"/>
    <p:sldId id="346" r:id="rId14"/>
    <p:sldId id="348" r:id="rId15"/>
    <p:sldId id="347" r:id="rId16"/>
    <p:sldId id="324" r:id="rId17"/>
    <p:sldId id="352" r:id="rId18"/>
    <p:sldId id="350" r:id="rId19"/>
    <p:sldId id="327" r:id="rId20"/>
    <p:sldId id="340"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FF0000"/>
    <a:srgbClr val="006600"/>
    <a:srgbClr val="3333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20" autoAdjust="0"/>
    <p:restoredTop sz="75000" autoAdjust="0"/>
  </p:normalViewPr>
  <p:slideViewPr>
    <p:cSldViewPr>
      <p:cViewPr varScale="1">
        <p:scale>
          <a:sx n="54" d="100"/>
          <a:sy n="54" d="100"/>
        </p:scale>
        <p:origin x="-157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ea typeface="ヒラギノ角ゴ Pro W3" pitchFamily="1" charset="-128"/>
                <a:cs typeface="+mn-cs"/>
              </a:defRPr>
            </a:lvl1pPr>
          </a:lstStyle>
          <a:p>
            <a:pPr>
              <a:defRPr/>
            </a:pPr>
            <a:endParaRPr lang="en-US"/>
          </a:p>
        </p:txBody>
      </p:sp>
      <p:sp>
        <p:nvSpPr>
          <p:cNvPr id="921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ea typeface="ヒラギノ角ゴ Pro W3" pitchFamily="1" charset="-128"/>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ea typeface="ヒラギノ角ゴ Pro W3" pitchFamily="1" charset="-128"/>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ea typeface="ヒラギノ角ゴ Pro W3" pitchFamily="1" charset="-128"/>
                <a:cs typeface="+mn-cs"/>
              </a:defRPr>
            </a:lvl1pPr>
          </a:lstStyle>
          <a:p>
            <a:pPr>
              <a:defRPr/>
            </a:pPr>
            <a:fld id="{BA149511-DFA5-4D25-9F78-8CC96DE9FFD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spcBef>
                <a:spcPct val="0"/>
              </a:spcBef>
              <a:defRPr sz="1200">
                <a:ea typeface="ヒラギノ角ゴ Pro W3" pitchFamily="1" charset="-128"/>
                <a:cs typeface="+mn-cs"/>
              </a:defRPr>
            </a:lvl1pPr>
          </a:lstStyle>
          <a:p>
            <a:pPr>
              <a:defRPr/>
            </a:pPr>
            <a:endParaRPr lang="en-US"/>
          </a:p>
        </p:txBody>
      </p:sp>
      <p:sp>
        <p:nvSpPr>
          <p:cNvPr id="12291"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spcBef>
                <a:spcPct val="0"/>
              </a:spcBef>
              <a:defRPr sz="1200">
                <a:ea typeface="ヒラギノ角ゴ Pro W3" pitchFamily="1"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spcBef>
                <a:spcPct val="0"/>
              </a:spcBef>
              <a:defRPr sz="1200">
                <a:ea typeface="ヒラギノ角ゴ Pro W3" pitchFamily="1"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spcBef>
                <a:spcPct val="0"/>
              </a:spcBef>
              <a:defRPr sz="1200">
                <a:ea typeface="ヒラギノ角ゴ Pro W3" pitchFamily="1" charset="-128"/>
                <a:cs typeface="+mn-cs"/>
              </a:defRPr>
            </a:lvl1pPr>
          </a:lstStyle>
          <a:p>
            <a:pPr>
              <a:defRPr/>
            </a:pPr>
            <a:fld id="{0AA9E4BF-9470-46AE-AB2F-7C08574C3D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a:xfrm>
            <a:off x="1182688" y="696913"/>
            <a:ext cx="4648200" cy="3486150"/>
          </a:xfrm>
          <a:ln/>
        </p:spPr>
      </p:sp>
      <p:sp>
        <p:nvSpPr>
          <p:cNvPr id="22530" name="Rectangle 3"/>
          <p:cNvSpPr>
            <a:spLocks noGrp="1"/>
          </p:cNvSpPr>
          <p:nvPr>
            <p:ph type="body" idx="1"/>
          </p:nvPr>
        </p:nvSpPr>
        <p:spPr>
          <a:xfrm>
            <a:off x="933450" y="4414838"/>
            <a:ext cx="5143500" cy="4184650"/>
          </a:xfrm>
          <a:noFill/>
          <a:ln/>
        </p:spPr>
        <p:txBody>
          <a:bodyPr/>
          <a:lstStyle/>
          <a:p>
            <a:pPr eaLnBrk="1" hangingPunct="1"/>
            <a:r>
              <a:rPr lang="en-US" smtClean="0"/>
              <a:t>Brief overview of U.S. responsibilities and activities in LMR science and management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a:ln/>
        </p:spPr>
      </p:sp>
      <p:sp>
        <p:nvSpPr>
          <p:cNvPr id="40962" name="Rectangle 3"/>
          <p:cNvSpPr>
            <a:spLocks noGrp="1"/>
          </p:cNvSpPr>
          <p:nvPr>
            <p:ph type="body" idx="1"/>
          </p:nvPr>
        </p:nvSpPr>
        <p:spPr>
          <a:noFill/>
          <a:ln/>
        </p:spPr>
        <p:txBody>
          <a:bodyPr/>
          <a:lstStyle/>
          <a:p>
            <a:pPr eaLnBrk="1" hangingPunct="1">
              <a:lnSpc>
                <a:spcPct val="80000"/>
              </a:lnSpc>
            </a:pPr>
            <a:r>
              <a:rPr lang="en-US" sz="800" smtClean="0"/>
              <a:t>These are our major programs or offices.</a:t>
            </a:r>
          </a:p>
          <a:p>
            <a:pPr eaLnBrk="1" hangingPunct="1">
              <a:lnSpc>
                <a:spcPct val="80000"/>
              </a:lnSpc>
            </a:pPr>
            <a:endParaRPr lang="en-US" sz="800" smtClean="0"/>
          </a:p>
          <a:p>
            <a:pPr eaLnBrk="1" hangingPunct="1">
              <a:lnSpc>
                <a:spcPct val="80000"/>
              </a:lnSpc>
            </a:pPr>
            <a:r>
              <a:rPr lang="en-US" sz="800" smtClean="0"/>
              <a:t>I’m the Director for Science and Technology</a:t>
            </a:r>
          </a:p>
          <a:p>
            <a:pPr eaLnBrk="1" hangingPunct="1">
              <a:lnSpc>
                <a:spcPct val="80000"/>
              </a:lnSpc>
            </a:pPr>
            <a:endParaRPr lang="en-US" sz="800" smtClean="0"/>
          </a:p>
          <a:p>
            <a:pPr eaLnBrk="1" hangingPunct="1">
              <a:lnSpc>
                <a:spcPct val="80000"/>
              </a:lnSpc>
            </a:pPr>
            <a:r>
              <a:rPr lang="en-US" sz="800" smtClean="0"/>
              <a:t>Let me briefly describe some activities and priorities in each of these areas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a:ln/>
        </p:spPr>
      </p:sp>
      <p:sp>
        <p:nvSpPr>
          <p:cNvPr id="43010" name="Rectangle 3"/>
          <p:cNvSpPr>
            <a:spLocks noGrp="1"/>
          </p:cNvSpPr>
          <p:nvPr>
            <p:ph type="body" idx="1"/>
          </p:nvPr>
        </p:nvSpPr>
        <p:spPr>
          <a:noFill/>
          <a:ln/>
        </p:spPr>
        <p:txBody>
          <a:bodyPr/>
          <a:lstStyle/>
          <a:p>
            <a:pPr eaLnBrk="1" hangingPunct="1">
              <a:buFont typeface="Wingdings" pitchFamily="2" charset="2"/>
              <a:buChar char="§"/>
            </a:pPr>
            <a:r>
              <a:rPr lang="en-US" smtClean="0"/>
              <a:t> Annual Catch Limits</a:t>
            </a:r>
          </a:p>
          <a:p>
            <a:pPr eaLnBrk="1" hangingPunct="1">
              <a:buFont typeface="Wingdings" pitchFamily="2" charset="2"/>
              <a:buChar char="§"/>
            </a:pPr>
            <a:r>
              <a:rPr lang="en-US" smtClean="0"/>
              <a:t> Catch Share Programs</a:t>
            </a:r>
          </a:p>
          <a:p>
            <a:pPr eaLnBrk="1" hangingPunct="1">
              <a:buFont typeface="Wingdings" pitchFamily="2" charset="2"/>
              <a:buChar char="§"/>
            </a:pPr>
            <a:r>
              <a:rPr lang="en-US" smtClean="0"/>
              <a:t> New England Groundfish</a:t>
            </a:r>
          </a:p>
          <a:p>
            <a:pPr eaLnBrk="1" hangingPunct="1">
              <a:buFont typeface="Wingdings" pitchFamily="2" charset="2"/>
              <a:buChar char="§"/>
            </a:pPr>
            <a:r>
              <a:rPr lang="en-US" smtClean="0"/>
              <a:t> Disaster Program Assistance</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a:ln/>
        </p:spPr>
      </p:sp>
      <p:sp>
        <p:nvSpPr>
          <p:cNvPr id="45058" name="Rectangle 3"/>
          <p:cNvSpPr>
            <a:spLocks noGrp="1"/>
          </p:cNvSpPr>
          <p:nvPr>
            <p:ph type="body" idx="1"/>
          </p:nvPr>
        </p:nvSpPr>
        <p:spPr>
          <a:noFill/>
          <a:ln/>
        </p:spPr>
        <p:txBody>
          <a:bodyPr/>
          <a:lstStyle/>
          <a:p>
            <a:r>
              <a:rPr lang="en-US" smtClean="0"/>
              <a:t>Picture: Spotted Seal</a:t>
            </a:r>
          </a:p>
          <a:p>
            <a:endParaRPr lang="en-US" smtClean="0"/>
          </a:p>
          <a:p>
            <a:r>
              <a:rPr lang="en-US" smtClean="0"/>
              <a:t>There are 16 Depleted Marine Mammals Under US Jurisdiction:</a:t>
            </a:r>
            <a:br>
              <a:rPr lang="en-US" smtClean="0"/>
            </a:br>
            <a:r>
              <a:rPr lang="en-US" smtClean="0"/>
              <a:t>beluga whale, blue whale, bottlenose dolphin, bowhead whale, fin whale, Hawaiian monk seal, humpback whale, killer whale (2 stocks), Northern fur seal, North Atlantic right whale, North Pacific right whale, sei whale, sperm whale, spinner dolphin, spotted dolphin, Steller sea lion (2 stocks). </a:t>
            </a:r>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a:ln/>
        </p:spPr>
      </p:sp>
      <p:sp>
        <p:nvSpPr>
          <p:cNvPr id="47106" name="Rectangle 3"/>
          <p:cNvSpPr>
            <a:spLocks noGrp="1"/>
          </p:cNvSpPr>
          <p:nvPr>
            <p:ph type="body" idx="1"/>
          </p:nvPr>
        </p:nvSpPr>
        <p:spPr>
          <a:noFill/>
          <a:ln/>
        </p:spPr>
        <p:txBody>
          <a:bodyPr/>
          <a:lstStyle/>
          <a:p>
            <a:r>
              <a:rPr lang="en-US" smtClean="0"/>
              <a:t>Restoration: one clear example is the impact of the DWH spill.  NOAA serves as the steward of habitat and must ensure that it is restored after the oil spill.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a:ln/>
        </p:spPr>
      </p:sp>
      <p:sp>
        <p:nvSpPr>
          <p:cNvPr id="49154" name="Rectangle 3"/>
          <p:cNvSpPr>
            <a:spLocks noGrp="1"/>
          </p:cNvSpPr>
          <p:nvPr>
            <p:ph type="body" idx="1"/>
          </p:nvPr>
        </p:nvSpPr>
        <p:spPr>
          <a:noFill/>
          <a:ln/>
        </p:spPr>
        <p:txBody>
          <a:bodyPr/>
          <a:lstStyle/>
          <a:p>
            <a:pPr eaLnBrk="1" hangingPunct="1"/>
            <a:r>
              <a:rPr lang="en-US" sz="2400" smtClean="0"/>
              <a:t>NOAA is lead agency for U.S. marine aquaculture.  </a:t>
            </a:r>
          </a:p>
          <a:p>
            <a:pPr eaLnBrk="1" hangingPunct="1"/>
            <a:r>
              <a:rPr lang="en-US" sz="2400" smtClean="0"/>
              <a:t>A key partner is the U.S. Department of Agriculture</a:t>
            </a:r>
          </a:p>
          <a:p>
            <a:pPr eaLnBrk="1" hangingPunct="1"/>
            <a:endParaRPr lang="en-US" sz="2400" smtClean="0"/>
          </a:p>
          <a:p>
            <a:pPr eaLnBrk="1" hangingPunct="1"/>
            <a:r>
              <a:rPr lang="en-US" sz="2400" smtClean="0"/>
              <a:t>We recognize this is an important issue for China and an important bilateral topic for us.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a:ln/>
        </p:spPr>
      </p:sp>
      <p:sp>
        <p:nvSpPr>
          <p:cNvPr id="51202" name="Rectangle 3"/>
          <p:cNvSpPr>
            <a:spLocks noGrp="1"/>
          </p:cNvSpPr>
          <p:nvPr>
            <p:ph type="body" idx="1"/>
          </p:nvPr>
        </p:nvSpPr>
        <p:spPr>
          <a:noFill/>
          <a:ln/>
        </p:spPr>
        <p:txBody>
          <a:bodyPr/>
          <a:lstStyle/>
          <a:p>
            <a:r>
              <a:rPr lang="en-US" smtClean="0"/>
              <a:t>Living Marine Resource Management is only as good as our ability to enforce regulations.</a:t>
            </a:r>
          </a:p>
          <a:p>
            <a:endParaRPr lang="en-US" smtClean="0">
              <a:solidFill>
                <a:srgbClr val="FFC000"/>
              </a:solidFill>
            </a:endParaRPr>
          </a:p>
          <a:p>
            <a:r>
              <a:rPr lang="en-US" smtClean="0">
                <a:solidFill>
                  <a:srgbClr val="FFC000"/>
                </a:solidFill>
              </a:rPr>
              <a:t>NOAA Enforcement monitors 6,240 Vessels, uses the data to assure compliance and provides data to the US Coast Guard, NOAA scientists, and  fisheries managers.</a:t>
            </a:r>
          </a:p>
          <a:p>
            <a:endParaRPr lang="en-US" smtClean="0"/>
          </a:p>
          <a:p>
            <a:endParaRPr lang="en-US" smtClean="0"/>
          </a:p>
          <a:p>
            <a:r>
              <a:rPr lang="en-US" smtClean="0"/>
              <a:t>The NOAA Office of Law Enforcement is accredited by and under the standards of the Commission on Accreditation for Law Enforcement Agencies (CALEA).  The Commission's standards represent and are widely recognized as the best practices for law enforcement agencies management and operations both nationally and internationally.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a:ln/>
        </p:spPr>
      </p:sp>
      <p:sp>
        <p:nvSpPr>
          <p:cNvPr id="53250" name="Rectangle 3"/>
          <p:cNvSpPr>
            <a:spLocks noGrp="1"/>
          </p:cNvSpPr>
          <p:nvPr>
            <p:ph type="body" idx="1"/>
          </p:nvPr>
        </p:nvSpPr>
        <p:spPr>
          <a:noFill/>
          <a:ln/>
        </p:spPr>
        <p:txBody>
          <a:bodyPr/>
          <a:lstStyle/>
          <a:p>
            <a:r>
              <a:rPr lang="en-US" smtClean="0"/>
              <a:t>Nine dedicated surveys vessels including our newest generation of 63m, quiet RVs.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p:txBody>
          <a:bodyPr/>
          <a:lstStyle/>
          <a:p>
            <a:pPr>
              <a:defRPr/>
            </a:pPr>
            <a:fld id="{B4BA7E45-0FFA-46C7-83D0-0DB985E9227D}" type="slidenum">
              <a:rPr lang="en-US" smtClean="0"/>
              <a:pPr>
                <a:defRPr/>
              </a:pPr>
              <a:t>17</a:t>
            </a:fld>
            <a:endParaRPr lang="en-US" smtClean="0"/>
          </a:p>
        </p:txBody>
      </p:sp>
      <p:sp>
        <p:nvSpPr>
          <p:cNvPr id="55298"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ln/>
        </p:spPr>
        <p:txBody>
          <a:bodyPr/>
          <a:lstStyle/>
          <a:p>
            <a:pPr eaLnBrk="1" hangingPunct="1">
              <a:defRPr/>
            </a:pPr>
            <a:r>
              <a:rPr lang="en-US" dirty="0" smtClean="0"/>
              <a:t>Images:</a:t>
            </a:r>
          </a:p>
          <a:p>
            <a:pPr eaLnBrk="1" hangingPunct="1">
              <a:defRPr/>
            </a:pPr>
            <a:endParaRPr lang="en-US" dirty="0" smtClean="0"/>
          </a:p>
          <a:p>
            <a:pPr eaLnBrk="1" hangingPunct="1">
              <a:defRPr/>
            </a:pPr>
            <a:r>
              <a:rPr lang="en-US" dirty="0" smtClean="0"/>
              <a:t>1.  Hypothesized shifts in distribution of NE fish stocks from Nye, Hare et al.</a:t>
            </a:r>
          </a:p>
          <a:p>
            <a:pPr eaLnBrk="1" hangingPunct="1">
              <a:defRPr/>
            </a:pPr>
            <a:r>
              <a:rPr lang="en-US" dirty="0" smtClean="0"/>
              <a:t>2.  Atlantic Croaker – one of the many NE fish stocks that have already shifted distribution northward (and depth) with shifting ocean temperature clines (as predicted)</a:t>
            </a:r>
          </a:p>
          <a:p>
            <a:pPr eaLnBrk="1" hangingPunct="1">
              <a:defRPr/>
            </a:pPr>
            <a:r>
              <a:rPr lang="en-US" dirty="0" smtClean="0"/>
              <a:t>3. Ribbon Seal</a:t>
            </a:r>
          </a:p>
          <a:p>
            <a:pPr eaLnBrk="1" hangingPunct="1">
              <a:defRPr/>
            </a:pPr>
            <a:r>
              <a:rPr lang="en-US" dirty="0" smtClean="0"/>
              <a:t>4.  Loss of Arctic sea ice</a:t>
            </a:r>
          </a:p>
          <a:p>
            <a:pPr marL="228600" indent="-228600">
              <a:defRPr/>
            </a:pPr>
            <a:r>
              <a:rPr lang="en-US" dirty="0" smtClean="0"/>
              <a:t>5.  Pacific Decadal Oscillation:</a:t>
            </a:r>
          </a:p>
          <a:p>
            <a:pPr marL="228600" indent="-228600">
              <a:defRPr/>
            </a:pPr>
            <a:r>
              <a:rPr lang="en-US" sz="1000" dirty="0" smtClean="0"/>
              <a:t>Typical wintertime patterns during warm &amp; cool phases for:</a:t>
            </a:r>
          </a:p>
          <a:p>
            <a:pPr marL="1258888" indent="-174625">
              <a:buFont typeface="Arial" pitchFamily="34" charset="0"/>
              <a:buChar char="•"/>
              <a:defRPr/>
            </a:pPr>
            <a:r>
              <a:rPr lang="en-US" sz="1000" dirty="0" smtClean="0"/>
              <a:t>Sea surface temperature (colors)</a:t>
            </a:r>
          </a:p>
          <a:p>
            <a:pPr marL="1258888" indent="-174625">
              <a:buFont typeface="Arial" pitchFamily="34" charset="0"/>
              <a:buChar char="•"/>
              <a:defRPr/>
            </a:pPr>
            <a:r>
              <a:rPr lang="en-US" sz="1000" dirty="0" smtClean="0"/>
              <a:t>Sea level pressure (contours) </a:t>
            </a:r>
          </a:p>
          <a:p>
            <a:pPr marL="1258888" indent="-174625">
              <a:buFont typeface="Arial" pitchFamily="34" charset="0"/>
              <a:buChar char="•"/>
              <a:defRPr/>
            </a:pPr>
            <a:r>
              <a:rPr lang="en-US" sz="1000" dirty="0" smtClean="0"/>
              <a:t>Surface </a:t>
            </a:r>
            <a:r>
              <a:rPr lang="en-US" sz="1000" dirty="0" err="1" smtClean="0"/>
              <a:t>windstress</a:t>
            </a:r>
            <a:r>
              <a:rPr lang="en-US" sz="1000" dirty="0" smtClean="0"/>
              <a:t> (arrows)</a:t>
            </a:r>
            <a:r>
              <a:rPr lang="en-US" dirty="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a:ln/>
        </p:spPr>
      </p:sp>
      <p:sp>
        <p:nvSpPr>
          <p:cNvPr id="65539" name="Rectangle 3"/>
          <p:cNvSpPr>
            <a:spLocks noGrp="1"/>
          </p:cNvSpPr>
          <p:nvPr>
            <p:ph type="body" idx="1"/>
          </p:nvPr>
        </p:nvSpPr>
        <p:spPr>
          <a:xfrm>
            <a:off x="701675" y="4416425"/>
            <a:ext cx="5919788" cy="4651375"/>
          </a:xfrm>
          <a:ln/>
        </p:spPr>
        <p:txBody>
          <a:bodyPr/>
          <a:lstStyle/>
          <a:p>
            <a:pPr>
              <a:defRPr/>
            </a:pPr>
            <a:endParaRPr lang="en-US" sz="1000" dirty="0"/>
          </a:p>
          <a:p>
            <a:pPr marL="165515" indent="-165515">
              <a:buFont typeface="Arial" pitchFamily="34" charset="0"/>
              <a:buChar char="•"/>
              <a:defRPr/>
            </a:pPr>
            <a:r>
              <a:rPr lang="en-US" sz="1000" dirty="0"/>
              <a:t>NOAA is one of the lead agencies in the US for the conservation of important marine species and ecosystems through marine protected areas.</a:t>
            </a:r>
          </a:p>
          <a:p>
            <a:pPr marL="165515" indent="-165515">
              <a:buFont typeface="Arial" pitchFamily="34" charset="0"/>
              <a:buChar char="•"/>
              <a:defRPr/>
            </a:pPr>
            <a:r>
              <a:rPr lang="en-US" sz="1000" dirty="0"/>
              <a:t>Within the National Ocean Service, one of the main line offices of NOAA, the Office of National Marine Sanctuaries (ONMS) serve as the trustee for the nation's system of marine protected areas, to conserve, protect, and enhance their biodiversity, ecological integrity and cultural legacy.</a:t>
            </a:r>
          </a:p>
          <a:p>
            <a:pPr marL="165515" indent="-165515">
              <a:buFont typeface="Arial" pitchFamily="34" charset="0"/>
              <a:buChar char="•"/>
              <a:defRPr/>
            </a:pPr>
            <a:r>
              <a:rPr lang="en-US" sz="1000" dirty="0" smtClean="0"/>
              <a:t>The </a:t>
            </a:r>
            <a:r>
              <a:rPr lang="en-US" sz="1000" dirty="0"/>
              <a:t>National MPA Center works in partnership with federal, state, tribal, and local governments to develop and implement a science-based, comprehensive national system of MPAs. </a:t>
            </a:r>
          </a:p>
          <a:p>
            <a:pPr marL="165515" indent="-165515">
              <a:buFont typeface="Arial" pitchFamily="34" charset="0"/>
              <a:buChar char="•"/>
              <a:defRPr/>
            </a:pPr>
            <a:r>
              <a:rPr lang="en-US" sz="1000" dirty="0"/>
              <a:t>On capacity </a:t>
            </a:r>
            <a:r>
              <a:rPr lang="en-US" sz="1000" dirty="0" smtClean="0"/>
              <a:t>building, there </a:t>
            </a:r>
            <a:r>
              <a:rPr lang="en-US" sz="1000" dirty="0"/>
              <a:t>are several activities that NOS has developed in the last years, including:</a:t>
            </a:r>
          </a:p>
          <a:p>
            <a:pPr marL="615217" lvl="1" indent="-165515">
              <a:buFont typeface="Arial" pitchFamily="34" charset="0"/>
              <a:buChar char="•"/>
              <a:defRPr/>
            </a:pPr>
            <a:r>
              <a:rPr lang="en-US" sz="1000" dirty="0"/>
              <a:t>A comprehensive program for MPA capacity building, which has been implemented in several countries and region and in different languages, including some programs in China.</a:t>
            </a:r>
          </a:p>
          <a:p>
            <a:pPr marL="615217" lvl="1" indent="-165515">
              <a:buFont typeface="Arial" pitchFamily="34" charset="0"/>
              <a:buChar char="•"/>
              <a:defRPr/>
            </a:pPr>
            <a:r>
              <a:rPr lang="en-US" sz="1000" dirty="0"/>
              <a:t>This capacity building program, along with other training programs of NOAA, will support the Pacific-region training activities of the APEC Research and Training Center for Marine Biodiversity and Conservation, which soon will be inaugurated  this year in </a:t>
            </a:r>
            <a:r>
              <a:rPr lang="en-US" sz="1000" dirty="0" smtClean="0"/>
              <a:t>(Xiamen) China </a:t>
            </a:r>
            <a:r>
              <a:rPr lang="en-US" sz="1000" dirty="0"/>
              <a:t>by </a:t>
            </a:r>
            <a:r>
              <a:rPr lang="en-US" sz="1000" dirty="0" smtClean="0"/>
              <a:t>SOA.</a:t>
            </a:r>
            <a:endParaRPr lang="en-US" sz="1000" dirty="0"/>
          </a:p>
          <a:p>
            <a:pPr marL="615217" lvl="1" indent="-165515">
              <a:buFont typeface="Arial" pitchFamily="34" charset="0"/>
              <a:buChar char="•"/>
              <a:defRPr/>
            </a:pPr>
            <a:r>
              <a:rPr lang="en-US" sz="1000" dirty="0"/>
              <a:t>Also, NOAA has promoted the exchanges of technical personnel between MPAs with different countries worldwide</a:t>
            </a:r>
          </a:p>
          <a:p>
            <a:pPr marL="615217" lvl="1" indent="-165515">
              <a:buFont typeface="Arial" pitchFamily="34" charset="0"/>
              <a:buChar char="•"/>
              <a:defRPr/>
            </a:pPr>
            <a:r>
              <a:rPr lang="en-US" sz="1000" dirty="0"/>
              <a:t>NOAA has also collaborated closely with international agencies to develop training and outreach materials and guidelines on MPA management effectiveness. This </a:t>
            </a:r>
            <a:r>
              <a:rPr lang="en-US" sz="1000" dirty="0" smtClean="0"/>
              <a:t>includes IUCN </a:t>
            </a:r>
            <a:r>
              <a:rPr lang="en-US" sz="1000" dirty="0"/>
              <a:t>manuals on evaluation indicators, socioeconomic monitoring, and establishment of MPAs.</a:t>
            </a:r>
          </a:p>
          <a:p>
            <a:pPr marL="165515" indent="-165515">
              <a:buFont typeface="Arial" pitchFamily="34" charset="0"/>
              <a:buChar char="•"/>
              <a:defRPr/>
            </a:pPr>
            <a:r>
              <a:rPr lang="en-US" sz="1000" dirty="0"/>
              <a:t>Please contact our colleagues from the International Program Office of the National Ocean Service for more information on this specific topic.</a:t>
            </a:r>
          </a:p>
          <a:p>
            <a:pPr marL="165515" indent="-165515">
              <a:buFont typeface="Arial" pitchFamily="34" charset="0"/>
              <a:buChar char="•"/>
              <a:defRPr/>
            </a:pPr>
            <a:endParaRPr lang="en-US" sz="1000" dirty="0"/>
          </a:p>
          <a:p>
            <a:pPr>
              <a:buFont typeface="Arial" pitchFamily="34" charset="0"/>
              <a:buChar char="•"/>
              <a:defRPr/>
            </a:pPr>
            <a:endParaRPr lang="en-US" sz="1000" dirty="0"/>
          </a:p>
          <a:p>
            <a:pPr>
              <a:defRPr/>
            </a:pP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a:ln/>
        </p:spPr>
      </p:sp>
      <p:sp>
        <p:nvSpPr>
          <p:cNvPr id="59394" name="Rectangle 3"/>
          <p:cNvSpPr>
            <a:spLocks noGrp="1"/>
          </p:cNvSpPr>
          <p:nvPr>
            <p:ph type="body" idx="1"/>
          </p:nvPr>
        </p:nvSpPr>
        <p:spPr>
          <a:noFill/>
          <a:ln/>
        </p:spPr>
        <p:txBody>
          <a:bodyPr/>
          <a:lstStyle/>
          <a:p>
            <a:r>
              <a:rPr lang="en-US" smtClean="0"/>
              <a:t>Picture: Bluefin Tuna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a:ln/>
        </p:spPr>
      </p:sp>
      <p:sp>
        <p:nvSpPr>
          <p:cNvPr id="24578" name="Notes Placeholder 2"/>
          <p:cNvSpPr>
            <a:spLocks noGrp="1"/>
          </p:cNvSpPr>
          <p:nvPr>
            <p:ph type="body" idx="1"/>
          </p:nvPr>
        </p:nvSpPr>
        <p:spPr>
          <a:noFill/>
          <a:ln/>
        </p:spPr>
        <p:txBody>
          <a:bodyPr/>
          <a:lstStyle/>
          <a:p>
            <a:pPr>
              <a:buFontTx/>
              <a:buChar char="•"/>
            </a:pPr>
            <a:r>
              <a:rPr lang="en-US" u="sng" smtClean="0"/>
              <a:t>NOAA’s mission </a:t>
            </a:r>
            <a:r>
              <a:rPr lang="en-US" smtClean="0"/>
              <a:t>of science, service, and stewardship is directed to a vision of the future where societies and their ecosystems are healthy and resilient in the face of sudden or prolonged change.</a:t>
            </a:r>
          </a:p>
          <a:p>
            <a:pPr>
              <a:buFontTx/>
              <a:buChar char="•"/>
            </a:pPr>
            <a:endParaRPr lang="en-US" smtClean="0"/>
          </a:p>
          <a:p>
            <a:pPr>
              <a:buFontTx/>
              <a:buChar char="•"/>
            </a:pPr>
            <a:r>
              <a:rPr lang="en-US" u="sng" smtClean="0"/>
              <a:t>NOAA’s vision</a:t>
            </a:r>
            <a:r>
              <a:rPr lang="en-US" smtClean="0"/>
              <a:t>: Resilient ecosystems, communities, and economies can maintain and improve their health and vitality over time by anticipating, absorbing, and diffusing change. This vision of resilience will guide NOAA and its partners in a collective effort to reduce the vulnerability of communities and ecological systems in the short-term, while helping society avoid or adapt to long-term environmental, social, and economic changes. </a:t>
            </a:r>
          </a:p>
          <a:p>
            <a:pPr eaLnBrk="1" hangingPunct="1">
              <a:spcBef>
                <a:spcPct val="0"/>
              </a:spcBef>
            </a:pPr>
            <a:endParaRPr lang="en-US" smtClean="0"/>
          </a:p>
        </p:txBody>
      </p:sp>
      <p:sp>
        <p:nvSpPr>
          <p:cNvPr id="24579" name="Slide Number Placeholder 3"/>
          <p:cNvSpPr>
            <a:spLocks noGrp="1"/>
          </p:cNvSpPr>
          <p:nvPr>
            <p:ph type="sldNum" sz="quarter" idx="5"/>
          </p:nvPr>
        </p:nvSpPr>
        <p:spPr>
          <a:noFill/>
        </p:spPr>
        <p:txBody>
          <a:bodyPr/>
          <a:lstStyle/>
          <a:p>
            <a:fld id="{9C2F5AB1-A79F-441E-8D21-BB7CF11C713B}" type="slidenum">
              <a:rPr lang="en-US" smtClean="0">
                <a:ea typeface="ヒラギノ角ゴ Pro W3"/>
                <a:cs typeface="ヒラギノ角ゴ Pro W3"/>
              </a:rPr>
              <a:pPr/>
              <a:t>2</a:t>
            </a:fld>
            <a:endParaRPr lang="en-US" smtClean="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B372ABA7-004C-4298-BC12-563AB09E385E}" type="slidenum">
              <a:rPr lang="en-US" smtClean="0">
                <a:latin typeface="Arial" pitchFamily="34" charset="0"/>
              </a:rPr>
              <a:pPr>
                <a:defRPr/>
              </a:pPr>
              <a:t>20</a:t>
            </a:fld>
            <a:endParaRPr lang="en-US" smtClean="0">
              <a:latin typeface="Arial" pitchFamily="34"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t>Just to provide some context, this is the Organizational chart for NOAA.</a:t>
            </a:r>
          </a:p>
          <a:p>
            <a:endParaRPr lang="en-US" smtClean="0"/>
          </a:p>
          <a:p>
            <a:r>
              <a:rPr lang="en-US" smtClean="0"/>
              <a:t>NOAA is an approximately $4.5B agency with &gt;13,000 employees, that comprises half of the budget of the DOC.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txBox="1">
            <a:spLocks noGrp="1" noChangeArrowheads="1"/>
          </p:cNvSpPr>
          <p:nvPr/>
        </p:nvSpPr>
        <p:spPr bwMode="auto">
          <a:xfrm>
            <a:off x="3970338" y="0"/>
            <a:ext cx="3038475" cy="466725"/>
          </a:xfrm>
          <a:prstGeom prst="rect">
            <a:avLst/>
          </a:prstGeom>
          <a:noFill/>
          <a:ln w="9525">
            <a:noFill/>
            <a:miter lim="800000"/>
            <a:headEnd/>
            <a:tailEnd/>
          </a:ln>
        </p:spPr>
        <p:txBody>
          <a:bodyPr lIns="92254" tIns="46128" rIns="92254" bIns="46128"/>
          <a:lstStyle/>
          <a:p>
            <a:pPr algn="r" defTabSz="900113"/>
            <a:fld id="{9F105AAF-E506-46E5-8A17-B40020331740}" type="datetime1">
              <a:rPr lang="en-US" sz="1200"/>
              <a:pPr algn="r" defTabSz="900113"/>
              <a:t>6/13/2011</a:t>
            </a:fld>
            <a:endParaRPr lang="en-US" sz="1200"/>
          </a:p>
        </p:txBody>
      </p:sp>
      <p:sp>
        <p:nvSpPr>
          <p:cNvPr id="286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2254" tIns="46128" rIns="92254" bIns="46128" anchor="b"/>
          <a:lstStyle/>
          <a:p>
            <a:pPr algn="r" defTabSz="900113"/>
            <a:fld id="{4DEBFEF0-922A-45DD-B765-A0EB6119FFED}" type="slidenum">
              <a:rPr lang="en-US" sz="1200"/>
              <a:pPr algn="r" defTabSz="900113"/>
              <a:t>4</a:t>
            </a:fld>
            <a:endParaRPr lang="en-US" sz="1200"/>
          </a:p>
        </p:txBody>
      </p:sp>
      <p:sp>
        <p:nvSpPr>
          <p:cNvPr id="28675" name="Rectangle 2"/>
          <p:cNvSpPr>
            <a:spLocks noGrp="1" noRot="1" noChangeAspect="1" noChangeArrowheads="1" noTextEdit="1"/>
          </p:cNvSpPr>
          <p:nvPr>
            <p:ph type="sldImg"/>
          </p:nvPr>
        </p:nvSpPr>
        <p:spPr>
          <a:xfrm>
            <a:off x="1182688" y="696913"/>
            <a:ext cx="4648200" cy="3486150"/>
          </a:xfrm>
          <a:ln/>
        </p:spPr>
      </p:sp>
      <p:sp>
        <p:nvSpPr>
          <p:cNvPr id="28676" name="Rectangle 3"/>
          <p:cNvSpPr>
            <a:spLocks noGrp="1" noChangeArrowheads="1"/>
          </p:cNvSpPr>
          <p:nvPr>
            <p:ph type="body" idx="1"/>
          </p:nvPr>
        </p:nvSpPr>
        <p:spPr>
          <a:xfrm>
            <a:off x="701675" y="4416425"/>
            <a:ext cx="5607050" cy="4183063"/>
          </a:xfrm>
          <a:noFill/>
          <a:ln/>
        </p:spPr>
        <p:txBody>
          <a:bodyPr lIns="92254" tIns="46128" rIns="92254" bIns="46128"/>
          <a:lstStyle/>
          <a:p>
            <a:r>
              <a:rPr lang="en-US" smtClean="0"/>
              <a:t>This is the Org Chart for the National Marine Fisheries Service, or NOAA Fisheries.</a:t>
            </a:r>
          </a:p>
          <a:p>
            <a:endParaRPr lang="en-US" smtClean="0"/>
          </a:p>
          <a:p>
            <a:r>
              <a:rPr lang="en-US" smtClean="0"/>
              <a:t>3 major parts</a:t>
            </a:r>
          </a:p>
          <a:p>
            <a:endParaRPr lang="en-US" smtClean="0"/>
          </a:p>
          <a:p>
            <a:r>
              <a:rPr lang="en-US" smtClean="0"/>
              <a:t>Designed so that science and management are separate components.  NMFS is a science-based organization.  The management side may inform science of its information needs, but not the outcomes it wishes to have.</a:t>
            </a:r>
          </a:p>
          <a:p>
            <a:endParaRPr lang="en-US" smtClean="0"/>
          </a:p>
          <a:p>
            <a:r>
              <a:rPr lang="en-US" smtClean="0"/>
              <a:t>Budget is approximately $1B.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a:ln/>
        </p:spPr>
      </p:sp>
      <p:sp>
        <p:nvSpPr>
          <p:cNvPr id="30722" name="Rectangle 3"/>
          <p:cNvSpPr>
            <a:spLocks noGrp="1"/>
          </p:cNvSpPr>
          <p:nvPr>
            <p:ph type="body" idx="1"/>
          </p:nvPr>
        </p:nvSpPr>
        <p:spPr>
          <a:xfrm>
            <a:off x="935038" y="4416425"/>
            <a:ext cx="5140325" cy="4181475"/>
          </a:xfrm>
          <a:noFill/>
          <a:ln/>
        </p:spPr>
        <p:txBody>
          <a:bodyPr/>
          <a:lstStyle/>
          <a:p>
            <a:r>
              <a:rPr lang="en-US" smtClean="0"/>
              <a:t>6 regions</a:t>
            </a:r>
          </a:p>
          <a:p>
            <a:endParaRPr lang="en-US" smtClean="0"/>
          </a:p>
          <a:p>
            <a:r>
              <a:rPr lang="en-US" smtClean="0"/>
              <a:t>In each region, a pair of offices, one for science, one for management.  Many subsidiary labs.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p>
            <a:pPr>
              <a:defRPr/>
            </a:pPr>
            <a:fld id="{F7E5C355-3E72-4C72-B03B-45BEAF010889}" type="slidenum">
              <a:rPr lang="en-US" smtClean="0">
                <a:latin typeface="Arial" pitchFamily="34" charset="0"/>
              </a:rPr>
              <a:pPr>
                <a:defRPr/>
              </a:pPr>
              <a:t>6</a:t>
            </a:fld>
            <a:endParaRPr lang="en-US" smtClean="0">
              <a:latin typeface="Arial" pitchFamily="34" charset="0"/>
            </a:endParaRPr>
          </a:p>
        </p:txBody>
      </p:sp>
      <p:sp>
        <p:nvSpPr>
          <p:cNvPr id="32770" name="Rectangle 2"/>
          <p:cNvSpPr>
            <a:spLocks noGrp="1" noRot="1" noChangeAspect="1" noChangeArrowheads="1" noTextEdit="1"/>
          </p:cNvSpPr>
          <p:nvPr>
            <p:ph type="sldImg"/>
          </p:nvPr>
        </p:nvSpPr>
        <p:spPr>
          <a:xfrm>
            <a:off x="1168400" y="685800"/>
            <a:ext cx="4673600" cy="3505200"/>
          </a:xfrm>
          <a:ln/>
        </p:spPr>
      </p:sp>
      <p:sp>
        <p:nvSpPr>
          <p:cNvPr id="32771" name="Rectangle 3"/>
          <p:cNvSpPr>
            <a:spLocks noGrp="1" noChangeArrowheads="1"/>
          </p:cNvSpPr>
          <p:nvPr>
            <p:ph type="body" idx="1"/>
          </p:nvPr>
        </p:nvSpPr>
        <p:spPr>
          <a:xfrm>
            <a:off x="931863" y="4421188"/>
            <a:ext cx="5146675" cy="4189412"/>
          </a:xfrm>
          <a:noFill/>
          <a:ln/>
        </p:spPr>
        <p:txBody>
          <a:bodyPr/>
          <a:lstStyle/>
          <a:p>
            <a:pPr eaLnBrk="1" hangingPunct="1"/>
            <a:endParaRPr lang="en-US" smtClean="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a:ln/>
        </p:spPr>
      </p:sp>
      <p:sp>
        <p:nvSpPr>
          <p:cNvPr id="3481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a:ln/>
        </p:spPr>
      </p:sp>
      <p:sp>
        <p:nvSpPr>
          <p:cNvPr id="36866" name="Rectangle 3"/>
          <p:cNvSpPr>
            <a:spLocks noGrp="1"/>
          </p:cNvSpPr>
          <p:nvPr>
            <p:ph type="body" idx="1"/>
          </p:nvPr>
        </p:nvSpPr>
        <p:spPr>
          <a:noFill/>
          <a:ln/>
        </p:spPr>
        <p:txBody>
          <a:bodyPr/>
          <a:lstStyle/>
          <a:p>
            <a:r>
              <a:rPr lang="en-US" smtClean="0"/>
              <a:t/>
            </a:r>
            <a:br>
              <a:rPr lang="en-US" smtClean="0"/>
            </a:b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a:ln/>
        </p:spPr>
      </p:sp>
      <p:sp>
        <p:nvSpPr>
          <p:cNvPr id="38914" name="Rectangle 3"/>
          <p:cNvSpPr>
            <a:spLocks noGrp="1"/>
          </p:cNvSpPr>
          <p:nvPr>
            <p:ph type="body" idx="1"/>
          </p:nvPr>
        </p:nvSpPr>
        <p:spPr>
          <a:noFill/>
          <a:ln/>
        </p:spPr>
        <p:txBody>
          <a:bodyPr lIns="92269" tIns="46135" rIns="92269" bIns="46135"/>
          <a:lstStyle/>
          <a:p>
            <a:pPr>
              <a:spcBef>
                <a:spcPct val="0"/>
              </a:spcBef>
              <a:buFont typeface="Wingdings" pitchFamily="2" charset="2"/>
              <a:buChar char="§"/>
            </a:pPr>
            <a:r>
              <a:rPr lang="en-US" smtClean="0"/>
              <a:t>Sustainable fisheries includes:</a:t>
            </a:r>
          </a:p>
          <a:p>
            <a:pPr lvl="1">
              <a:spcBef>
                <a:spcPct val="0"/>
              </a:spcBef>
              <a:buFont typeface="Wingdings" pitchFamily="2" charset="2"/>
              <a:buChar char="§"/>
            </a:pPr>
            <a:r>
              <a:rPr lang="en-US" smtClean="0"/>
              <a:t>Ending Overfishing</a:t>
            </a:r>
          </a:p>
          <a:p>
            <a:pPr lvl="1">
              <a:spcBef>
                <a:spcPct val="0"/>
              </a:spcBef>
              <a:buFont typeface="Wingdings" pitchFamily="2" charset="2"/>
              <a:buChar char="§"/>
            </a:pPr>
            <a:r>
              <a:rPr lang="en-US" smtClean="0"/>
              <a:t> Establishing Annual Catch Limits</a:t>
            </a:r>
          </a:p>
          <a:p>
            <a:pPr lvl="1">
              <a:spcBef>
                <a:spcPct val="0"/>
              </a:spcBef>
              <a:buFont typeface="Wingdings" pitchFamily="2" charset="2"/>
              <a:buChar char="§"/>
            </a:pPr>
            <a:r>
              <a:rPr lang="en-US" sz="1600" smtClean="0"/>
              <a:t>Improve Data, recreational Registry</a:t>
            </a:r>
          </a:p>
          <a:p>
            <a:pPr lvl="1">
              <a:spcBef>
                <a:spcPct val="0"/>
              </a:spcBef>
              <a:buFont typeface="Wingdings" pitchFamily="2" charset="2"/>
              <a:buChar char="§"/>
            </a:pPr>
            <a:r>
              <a:rPr lang="en-US" smtClean="0"/>
              <a:t>Reducing Bycatch</a:t>
            </a:r>
          </a:p>
          <a:p>
            <a:pPr lvl="1">
              <a:spcBef>
                <a:spcPct val="0"/>
              </a:spcBef>
              <a:buFont typeface="Wingdings" pitchFamily="2" charset="2"/>
              <a:buChar char="§"/>
            </a:pPr>
            <a:endParaRPr lang="en-US" smtClean="0"/>
          </a:p>
          <a:p>
            <a:pPr>
              <a:spcBef>
                <a:spcPct val="0"/>
              </a:spcBef>
              <a:buFont typeface="Wingdings" pitchFamily="2" charset="2"/>
              <a:buChar char="§"/>
            </a:pPr>
            <a:r>
              <a:rPr lang="en-US" smtClean="0"/>
              <a:t>Global trade stats</a:t>
            </a:r>
          </a:p>
          <a:p>
            <a:pPr lvl="1" eaLnBrk="1" hangingPunct="1"/>
            <a:r>
              <a:rPr lang="en-US" sz="1800" smtClean="0"/>
              <a:t>84% of seafood in U.S. is imported</a:t>
            </a:r>
          </a:p>
          <a:p>
            <a:pPr lvl="1" eaLnBrk="1" hangingPunct="1"/>
            <a:r>
              <a:rPr lang="en-US" sz="1800" smtClean="0"/>
              <a:t>Seafood trade deficit $10 billion</a:t>
            </a:r>
          </a:p>
          <a:p>
            <a:pPr lvl="1" eaLnBrk="1" hangingPunct="1"/>
            <a:endParaRPr lang="en-US" sz="1800" smtClean="0"/>
          </a:p>
          <a:p>
            <a:pPr lvl="1"/>
            <a:r>
              <a:rPr lang="en-US" b="1" smtClean="0"/>
              <a:t>International Cooperation</a:t>
            </a:r>
          </a:p>
          <a:p>
            <a:pPr lvl="1"/>
            <a:r>
              <a:rPr lang="en-US" smtClean="0"/>
              <a:t>• Work with other Federal agencies to establish a coordinated, consistent, and</a:t>
            </a:r>
          </a:p>
          <a:p>
            <a:pPr lvl="1"/>
            <a:r>
              <a:rPr lang="en-US" smtClean="0"/>
              <a:t>comprehensive international strategy on sustainable marine aquaculture that supports and</a:t>
            </a:r>
          </a:p>
          <a:p>
            <a:pPr lvl="1"/>
            <a:r>
              <a:rPr lang="en-US" smtClean="0"/>
              <a:t>is consistent with U.S. policies and priorities regarding food security, international trade,</a:t>
            </a:r>
          </a:p>
          <a:p>
            <a:pPr lvl="1"/>
            <a:r>
              <a:rPr lang="en-US" smtClean="0"/>
              <a:t>healthy oceans, and economic well-being.</a:t>
            </a:r>
          </a:p>
          <a:p>
            <a:pPr lvl="1"/>
            <a:r>
              <a:rPr lang="en-US" smtClean="0"/>
              <a:t>• Work with other nations, as appropriate, to adopt sustainable aquaculture and seafood</a:t>
            </a:r>
          </a:p>
          <a:p>
            <a:pPr lvl="1"/>
            <a:r>
              <a:rPr lang="en-US" smtClean="0"/>
              <a:t>safety approaches using the best practices.</a:t>
            </a:r>
          </a:p>
          <a:p>
            <a:pPr lvl="1"/>
            <a:r>
              <a:rPr lang="en-US" smtClean="0"/>
              <a:t>• Exchange scientific insights with other nations and promote joint participation in</a:t>
            </a:r>
          </a:p>
          <a:p>
            <a:pPr lvl="1"/>
            <a:r>
              <a:rPr lang="en-US" smtClean="0"/>
              <a:t>cooperative research that is of potential multinational value, including addressing impacts</a:t>
            </a:r>
          </a:p>
          <a:p>
            <a:pPr lvl="1"/>
            <a:r>
              <a:rPr lang="en-US" smtClean="0"/>
              <a:t>of aquaculture that breach international boundaries.</a:t>
            </a:r>
          </a:p>
          <a:p>
            <a:pPr lvl="1" eaLnBrk="1" hangingPunct="1"/>
            <a:endParaRPr lang="en-US" sz="1800" smtClean="0"/>
          </a:p>
          <a:p>
            <a:pPr>
              <a:spcBef>
                <a:spcPct val="0"/>
              </a:spcBef>
              <a:buFont typeface="Wingdings" pitchFamily="2" charset="2"/>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9219" name="Rectangle 3"/>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1143000"/>
            <a:ext cx="7772400"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286000" y="1143000"/>
            <a:ext cx="6019800" cy="838200"/>
          </a:xfrm>
        </p:spPr>
        <p:txBody>
          <a:bodyPr/>
          <a:lstStyle/>
          <a:p>
            <a:r>
              <a:rPr lang="en-US"/>
              <a:t>Click to edit Master title style</a:t>
            </a:r>
          </a:p>
        </p:txBody>
      </p:sp>
      <p:sp>
        <p:nvSpPr>
          <p:cNvPr id="3" name="Content Placeholder 2"/>
          <p:cNvSpPr>
            <a:spLocks noGrp="1"/>
          </p:cNvSpPr>
          <p:nvPr>
            <p:ph sz="quarter" idx="1"/>
          </p:nvPr>
        </p:nvSpPr>
        <p:spPr>
          <a:xfrm>
            <a:off x="533400" y="2362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2362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 y="4495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495800" y="4495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ineOffic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xfrm>
            <a:off x="0" y="6553200"/>
            <a:ext cx="7010400" cy="304800"/>
          </a:xfrm>
          <a:prstGeom prst="rect">
            <a:avLst/>
          </a:prstGeom>
        </p:spPr>
        <p:txBody>
          <a:bodyPr/>
          <a:lstStyle>
            <a:lvl1pPr>
              <a:defRPr/>
            </a:lvl1pPr>
          </a:lstStyle>
          <a:p>
            <a:pPr>
              <a:defRPr/>
            </a:pPr>
            <a:r>
              <a:rPr lang="en-US"/>
              <a:t>National Marine Fisheries Service (NMFS): Stewardship of Living Marine Resources for the 21st Century</a:t>
            </a:r>
          </a:p>
        </p:txBody>
      </p:sp>
      <p:sp>
        <p:nvSpPr>
          <p:cNvPr id="4" name="Slide Number Placeholder 4"/>
          <p:cNvSpPr>
            <a:spLocks noGrp="1"/>
          </p:cNvSpPr>
          <p:nvPr>
            <p:ph type="sldNum" sz="quarter" idx="11"/>
          </p:nvPr>
        </p:nvSpPr>
        <p:spPr>
          <a:xfrm>
            <a:off x="7010400" y="6553200"/>
            <a:ext cx="2133600" cy="304800"/>
          </a:xfrm>
          <a:prstGeom prst="rect">
            <a:avLst/>
          </a:prstGeom>
        </p:spPr>
        <p:txBody>
          <a:bodyPr/>
          <a:lstStyle>
            <a:lvl1pPr>
              <a:defRPr/>
            </a:lvl1pPr>
          </a:lstStyle>
          <a:p>
            <a:pPr>
              <a:defRPr/>
            </a:pPr>
            <a:fld id="{73014C96-4CD7-4EDC-B25E-075E9D0F4BC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with Photo Background Text Righ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685800" y="1562100"/>
            <a:ext cx="8458200" cy="5295900"/>
          </a:xfrm>
          <a:solidFill>
            <a:schemeClr val="bg2">
              <a:lumMod val="10000"/>
            </a:schemeClr>
          </a:solidFill>
        </p:spPr>
        <p:txBody>
          <a:bodyPr/>
          <a:lstStyle/>
          <a:p>
            <a:pPr lvl="0"/>
            <a:endParaRPr lang="en-US" noProof="0"/>
          </a:p>
        </p:txBody>
      </p:sp>
      <p:sp>
        <p:nvSpPr>
          <p:cNvPr id="8" name="Content Placeholder 7"/>
          <p:cNvSpPr>
            <a:spLocks noGrp="1"/>
          </p:cNvSpPr>
          <p:nvPr>
            <p:ph sz="quarter" idx="1"/>
          </p:nvPr>
        </p:nvSpPr>
        <p:spPr>
          <a:xfrm>
            <a:off x="4953000" y="1562100"/>
            <a:ext cx="4191000" cy="5295900"/>
          </a:xfrm>
          <a:solidFill>
            <a:srgbClr val="0E1922">
              <a:alpha val="50196"/>
            </a:srgbClr>
          </a:solidFill>
        </p:spPr>
        <p:txBody>
          <a:bodyPr/>
          <a:lstStyle>
            <a:lvl1pPr>
              <a:lnSpc>
                <a:spcPct val="100000"/>
              </a:lnSpc>
              <a:spcBef>
                <a:spcPts val="1200"/>
              </a:spcBef>
              <a:defRPr sz="2800" b="1">
                <a:solidFill>
                  <a:schemeClr val="bg1"/>
                </a:solidFill>
              </a:defRPr>
            </a:lvl1pPr>
            <a:lvl2pPr>
              <a:buFontTx/>
              <a:buBlip>
                <a:blip r:embed="rId2"/>
              </a:buBlip>
              <a:defRPr sz="2000" b="1">
                <a:solidFill>
                  <a:schemeClr val="bg1"/>
                </a:solidFill>
                <a:latin typeface="Tw Cen MT Condensed" pitchFamily="34" charset="0"/>
              </a:defRPr>
            </a:lvl2pPr>
            <a:lvl3pPr>
              <a:defRPr sz="1800">
                <a:solidFill>
                  <a:schemeClr val="bg1"/>
                </a:solidFill>
              </a:defRPr>
            </a:lvl3pPr>
            <a:lvl4pPr>
              <a:defRPr sz="1600">
                <a:solidFill>
                  <a:schemeClr val="bg1"/>
                </a:solidFill>
              </a:defRPr>
            </a:lvl4pPr>
            <a:lvl5pPr>
              <a:defRPr sz="1600"/>
            </a:lvl5pPr>
          </a:lstStyle>
          <a:p>
            <a:pPr lvl="0"/>
            <a:r>
              <a:rPr lang="en-US" dirty="0" smtClean="0"/>
              <a:t>Click to edit Master text styles</a:t>
            </a:r>
          </a:p>
          <a:p>
            <a:pPr lvl="1"/>
            <a:r>
              <a:rPr lang="en-US" dirty="0" smtClean="0"/>
              <a:t>Second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3"/>
          </p:nvPr>
        </p:nvSpPr>
        <p:spPr>
          <a:xfrm>
            <a:off x="685800" y="6248400"/>
            <a:ext cx="8229600" cy="365125"/>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4"/>
          </p:nvPr>
        </p:nvSpPr>
        <p:spPr>
          <a:xfrm>
            <a:off x="0" y="1200150"/>
            <a:ext cx="609600" cy="361950"/>
          </a:xfrm>
          <a:prstGeom prst="rect">
            <a:avLst/>
          </a:prstGeom>
        </p:spPr>
        <p:txBody>
          <a:bodyPr/>
          <a:lstStyle>
            <a:lvl1pPr>
              <a:defRPr/>
            </a:lvl1pPr>
          </a:lstStyle>
          <a:p>
            <a:pPr>
              <a:defRPr/>
            </a:pPr>
            <a:fld id="{B69DA005-242F-4211-BFED-8B5D184E4453}"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Title and Content with Photo Background Text Righ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685800" y="1562100"/>
            <a:ext cx="8458200" cy="5295900"/>
          </a:xfrm>
          <a:solidFill>
            <a:schemeClr val="bg2">
              <a:lumMod val="10000"/>
            </a:schemeClr>
          </a:solidFill>
        </p:spPr>
        <p:txBody>
          <a:bodyPr/>
          <a:lstStyle/>
          <a:p>
            <a:pPr lvl="0"/>
            <a:endParaRPr lang="en-US" noProof="0"/>
          </a:p>
        </p:txBody>
      </p:sp>
      <p:sp>
        <p:nvSpPr>
          <p:cNvPr id="8" name="Content Placeholder 7"/>
          <p:cNvSpPr>
            <a:spLocks noGrp="1"/>
          </p:cNvSpPr>
          <p:nvPr>
            <p:ph sz="quarter" idx="1"/>
          </p:nvPr>
        </p:nvSpPr>
        <p:spPr>
          <a:xfrm>
            <a:off x="4953000" y="1562100"/>
            <a:ext cx="4191000" cy="5295900"/>
          </a:xfrm>
          <a:solidFill>
            <a:srgbClr val="0E1922">
              <a:alpha val="50196"/>
            </a:srgbClr>
          </a:solidFill>
        </p:spPr>
        <p:txBody>
          <a:bodyPr/>
          <a:lstStyle>
            <a:lvl1pPr>
              <a:lnSpc>
                <a:spcPct val="100000"/>
              </a:lnSpc>
              <a:spcBef>
                <a:spcPts val="1200"/>
              </a:spcBef>
              <a:defRPr sz="2800" b="1">
                <a:solidFill>
                  <a:schemeClr val="bg1"/>
                </a:solidFill>
              </a:defRPr>
            </a:lvl1pPr>
            <a:lvl2pPr>
              <a:buFontTx/>
              <a:buBlip>
                <a:blip r:embed="rId2"/>
              </a:buBlip>
              <a:defRPr sz="2000" b="1">
                <a:solidFill>
                  <a:schemeClr val="bg1"/>
                </a:solidFill>
                <a:latin typeface="Tw Cen MT Condensed" pitchFamily="34" charset="0"/>
              </a:defRPr>
            </a:lvl2pPr>
            <a:lvl3pPr>
              <a:defRPr sz="1800">
                <a:solidFill>
                  <a:schemeClr val="bg1"/>
                </a:solidFill>
              </a:defRPr>
            </a:lvl3pPr>
            <a:lvl4pPr>
              <a:defRPr sz="1600">
                <a:solidFill>
                  <a:schemeClr val="bg1"/>
                </a:solidFill>
              </a:defRPr>
            </a:lvl4pPr>
            <a:lvl5pPr>
              <a:defRPr sz="1600"/>
            </a:lvl5pPr>
          </a:lstStyle>
          <a:p>
            <a:pPr lvl="0"/>
            <a:r>
              <a:rPr lang="en-US" dirty="0" smtClean="0"/>
              <a:t>Click to edit Master text styles</a:t>
            </a:r>
          </a:p>
          <a:p>
            <a:pPr lvl="1"/>
            <a:r>
              <a:rPr lang="en-US" dirty="0" smtClean="0"/>
              <a:t>Second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5" name="Footer Placeholder 2"/>
          <p:cNvSpPr>
            <a:spLocks noGrp="1"/>
          </p:cNvSpPr>
          <p:nvPr>
            <p:ph type="ftr" sz="quarter" idx="13"/>
          </p:nvPr>
        </p:nvSpPr>
        <p:spPr>
          <a:xfrm>
            <a:off x="685800" y="6248400"/>
            <a:ext cx="8229600" cy="365125"/>
          </a:xfrm>
          <a:prstGeom prst="rect">
            <a:avLst/>
          </a:prstGeom>
        </p:spPr>
        <p:txBody>
          <a:bodyPr/>
          <a:lstStyle>
            <a:lvl1pPr>
              <a:defRPr/>
            </a:lvl1pPr>
          </a:lstStyle>
          <a:p>
            <a:pPr>
              <a:defRPr/>
            </a:pPr>
            <a:endParaRPr lang="en-US"/>
          </a:p>
        </p:txBody>
      </p:sp>
      <p:sp>
        <p:nvSpPr>
          <p:cNvPr id="6" name="Slide Number Placeholder 22"/>
          <p:cNvSpPr>
            <a:spLocks noGrp="1"/>
          </p:cNvSpPr>
          <p:nvPr>
            <p:ph type="sldNum" sz="quarter" idx="14"/>
          </p:nvPr>
        </p:nvSpPr>
        <p:spPr>
          <a:xfrm>
            <a:off x="0" y="1200150"/>
            <a:ext cx="609600" cy="361950"/>
          </a:xfrm>
          <a:prstGeom prst="rect">
            <a:avLst/>
          </a:prstGeom>
        </p:spPr>
        <p:txBody>
          <a:bodyPr/>
          <a:lstStyle>
            <a:lvl1pPr>
              <a:defRPr/>
            </a:lvl1pPr>
          </a:lstStyle>
          <a:p>
            <a:pPr>
              <a:defRPr/>
            </a:pPr>
            <a:fld id="{2240B45B-B975-42E8-AD31-BD68FCD86B41}"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Mission/Vision">
    <p:spTree>
      <p:nvGrpSpPr>
        <p:cNvPr id="1" name=""/>
        <p:cNvGrpSpPr/>
        <p:nvPr/>
      </p:nvGrpSpPr>
      <p:grpSpPr>
        <a:xfrm>
          <a:off x="0" y="0"/>
          <a:ext cx="0" cy="0"/>
          <a:chOff x="0" y="0"/>
          <a:chExt cx="0" cy="0"/>
        </a:xfrm>
      </p:grpSpPr>
      <p:sp>
        <p:nvSpPr>
          <p:cNvPr id="7" name="TextBox 6"/>
          <p:cNvSpPr txBox="1"/>
          <p:nvPr/>
        </p:nvSpPr>
        <p:spPr>
          <a:xfrm>
            <a:off x="1879600" y="1447800"/>
            <a:ext cx="1524000" cy="584200"/>
          </a:xfrm>
          <a:prstGeom prst="rect">
            <a:avLst/>
          </a:prstGeom>
          <a:noFill/>
          <a:ln w="9525">
            <a:noFill/>
            <a:miter lim="800000"/>
            <a:headEnd/>
            <a:tailEnd/>
          </a:ln>
          <a:effectLst/>
        </p:spPr>
        <p:txBody>
          <a:bodyPr wrap="none">
            <a:spAutoFit/>
          </a:bodyPr>
          <a:lstStyle/>
          <a:p>
            <a:pPr algn="ctr">
              <a:defRPr/>
            </a:pPr>
            <a:r>
              <a:rPr lang="en-US" sz="3200" dirty="0">
                <a:solidFill>
                  <a:srgbClr val="000066"/>
                </a:solidFill>
                <a:latin typeface="Franklin Gothic Heavy" pitchFamily="34" charset="0"/>
                <a:ea typeface="+mn-ea"/>
                <a:cs typeface="+mn-cs"/>
              </a:rPr>
              <a:t>VISION</a:t>
            </a:r>
          </a:p>
        </p:txBody>
      </p:sp>
      <p:sp>
        <p:nvSpPr>
          <p:cNvPr id="9" name="TextBox 17"/>
          <p:cNvSpPr txBox="1"/>
          <p:nvPr/>
        </p:nvSpPr>
        <p:spPr>
          <a:xfrm>
            <a:off x="5395913" y="1447800"/>
            <a:ext cx="1857375" cy="584200"/>
          </a:xfrm>
          <a:prstGeom prst="rect">
            <a:avLst/>
          </a:prstGeom>
          <a:noFill/>
          <a:ln w="9525">
            <a:noFill/>
            <a:miter lim="800000"/>
            <a:headEnd/>
            <a:tailEnd/>
          </a:ln>
          <a:effectLst/>
        </p:spPr>
        <p:txBody>
          <a:bodyPr wrap="none">
            <a:spAutoFit/>
          </a:bodyPr>
          <a:lstStyle/>
          <a:p>
            <a:pPr algn="ctr">
              <a:defRPr/>
            </a:pPr>
            <a:r>
              <a:rPr lang="en-US" sz="3200" dirty="0">
                <a:solidFill>
                  <a:schemeClr val="accent5">
                    <a:lumMod val="50000"/>
                  </a:schemeClr>
                </a:solidFill>
                <a:latin typeface="Franklin Gothic Heavy" pitchFamily="34" charset="0"/>
                <a:ea typeface="+mn-ea"/>
                <a:cs typeface="+mn-cs"/>
              </a:rPr>
              <a:t>MISSION</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812800" y="1447800"/>
            <a:ext cx="3657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2560320" rIns="274320" rtlCol="0"/>
          <a:lstStyle>
            <a:lvl1pPr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smtClean="0"/>
              <a:t>Click to edit Master text styles</a:t>
            </a:r>
          </a:p>
        </p:txBody>
      </p:sp>
      <p:sp>
        <p:nvSpPr>
          <p:cNvPr id="8" name="Text Placeholder 7"/>
          <p:cNvSpPr>
            <a:spLocks noGrp="1"/>
          </p:cNvSpPr>
          <p:nvPr>
            <p:ph type="body" sz="quarter" idx="13"/>
          </p:nvPr>
        </p:nvSpPr>
        <p:spPr>
          <a:xfrm>
            <a:off x="4495800" y="1447800"/>
            <a:ext cx="3657600" cy="5093208"/>
          </a:xfrm>
          <a:gradFill>
            <a:gsLst>
              <a:gs pos="0">
                <a:schemeClr val="accent5">
                  <a:tint val="50000"/>
                  <a:satMod val="300000"/>
                </a:schemeClr>
              </a:gs>
              <a:gs pos="35000">
                <a:schemeClr val="accent5">
                  <a:tint val="37000"/>
                  <a:satMod val="300000"/>
                </a:schemeClr>
              </a:gs>
              <a:gs pos="100000">
                <a:schemeClr val="accent5">
                  <a:tint val="15000"/>
                  <a:satMod val="350000"/>
                  <a:alpha val="0"/>
                </a:schemeClr>
              </a:gs>
            </a:gsLst>
          </a:gradFill>
          <a:ln>
            <a:noFill/>
          </a:ln>
        </p:spPr>
        <p:style>
          <a:lnRef idx="1">
            <a:schemeClr val="accent5"/>
          </a:lnRef>
          <a:fillRef idx="2">
            <a:schemeClr val="accent5"/>
          </a:fillRef>
          <a:effectRef idx="1">
            <a:schemeClr val="accent5"/>
          </a:effectRef>
          <a:fontRef idx="minor">
            <a:schemeClr val="dk1"/>
          </a:fontRef>
        </p:style>
        <p:txBody>
          <a:bodyPr lIns="274320" tIns="2560320" rIns="274320" rtlCol="0"/>
          <a:lstStyle>
            <a:lvl1pPr algn="r" rtl="0" fontAlgn="base">
              <a:spcBef>
                <a:spcPct val="0"/>
              </a:spcBef>
              <a:spcAft>
                <a:spcPct val="0"/>
              </a:spcAft>
              <a:defRPr lang="en-US" sz="1800" dirty="0" smtClean="0">
                <a:solidFill>
                  <a:srgbClr val="008000"/>
                </a:solidFill>
                <a:latin typeface="Franklin Gothic Medium" pitchFamily="34" charset="0"/>
                <a:ea typeface="+mn-ea"/>
                <a:cs typeface="+mn-cs"/>
              </a:defRPr>
            </a:lvl1pPr>
          </a:lstStyle>
          <a:p>
            <a:pPr lvl="0"/>
            <a:r>
              <a:rPr lang="en-US" smtClean="0"/>
              <a:t>Click to edit Master text styles</a:t>
            </a:r>
          </a:p>
        </p:txBody>
      </p:sp>
      <p:sp>
        <p:nvSpPr>
          <p:cNvPr id="12" name="Picture Placeholder 11"/>
          <p:cNvSpPr>
            <a:spLocks noGrp="1"/>
          </p:cNvSpPr>
          <p:nvPr>
            <p:ph type="pic" sz="quarter" idx="14"/>
          </p:nvPr>
        </p:nvSpPr>
        <p:spPr>
          <a:xfrm>
            <a:off x="965200" y="2057400"/>
            <a:ext cx="3352800" cy="1828800"/>
          </a:xfrm>
        </p:spPr>
        <p:txBody>
          <a:bodyPr/>
          <a:lstStyle/>
          <a:p>
            <a:pPr lvl="0"/>
            <a:r>
              <a:rPr lang="en-US" noProof="0" smtClean="0"/>
              <a:t>Click icon to add picture</a:t>
            </a:r>
            <a:endParaRPr lang="en-US" noProof="0"/>
          </a:p>
        </p:txBody>
      </p:sp>
      <p:sp>
        <p:nvSpPr>
          <p:cNvPr id="17" name="Picture Placeholder 11"/>
          <p:cNvSpPr>
            <a:spLocks noGrp="1"/>
          </p:cNvSpPr>
          <p:nvPr>
            <p:ph type="pic" sz="quarter" idx="15"/>
          </p:nvPr>
        </p:nvSpPr>
        <p:spPr>
          <a:xfrm>
            <a:off x="4648200" y="2057400"/>
            <a:ext cx="3352800" cy="1828800"/>
          </a:xfrm>
        </p:spPr>
        <p:txBody>
          <a:bodyPr/>
          <a:lstStyle/>
          <a:p>
            <a:pPr lvl="0"/>
            <a:r>
              <a:rPr lang="en-US" noProof="0" smtClean="0"/>
              <a:t>Click icon to add picture</a:t>
            </a:r>
            <a:endParaRPr lang="en-US" noProof="0"/>
          </a:p>
        </p:txBody>
      </p:sp>
      <p:sp>
        <p:nvSpPr>
          <p:cNvPr id="10" name="Footer Placeholder 2"/>
          <p:cNvSpPr>
            <a:spLocks noGrp="1"/>
          </p:cNvSpPr>
          <p:nvPr>
            <p:ph type="ftr" sz="quarter" idx="16"/>
          </p:nvPr>
        </p:nvSpPr>
        <p:spPr>
          <a:xfrm>
            <a:off x="0" y="6553200"/>
            <a:ext cx="7010400" cy="304800"/>
          </a:xfrm>
          <a:prstGeom prst="rect">
            <a:avLst/>
          </a:prstGeom>
        </p:spPr>
        <p:txBody>
          <a:bodyPr/>
          <a:lstStyle>
            <a:lvl1pPr>
              <a:defRPr/>
            </a:lvl1pPr>
          </a:lstStyle>
          <a:p>
            <a:pPr>
              <a:defRPr/>
            </a:pPr>
            <a:r>
              <a:rPr lang="en-US"/>
              <a:t>National Marine Fisheries Service (NMFS): Stewardship of Living Marine Resources for the 21st Century</a:t>
            </a:r>
            <a:endParaRPr lang="en-US" dirty="0"/>
          </a:p>
        </p:txBody>
      </p:sp>
      <p:sp>
        <p:nvSpPr>
          <p:cNvPr id="11" name="Slide Number Placeholder 3"/>
          <p:cNvSpPr>
            <a:spLocks noGrp="1"/>
          </p:cNvSpPr>
          <p:nvPr>
            <p:ph type="sldNum" sz="quarter" idx="17"/>
          </p:nvPr>
        </p:nvSpPr>
        <p:spPr>
          <a:xfrm>
            <a:off x="7010400" y="6553200"/>
            <a:ext cx="2133600" cy="304800"/>
          </a:xfrm>
          <a:prstGeom prst="rect">
            <a:avLst/>
          </a:prstGeom>
        </p:spPr>
        <p:txBody>
          <a:bodyPr/>
          <a:lstStyle>
            <a:lvl1pPr>
              <a:defRPr/>
            </a:lvl1pPr>
          </a:lstStyle>
          <a:p>
            <a:pPr>
              <a:defRPr/>
            </a:pPr>
            <a:fld id="{2493A9DC-B05A-41BC-B3E0-89C65CDB31B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2362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2286000" y="11430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Text Box 4"/>
          <p:cNvSpPr txBox="1">
            <a:spLocks noChangeArrowheads="1"/>
          </p:cNvSpPr>
          <p:nvPr/>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4CA5F5B2-227E-4BCA-8A72-EFC727BBA8CD}" type="slidenum">
              <a:rPr lang="en-US" sz="1200">
                <a:ea typeface="ヒラギノ角ゴ Pro W3" pitchFamily="1" charset="-128"/>
                <a:cs typeface="+mn-cs"/>
              </a:rPr>
              <a:pPr eaLnBrk="0" hangingPunct="0">
                <a:spcBef>
                  <a:spcPct val="50000"/>
                </a:spcBef>
                <a:defRPr/>
              </a:pPr>
              <a:t>‹#›</a:t>
            </a:fld>
            <a:endParaRPr lang="en-US" sz="1200">
              <a:ea typeface="ヒラギノ角ゴ Pro W3" pitchFamily="1" charset="-128"/>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 id="2147483668" r:id="rId14"/>
    <p:sldLayoutId id="2147483669" r:id="rId15"/>
    <p:sldLayoutId id="2147483670" r:id="rId16"/>
    <p:sldLayoutId id="2147483671" r:id="rId17"/>
  </p:sldLayoutIdLst>
  <p:txStyles>
    <p:titleStyle>
      <a:lvl1pPr algn="l" rtl="0" eaLnBrk="0" fontAlgn="base" hangingPunct="0">
        <a:spcBef>
          <a:spcPct val="0"/>
        </a:spcBef>
        <a:spcAft>
          <a:spcPct val="0"/>
        </a:spcAft>
        <a:defRPr sz="2400">
          <a:solidFill>
            <a:schemeClr val="tx2"/>
          </a:solidFill>
          <a:latin typeface="+mj-lt"/>
          <a:ea typeface="+mj-ea"/>
          <a:cs typeface="ヒラギノ角ゴ Pro W3"/>
        </a:defRPr>
      </a:lvl1pPr>
      <a:lvl2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2pPr>
      <a:lvl3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3pPr>
      <a:lvl4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4pPr>
      <a:lvl5pPr algn="l" rtl="0" eaLnBrk="0" fontAlgn="base" hangingPunct="0">
        <a:spcBef>
          <a:spcPct val="0"/>
        </a:spcBef>
        <a:spcAft>
          <a:spcPct val="0"/>
        </a:spcAft>
        <a:defRPr sz="2400">
          <a:solidFill>
            <a:schemeClr val="tx2"/>
          </a:solidFill>
          <a:latin typeface="Arial Black" pitchFamily="34" charset="0"/>
          <a:ea typeface="ヒラギノ角ゴ Pro W3" pitchFamily="1" charset="-128"/>
          <a:cs typeface="ヒラギノ角ゴ Pro W3"/>
        </a:defRPr>
      </a:lvl5pPr>
      <a:lvl6pPr marL="457200" algn="l" rtl="0" fontAlgn="base">
        <a:spcBef>
          <a:spcPct val="0"/>
        </a:spcBef>
        <a:spcAft>
          <a:spcPct val="0"/>
        </a:spcAft>
        <a:defRPr sz="2400">
          <a:solidFill>
            <a:schemeClr val="tx2"/>
          </a:solidFill>
          <a:latin typeface="Arial Black" pitchFamily="34" charset="0"/>
          <a:ea typeface="ヒラギノ角ゴ Pro W3" pitchFamily="1" charset="-128"/>
        </a:defRPr>
      </a:lvl6pPr>
      <a:lvl7pPr marL="914400" algn="l" rtl="0" fontAlgn="base">
        <a:spcBef>
          <a:spcPct val="0"/>
        </a:spcBef>
        <a:spcAft>
          <a:spcPct val="0"/>
        </a:spcAft>
        <a:defRPr sz="2400">
          <a:solidFill>
            <a:schemeClr val="tx2"/>
          </a:solidFill>
          <a:latin typeface="Arial Black" pitchFamily="34" charset="0"/>
          <a:ea typeface="ヒラギノ角ゴ Pro W3" pitchFamily="1" charset="-128"/>
        </a:defRPr>
      </a:lvl7pPr>
      <a:lvl8pPr marL="1371600" algn="l" rtl="0" fontAlgn="base">
        <a:spcBef>
          <a:spcPct val="0"/>
        </a:spcBef>
        <a:spcAft>
          <a:spcPct val="0"/>
        </a:spcAft>
        <a:defRPr sz="2400">
          <a:solidFill>
            <a:schemeClr val="tx2"/>
          </a:solidFill>
          <a:latin typeface="Arial Black" pitchFamily="34" charset="0"/>
          <a:ea typeface="ヒラギノ角ゴ Pro W3" pitchFamily="1" charset="-128"/>
        </a:defRPr>
      </a:lvl8pPr>
      <a:lvl9pPr marL="1828800" algn="l" rtl="0" fontAlgn="base">
        <a:spcBef>
          <a:spcPct val="0"/>
        </a:spcBef>
        <a:spcAft>
          <a:spcPct val="0"/>
        </a:spcAft>
        <a:defRPr sz="2400">
          <a:solidFill>
            <a:schemeClr val="tx2"/>
          </a:solidFill>
          <a:latin typeface="Arial Black" pitchFamily="34" charset="0"/>
          <a:ea typeface="ヒラギノ角ゴ Pro W3" pitchFamily="1"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2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a:solidFill>
            <a:schemeClr val="tx1"/>
          </a:solidFill>
          <a:latin typeface="+mn-lt"/>
          <a:ea typeface="+mn-ea"/>
          <a:cs typeface="ヒラギノ角ゴ Pro W3"/>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mailto:ned.cyr@noaa.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www.pewoceans.org/oceans/images/fr_intro_figure1.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533400" y="2667000"/>
            <a:ext cx="5410200" cy="1143000"/>
          </a:xfrm>
        </p:spPr>
        <p:txBody>
          <a:bodyPr/>
          <a:lstStyle/>
          <a:p>
            <a:pPr eaLnBrk="1" hangingPunct="1"/>
            <a:r>
              <a:rPr lang="en-US" smtClean="0"/>
              <a:t>NOAA and the National Marine </a:t>
            </a:r>
            <a:br>
              <a:rPr lang="en-US" smtClean="0"/>
            </a:br>
            <a:r>
              <a:rPr lang="en-US" smtClean="0"/>
              <a:t>Fisheries Service</a:t>
            </a:r>
          </a:p>
        </p:txBody>
      </p:sp>
      <p:sp>
        <p:nvSpPr>
          <p:cNvPr id="21506" name="Rectangle 3"/>
          <p:cNvSpPr>
            <a:spLocks noGrp="1" noChangeArrowheads="1"/>
          </p:cNvSpPr>
          <p:nvPr>
            <p:ph type="subTitle" idx="1"/>
          </p:nvPr>
        </p:nvSpPr>
        <p:spPr>
          <a:xfrm>
            <a:off x="609600" y="3886200"/>
            <a:ext cx="4876800" cy="457200"/>
          </a:xfrm>
        </p:spPr>
        <p:txBody>
          <a:bodyPr/>
          <a:lstStyle/>
          <a:p>
            <a:pPr eaLnBrk="1" hangingPunct="1"/>
            <a:r>
              <a:rPr lang="en-US" smtClean="0"/>
              <a:t>Stewardship of Living Marine Resources for the 21</a:t>
            </a:r>
            <a:r>
              <a:rPr lang="en-US" baseline="30000" smtClean="0"/>
              <a:t>st</a:t>
            </a:r>
            <a:r>
              <a:rPr lang="en-US" smtClean="0"/>
              <a:t> Century</a:t>
            </a:r>
          </a:p>
        </p:txBody>
      </p:sp>
      <p:sp>
        <p:nvSpPr>
          <p:cNvPr id="4" name="TextBox 3"/>
          <p:cNvSpPr txBox="1"/>
          <p:nvPr/>
        </p:nvSpPr>
        <p:spPr>
          <a:xfrm>
            <a:off x="685800" y="5257800"/>
            <a:ext cx="4953000" cy="830263"/>
          </a:xfrm>
          <a:prstGeom prst="rect">
            <a:avLst/>
          </a:prstGeom>
          <a:noFill/>
        </p:spPr>
        <p:txBody>
          <a:bodyPr>
            <a:spAutoFit/>
          </a:bodyPr>
          <a:lstStyle/>
          <a:p>
            <a:pPr>
              <a:defRPr/>
            </a:pPr>
            <a:r>
              <a:rPr lang="en-US" dirty="0">
                <a:solidFill>
                  <a:schemeClr val="accent2">
                    <a:lumMod val="60000"/>
                    <a:lumOff val="40000"/>
                  </a:schemeClr>
                </a:solidFill>
              </a:rPr>
              <a:t>Ned Cyr, Ph.D., Director</a:t>
            </a:r>
          </a:p>
          <a:p>
            <a:pPr>
              <a:defRPr/>
            </a:pPr>
            <a:r>
              <a:rPr lang="en-US" dirty="0">
                <a:solidFill>
                  <a:schemeClr val="accent2">
                    <a:lumMod val="60000"/>
                    <a:lumOff val="40000"/>
                  </a:schemeClr>
                </a:solidFill>
              </a:rPr>
              <a:t>Office of Science and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NOAA Fisheries Program Areas</a:t>
            </a:r>
          </a:p>
        </p:txBody>
      </p:sp>
      <p:sp>
        <p:nvSpPr>
          <p:cNvPr id="39938" name="Content Placeholder 2"/>
          <p:cNvSpPr>
            <a:spLocks noGrp="1"/>
          </p:cNvSpPr>
          <p:nvPr>
            <p:ph idx="1"/>
          </p:nvPr>
        </p:nvSpPr>
        <p:spPr>
          <a:xfrm>
            <a:off x="304800" y="2362200"/>
            <a:ext cx="8534400" cy="4724400"/>
          </a:xfrm>
        </p:spPr>
        <p:txBody>
          <a:bodyPr/>
          <a:lstStyle/>
          <a:p>
            <a:pPr marL="0" indent="0" eaLnBrk="1" hangingPunct="1">
              <a:buFont typeface="Wingdings" pitchFamily="2" charset="2"/>
              <a:buChar char="§"/>
            </a:pPr>
            <a:r>
              <a:rPr lang="en-US" smtClean="0"/>
              <a:t> Sustainable Fisheries</a:t>
            </a:r>
          </a:p>
          <a:p>
            <a:pPr marL="0" indent="0" eaLnBrk="1" hangingPunct="1">
              <a:buFont typeface="Wingdings" pitchFamily="2" charset="2"/>
              <a:buChar char="§"/>
            </a:pPr>
            <a:r>
              <a:rPr lang="en-US" smtClean="0"/>
              <a:t> Protected Resources</a:t>
            </a:r>
          </a:p>
          <a:p>
            <a:pPr marL="0" indent="0" eaLnBrk="1" hangingPunct="1">
              <a:buFont typeface="Wingdings" pitchFamily="2" charset="2"/>
              <a:buChar char="§"/>
            </a:pPr>
            <a:r>
              <a:rPr lang="en-US" smtClean="0"/>
              <a:t> Habitat Conservation</a:t>
            </a:r>
          </a:p>
          <a:p>
            <a:pPr marL="0" indent="0" eaLnBrk="1" hangingPunct="1">
              <a:buFont typeface="Wingdings" pitchFamily="2" charset="2"/>
              <a:buChar char="§"/>
            </a:pPr>
            <a:r>
              <a:rPr lang="en-US" smtClean="0"/>
              <a:t> Aquaculture</a:t>
            </a:r>
          </a:p>
          <a:p>
            <a:pPr marL="0" indent="0" eaLnBrk="1" hangingPunct="1">
              <a:buFont typeface="Wingdings" pitchFamily="2" charset="2"/>
              <a:buChar char="§"/>
            </a:pPr>
            <a:r>
              <a:rPr lang="en-US" smtClean="0"/>
              <a:t> Enforcement</a:t>
            </a:r>
          </a:p>
          <a:p>
            <a:pPr marL="0" indent="0" eaLnBrk="1" hangingPunct="1">
              <a:buFont typeface="Wingdings" pitchFamily="2" charset="2"/>
              <a:buChar char="§"/>
            </a:pPr>
            <a:r>
              <a:rPr lang="en-US" smtClean="0"/>
              <a:t> Science and Technology</a:t>
            </a:r>
          </a:p>
          <a:p>
            <a:pPr marL="0" indent="0" eaLnBrk="1" hangingPunct="1">
              <a:buFont typeface="Wingdings" pitchFamily="2" charset="2"/>
              <a:buChar char="§"/>
            </a:pPr>
            <a:r>
              <a:rPr lang="en-US" smtClean="0"/>
              <a:t> International</a:t>
            </a:r>
          </a:p>
        </p:txBody>
      </p:sp>
      <p:pic>
        <p:nvPicPr>
          <p:cNvPr id="39939" name="Picture 4" descr="kelp"/>
          <p:cNvPicPr>
            <a:picLocks noChangeAspect="1" noChangeArrowheads="1"/>
          </p:cNvPicPr>
          <p:nvPr/>
        </p:nvPicPr>
        <p:blipFill>
          <a:blip r:embed="rId3" cstate="print"/>
          <a:srcRect/>
          <a:stretch>
            <a:fillRect/>
          </a:stretch>
        </p:blipFill>
        <p:spPr bwMode="auto">
          <a:xfrm>
            <a:off x="4724400" y="2057400"/>
            <a:ext cx="4143375" cy="459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6"/>
          <p:cNvSpPr>
            <a:spLocks noGrp="1"/>
          </p:cNvSpPr>
          <p:nvPr>
            <p:ph type="title"/>
          </p:nvPr>
        </p:nvSpPr>
        <p:spPr>
          <a:xfrm>
            <a:off x="0" y="1143000"/>
            <a:ext cx="9144000" cy="838200"/>
          </a:xfrm>
        </p:spPr>
        <p:txBody>
          <a:bodyPr/>
          <a:lstStyle/>
          <a:p>
            <a:pPr algn="ctr" eaLnBrk="1" hangingPunct="1"/>
            <a:r>
              <a:rPr lang="en-US" smtClean="0"/>
              <a:t>Sustainable Fisheries</a:t>
            </a:r>
          </a:p>
        </p:txBody>
      </p:sp>
      <p:sp>
        <p:nvSpPr>
          <p:cNvPr id="41986" name="Rectangle 6"/>
          <p:cNvSpPr>
            <a:spLocks noGrp="1" noChangeArrowheads="1"/>
          </p:cNvSpPr>
          <p:nvPr>
            <p:ph idx="1"/>
          </p:nvPr>
        </p:nvSpPr>
        <p:spPr>
          <a:xfrm>
            <a:off x="381000" y="2133600"/>
            <a:ext cx="8763000" cy="4724400"/>
          </a:xfrm>
        </p:spPr>
        <p:txBody>
          <a:bodyPr/>
          <a:lstStyle/>
          <a:p>
            <a:pPr marL="0" indent="0" eaLnBrk="1" hangingPunct="1">
              <a:spcBef>
                <a:spcPts val="1200"/>
              </a:spcBef>
              <a:buFontTx/>
              <a:buChar char="•"/>
            </a:pPr>
            <a:r>
              <a:rPr lang="en-US" smtClean="0">
                <a:solidFill>
                  <a:srgbClr val="083663"/>
                </a:solidFill>
              </a:rPr>
              <a:t> Management of the Nation’s Marine Fisheries</a:t>
            </a:r>
          </a:p>
          <a:p>
            <a:pPr marL="0" indent="0" eaLnBrk="1" hangingPunct="1">
              <a:buFontTx/>
              <a:buChar char="•"/>
            </a:pPr>
            <a:r>
              <a:rPr lang="en-US" smtClean="0">
                <a:solidFill>
                  <a:srgbClr val="083663"/>
                </a:solidFill>
              </a:rPr>
              <a:t> Ending Overfishing and Rebuilding Fish Stocks </a:t>
            </a:r>
          </a:p>
          <a:p>
            <a:pPr marL="0" indent="0" eaLnBrk="1" hangingPunct="1">
              <a:buFontTx/>
              <a:buChar char="•"/>
            </a:pPr>
            <a:r>
              <a:rPr lang="en-US" smtClean="0"/>
              <a:t> Support for 8 Regional Fishery Management Councils</a:t>
            </a:r>
          </a:p>
          <a:p>
            <a:pPr marL="0" indent="0" eaLnBrk="1" hangingPunct="1">
              <a:buFontTx/>
              <a:buChar char="•"/>
            </a:pPr>
            <a:r>
              <a:rPr lang="en-US" smtClean="0"/>
              <a:t> 46 Fishery Management Plans</a:t>
            </a:r>
          </a:p>
          <a:p>
            <a:pPr marL="0" indent="0" eaLnBrk="1" hangingPunct="1">
              <a:buFontTx/>
              <a:buChar char="•"/>
            </a:pPr>
            <a:r>
              <a:rPr lang="en-US" smtClean="0"/>
              <a:t> 528 regulated stocks</a:t>
            </a:r>
          </a:p>
        </p:txBody>
      </p:sp>
      <p:pic>
        <p:nvPicPr>
          <p:cNvPr id="41987" name="Picture 4" descr="bigbag"/>
          <p:cNvPicPr>
            <a:picLocks noChangeAspect="1" noChangeArrowheads="1"/>
          </p:cNvPicPr>
          <p:nvPr/>
        </p:nvPicPr>
        <p:blipFill>
          <a:blip r:embed="rId3" cstate="print"/>
          <a:srcRect/>
          <a:stretch>
            <a:fillRect/>
          </a:stretch>
        </p:blipFill>
        <p:spPr bwMode="auto">
          <a:xfrm>
            <a:off x="2514600" y="4876800"/>
            <a:ext cx="1981200" cy="1447800"/>
          </a:xfrm>
          <a:prstGeom prst="rect">
            <a:avLst/>
          </a:prstGeom>
          <a:noFill/>
          <a:ln w="9525">
            <a:solidFill>
              <a:schemeClr val="bg1"/>
            </a:solidFill>
            <a:miter lim="800000"/>
            <a:headEnd/>
            <a:tailEnd/>
          </a:ln>
        </p:spPr>
      </p:pic>
      <p:pic>
        <p:nvPicPr>
          <p:cNvPr id="41988" name="Picture 7" descr="pac_cod_photo3_exp.jpg"/>
          <p:cNvPicPr>
            <a:picLocks noChangeAspect="1"/>
          </p:cNvPicPr>
          <p:nvPr/>
        </p:nvPicPr>
        <p:blipFill>
          <a:blip r:embed="rId4" cstate="print"/>
          <a:srcRect/>
          <a:stretch>
            <a:fillRect/>
          </a:stretch>
        </p:blipFill>
        <p:spPr bwMode="auto">
          <a:xfrm>
            <a:off x="6934200" y="3810000"/>
            <a:ext cx="1828800" cy="2482850"/>
          </a:xfrm>
          <a:prstGeom prst="rect">
            <a:avLst/>
          </a:prstGeom>
          <a:noFill/>
          <a:ln w="9525">
            <a:solidFill>
              <a:schemeClr val="bg1"/>
            </a:solidFill>
            <a:miter lim="800000"/>
            <a:headEnd/>
            <a:tailEnd/>
          </a:ln>
        </p:spPr>
      </p:pic>
      <p:pic>
        <p:nvPicPr>
          <p:cNvPr id="41989" name="Picture 8" descr="scallop IFQ NEFSC.JPG"/>
          <p:cNvPicPr>
            <a:picLocks noChangeAspect="1"/>
          </p:cNvPicPr>
          <p:nvPr/>
        </p:nvPicPr>
        <p:blipFill>
          <a:blip r:embed="rId5" cstate="print"/>
          <a:srcRect/>
          <a:stretch>
            <a:fillRect/>
          </a:stretch>
        </p:blipFill>
        <p:spPr bwMode="auto">
          <a:xfrm>
            <a:off x="4724400" y="4876800"/>
            <a:ext cx="1981200" cy="1447800"/>
          </a:xfrm>
          <a:prstGeom prst="rect">
            <a:avLst/>
          </a:prstGeom>
          <a:noFill/>
          <a:ln w="9525">
            <a:solidFill>
              <a:schemeClr val="bg1"/>
            </a:solidFill>
            <a:miter lim="800000"/>
            <a:headEnd/>
            <a:tailEnd/>
          </a:ln>
        </p:spPr>
      </p:pic>
      <p:pic>
        <p:nvPicPr>
          <p:cNvPr id="41990" name="Picture 9" descr="Lengthing a Rex sole_smaller.tif"/>
          <p:cNvPicPr>
            <a:picLocks noChangeAspect="1"/>
          </p:cNvPicPr>
          <p:nvPr/>
        </p:nvPicPr>
        <p:blipFill>
          <a:blip r:embed="rId6" cstate="print"/>
          <a:srcRect/>
          <a:stretch>
            <a:fillRect/>
          </a:stretch>
        </p:blipFill>
        <p:spPr bwMode="auto">
          <a:xfrm>
            <a:off x="304800" y="4876800"/>
            <a:ext cx="1981200" cy="14478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0" y="1143000"/>
            <a:ext cx="9144000" cy="838200"/>
          </a:xfrm>
        </p:spPr>
        <p:txBody>
          <a:bodyPr/>
          <a:lstStyle/>
          <a:p>
            <a:pPr algn="ctr" eaLnBrk="1" hangingPunct="1"/>
            <a:r>
              <a:rPr lang="en-US" smtClean="0"/>
              <a:t>Protected Resources</a:t>
            </a:r>
          </a:p>
        </p:txBody>
      </p:sp>
      <p:pic>
        <p:nvPicPr>
          <p:cNvPr id="44034" name="Picture 6" descr="spottedseal"/>
          <p:cNvPicPr>
            <a:picLocks noChangeAspect="1" noChangeArrowheads="1"/>
          </p:cNvPicPr>
          <p:nvPr/>
        </p:nvPicPr>
        <p:blipFill>
          <a:blip r:embed="rId3" cstate="print"/>
          <a:srcRect/>
          <a:stretch>
            <a:fillRect/>
          </a:stretch>
        </p:blipFill>
        <p:spPr bwMode="auto">
          <a:xfrm>
            <a:off x="5105400" y="2133600"/>
            <a:ext cx="4038600" cy="3408363"/>
          </a:xfrm>
          <a:prstGeom prst="rect">
            <a:avLst/>
          </a:prstGeom>
          <a:noFill/>
          <a:ln w="9525">
            <a:noFill/>
            <a:miter lim="800000"/>
            <a:headEnd/>
            <a:tailEnd/>
          </a:ln>
        </p:spPr>
      </p:pic>
      <p:sp>
        <p:nvSpPr>
          <p:cNvPr id="44035" name="Content Placeholder 2"/>
          <p:cNvSpPr txBox="1">
            <a:spLocks/>
          </p:cNvSpPr>
          <p:nvPr/>
        </p:nvSpPr>
        <p:spPr bwMode="auto">
          <a:xfrm>
            <a:off x="304800" y="2133600"/>
            <a:ext cx="5410200" cy="4724400"/>
          </a:xfrm>
          <a:prstGeom prst="rect">
            <a:avLst/>
          </a:prstGeom>
          <a:noFill/>
          <a:ln w="9525">
            <a:noFill/>
            <a:miter lim="800000"/>
            <a:headEnd/>
            <a:tailEnd/>
          </a:ln>
        </p:spPr>
        <p:txBody>
          <a:bodyPr/>
          <a:lstStyle/>
          <a:p>
            <a:pPr>
              <a:lnSpc>
                <a:spcPct val="90000"/>
              </a:lnSpc>
              <a:spcBef>
                <a:spcPct val="75000"/>
              </a:spcBef>
              <a:buFont typeface="Wingdings" pitchFamily="2" charset="2"/>
              <a:buChar char="§"/>
            </a:pPr>
            <a:r>
              <a:rPr lang="en-US">
                <a:solidFill>
                  <a:srgbClr val="002060"/>
                </a:solidFill>
                <a:latin typeface="Franklin Gothic Medium" pitchFamily="34" charset="0"/>
              </a:rPr>
              <a:t> 1,955 Species listed in U.S. under Endangered Species Act</a:t>
            </a:r>
          </a:p>
          <a:p>
            <a:pPr>
              <a:lnSpc>
                <a:spcPct val="90000"/>
              </a:lnSpc>
              <a:spcBef>
                <a:spcPct val="75000"/>
              </a:spcBef>
              <a:buFont typeface="Wingdings" pitchFamily="2" charset="2"/>
              <a:buChar char="§"/>
            </a:pPr>
            <a:r>
              <a:rPr lang="en-US">
                <a:solidFill>
                  <a:srgbClr val="002060"/>
                </a:solidFill>
                <a:latin typeface="Franklin Gothic Medium" pitchFamily="34" charset="0"/>
              </a:rPr>
              <a:t> 73 Species Listed as Endangered or Threatened under NOAA Jurisdiction</a:t>
            </a:r>
          </a:p>
          <a:p>
            <a:pPr>
              <a:lnSpc>
                <a:spcPct val="90000"/>
              </a:lnSpc>
              <a:spcBef>
                <a:spcPct val="75000"/>
              </a:spcBef>
              <a:buFont typeface="Wingdings" pitchFamily="2" charset="2"/>
              <a:buChar char="§"/>
            </a:pPr>
            <a:r>
              <a:rPr lang="en-US">
                <a:solidFill>
                  <a:srgbClr val="002060"/>
                </a:solidFill>
                <a:latin typeface="Franklin Gothic Medium" pitchFamily="34" charset="0"/>
              </a:rPr>
              <a:t> 165 Marine Mammal populations protected by Marine Mammal Protection Act</a:t>
            </a:r>
          </a:p>
          <a:p>
            <a:pPr>
              <a:lnSpc>
                <a:spcPct val="90000"/>
              </a:lnSpc>
              <a:spcBef>
                <a:spcPct val="75000"/>
              </a:spcBef>
              <a:buFont typeface="Wingdings" pitchFamily="2" charset="2"/>
              <a:buChar char="§"/>
            </a:pPr>
            <a:r>
              <a:rPr lang="en-US">
                <a:solidFill>
                  <a:srgbClr val="002060"/>
                </a:solidFill>
                <a:latin typeface="Franklin Gothic Medium" pitchFamily="34" charset="0"/>
              </a:rPr>
              <a:t> 19 Marine Mammal populations Listed as Depleted under NOAA Jurisdiction (special protection)</a:t>
            </a:r>
          </a:p>
          <a:p>
            <a:pPr>
              <a:lnSpc>
                <a:spcPct val="90000"/>
              </a:lnSpc>
              <a:spcBef>
                <a:spcPct val="75000"/>
              </a:spcBef>
            </a:pPr>
            <a:endParaRPr lang="en-US">
              <a:solidFill>
                <a:srgbClr val="002060"/>
              </a:solidFill>
              <a:latin typeface="Franklin Gothic Medium"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914400"/>
            <a:ext cx="9144000" cy="838200"/>
          </a:xfrm>
        </p:spPr>
        <p:txBody>
          <a:bodyPr/>
          <a:lstStyle/>
          <a:p>
            <a:pPr algn="ctr" eaLnBrk="1" hangingPunct="1"/>
            <a:r>
              <a:rPr lang="en-US" smtClean="0"/>
              <a:t>Habitat</a:t>
            </a:r>
          </a:p>
        </p:txBody>
      </p:sp>
      <p:sp>
        <p:nvSpPr>
          <p:cNvPr id="46082" name="Rectangle 3"/>
          <p:cNvSpPr>
            <a:spLocks noGrp="1" noChangeArrowheads="1"/>
          </p:cNvSpPr>
          <p:nvPr>
            <p:ph idx="1"/>
          </p:nvPr>
        </p:nvSpPr>
        <p:spPr>
          <a:xfrm>
            <a:off x="0" y="2209800"/>
            <a:ext cx="4572000" cy="4038600"/>
          </a:xfrm>
        </p:spPr>
        <p:txBody>
          <a:bodyPr/>
          <a:lstStyle/>
          <a:p>
            <a:pPr marL="0" indent="0" eaLnBrk="1" hangingPunct="1"/>
            <a:r>
              <a:rPr lang="en-US" sz="2000" smtClean="0"/>
              <a:t>Habitat Protection </a:t>
            </a:r>
          </a:p>
          <a:p>
            <a:pPr lvl="1" eaLnBrk="1" hangingPunct="1">
              <a:buFont typeface="Courier New" pitchFamily="49" charset="0"/>
              <a:buBlip>
                <a:blip r:embed="rId3"/>
              </a:buBlip>
            </a:pPr>
            <a:r>
              <a:rPr lang="en-US" sz="2000" smtClean="0"/>
              <a:t>Coral Conservation</a:t>
            </a:r>
          </a:p>
          <a:p>
            <a:pPr lvl="1" eaLnBrk="1" hangingPunct="1">
              <a:buFont typeface="Courier New" pitchFamily="49" charset="0"/>
              <a:buBlip>
                <a:blip r:embed="rId3"/>
              </a:buBlip>
            </a:pPr>
            <a:r>
              <a:rPr lang="en-US" sz="2000" smtClean="0"/>
              <a:t>Rivers -- Fish Passage</a:t>
            </a:r>
          </a:p>
          <a:p>
            <a:pPr lvl="1" eaLnBrk="1" hangingPunct="1">
              <a:buFont typeface="Courier New" pitchFamily="49" charset="0"/>
              <a:buBlip>
                <a:blip r:embed="rId3"/>
              </a:buBlip>
            </a:pPr>
            <a:r>
              <a:rPr lang="en-US" sz="2000" smtClean="0"/>
              <a:t>Wetlands, Estuaries, and </a:t>
            </a:r>
          </a:p>
          <a:p>
            <a:pPr lvl="1" eaLnBrk="1" hangingPunct="1">
              <a:buFont typeface="Courier New" pitchFamily="49" charset="0"/>
              <a:buNone/>
            </a:pPr>
            <a:r>
              <a:rPr lang="en-US" sz="2000" smtClean="0"/>
              <a:t>Essential Fish Habitat</a:t>
            </a:r>
          </a:p>
          <a:p>
            <a:pPr marL="0" indent="0" eaLnBrk="1" hangingPunct="1"/>
            <a:r>
              <a:rPr lang="en-US" sz="2000" smtClean="0"/>
              <a:t>Habitat Restoration</a:t>
            </a:r>
          </a:p>
          <a:p>
            <a:pPr lvl="1" eaLnBrk="1" hangingPunct="1">
              <a:buFontTx/>
              <a:buBlip>
                <a:blip r:embed="rId3"/>
              </a:buBlip>
            </a:pPr>
            <a:r>
              <a:rPr lang="en-US" sz="2000" smtClean="0"/>
              <a:t>Community Based Restoration</a:t>
            </a:r>
          </a:p>
          <a:p>
            <a:pPr lvl="1" eaLnBrk="1" hangingPunct="1">
              <a:buFontTx/>
              <a:buBlip>
                <a:blip r:embed="rId3"/>
              </a:buBlip>
            </a:pPr>
            <a:r>
              <a:rPr lang="en-US" sz="2000" smtClean="0"/>
              <a:t>Damage Assessment, Remediation and Restoration</a:t>
            </a:r>
          </a:p>
          <a:p>
            <a:pPr lvl="1" eaLnBrk="1" hangingPunct="1">
              <a:buFontTx/>
              <a:buBlip>
                <a:blip r:embed="rId3"/>
              </a:buBlip>
            </a:pPr>
            <a:r>
              <a:rPr lang="en-US" sz="2000" smtClean="0"/>
              <a:t>Coastal Wetlands Planning and Protection Act </a:t>
            </a:r>
          </a:p>
          <a:p>
            <a:pPr lvl="1" eaLnBrk="1" hangingPunct="1">
              <a:buFontTx/>
              <a:buNone/>
            </a:pPr>
            <a:endParaRPr lang="en-US" sz="2400" smtClean="0"/>
          </a:p>
        </p:txBody>
      </p:sp>
      <p:pic>
        <p:nvPicPr>
          <p:cNvPr id="46083" name="Picture 11" descr="iStock_000008233479Large[1].jpg"/>
          <p:cNvPicPr>
            <a:picLocks noChangeAspect="1"/>
          </p:cNvPicPr>
          <p:nvPr/>
        </p:nvPicPr>
        <p:blipFill>
          <a:blip r:embed="rId4" cstate="print"/>
          <a:srcRect/>
          <a:stretch>
            <a:fillRect/>
          </a:stretch>
        </p:blipFill>
        <p:spPr bwMode="auto">
          <a:xfrm>
            <a:off x="4572000" y="1752600"/>
            <a:ext cx="2590800" cy="3032125"/>
          </a:xfrm>
          <a:prstGeom prst="rect">
            <a:avLst/>
          </a:prstGeom>
          <a:noFill/>
          <a:ln w="9525">
            <a:solidFill>
              <a:schemeClr val="bg1"/>
            </a:solidFill>
            <a:miter lim="800000"/>
            <a:headEnd/>
            <a:tailEnd/>
          </a:ln>
        </p:spPr>
      </p:pic>
      <p:pic>
        <p:nvPicPr>
          <p:cNvPr id="46084" name="Picture 10" descr="RestorationPlanting.eps"/>
          <p:cNvPicPr>
            <a:picLocks noChangeAspect="1"/>
          </p:cNvPicPr>
          <p:nvPr/>
        </p:nvPicPr>
        <p:blipFill>
          <a:blip r:embed="rId5" cstate="print"/>
          <a:srcRect/>
          <a:stretch>
            <a:fillRect/>
          </a:stretch>
        </p:blipFill>
        <p:spPr bwMode="auto">
          <a:xfrm>
            <a:off x="6119813" y="4038600"/>
            <a:ext cx="3024187" cy="2295525"/>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762000" y="1143000"/>
            <a:ext cx="7543800" cy="838200"/>
          </a:xfrm>
        </p:spPr>
        <p:txBody>
          <a:bodyPr/>
          <a:lstStyle/>
          <a:p>
            <a:pPr algn="ctr" eaLnBrk="1" hangingPunct="1"/>
            <a:r>
              <a:rPr lang="en-US" smtClean="0"/>
              <a:t>Marine Aquaculture</a:t>
            </a:r>
          </a:p>
        </p:txBody>
      </p:sp>
      <p:sp>
        <p:nvSpPr>
          <p:cNvPr id="48130" name="Rectangle 3"/>
          <p:cNvSpPr>
            <a:spLocks noGrp="1" noChangeArrowheads="1"/>
          </p:cNvSpPr>
          <p:nvPr>
            <p:ph idx="1"/>
          </p:nvPr>
        </p:nvSpPr>
        <p:spPr>
          <a:xfrm>
            <a:off x="533400" y="1981200"/>
            <a:ext cx="5715000" cy="3200400"/>
          </a:xfrm>
        </p:spPr>
        <p:txBody>
          <a:bodyPr/>
          <a:lstStyle/>
          <a:p>
            <a:pPr eaLnBrk="1" hangingPunct="1"/>
            <a:r>
              <a:rPr lang="en-US" sz="2000" smtClean="0"/>
              <a:t>Establish Regulations/Policy</a:t>
            </a:r>
          </a:p>
          <a:p>
            <a:pPr eaLnBrk="1" hangingPunct="1"/>
            <a:r>
              <a:rPr lang="en-US" sz="2000" smtClean="0"/>
              <a:t>Conduct Outreach &amp; Education</a:t>
            </a:r>
          </a:p>
          <a:p>
            <a:pPr eaLnBrk="1" hangingPunct="1"/>
            <a:r>
              <a:rPr lang="en-US" sz="2000" smtClean="0"/>
              <a:t>International cooperation</a:t>
            </a:r>
          </a:p>
          <a:p>
            <a:pPr eaLnBrk="1" hangingPunct="1"/>
            <a:r>
              <a:rPr lang="en-US" sz="2000" smtClean="0"/>
              <a:t>Science &amp; Research</a:t>
            </a:r>
            <a:endParaRPr lang="en-US" sz="1800" smtClean="0"/>
          </a:p>
          <a:p>
            <a:pPr lvl="1" eaLnBrk="1" hangingPunct="1">
              <a:buFont typeface="Courier New" pitchFamily="49" charset="0"/>
              <a:buBlip>
                <a:blip r:embed="rId3"/>
              </a:buBlip>
            </a:pPr>
            <a:r>
              <a:rPr lang="en-US" sz="1800" smtClean="0"/>
              <a:t>Support regulatory and policy decisions</a:t>
            </a:r>
          </a:p>
          <a:p>
            <a:pPr lvl="1" eaLnBrk="1" hangingPunct="1">
              <a:buFontTx/>
              <a:buBlip>
                <a:blip r:embed="rId3"/>
              </a:buBlip>
            </a:pPr>
            <a:r>
              <a:rPr lang="en-US" sz="1800" smtClean="0"/>
              <a:t>Innovation and technology development </a:t>
            </a:r>
          </a:p>
          <a:p>
            <a:pPr lvl="1" eaLnBrk="1" hangingPunct="1">
              <a:buFontTx/>
              <a:buBlip>
                <a:blip r:embed="rId3"/>
              </a:buBlip>
            </a:pPr>
            <a:r>
              <a:rPr lang="en-US" sz="1800" smtClean="0"/>
              <a:t>Effects of changing ocean conditions</a:t>
            </a:r>
          </a:p>
          <a:p>
            <a:pPr lvl="1" eaLnBrk="1" hangingPunct="1">
              <a:buFontTx/>
              <a:buBlip>
                <a:blip r:embed="rId3"/>
              </a:buBlip>
            </a:pPr>
            <a:r>
              <a:rPr lang="en-US" sz="1800" smtClean="0"/>
              <a:t>Develop Alternative Feeds</a:t>
            </a:r>
          </a:p>
          <a:p>
            <a:pPr lvl="1" eaLnBrk="1" hangingPunct="1">
              <a:buFontTx/>
              <a:buBlip>
                <a:blip r:embed="rId3"/>
              </a:buBlip>
            </a:pPr>
            <a:r>
              <a:rPr lang="en-US" sz="1800" smtClean="0"/>
              <a:t>Modeling</a:t>
            </a:r>
          </a:p>
          <a:p>
            <a:pPr lvl="1" eaLnBrk="1" hangingPunct="1"/>
            <a:endParaRPr lang="en-US" sz="1800" smtClean="0"/>
          </a:p>
        </p:txBody>
      </p:sp>
      <p:pic>
        <p:nvPicPr>
          <p:cNvPr id="48131" name="Picture 8" descr="Rope cultured blue mussels_UNH’s Atlantic Marine AQ Center.gif"/>
          <p:cNvPicPr>
            <a:picLocks noChangeAspect="1"/>
          </p:cNvPicPr>
          <p:nvPr/>
        </p:nvPicPr>
        <p:blipFill>
          <a:blip r:embed="rId4" cstate="print"/>
          <a:srcRect/>
          <a:stretch>
            <a:fillRect/>
          </a:stretch>
        </p:blipFill>
        <p:spPr bwMode="auto">
          <a:xfrm>
            <a:off x="5562600" y="1828800"/>
            <a:ext cx="3200400" cy="2230438"/>
          </a:xfrm>
          <a:prstGeom prst="rect">
            <a:avLst/>
          </a:prstGeom>
          <a:noFill/>
          <a:ln w="9525">
            <a:noFill/>
            <a:miter lim="800000"/>
            <a:headEnd/>
            <a:tailEnd/>
          </a:ln>
        </p:spPr>
      </p:pic>
      <p:pic>
        <p:nvPicPr>
          <p:cNvPr id="48132" name="Picture 6" descr="hogislandoysterfarm_220.jpg"/>
          <p:cNvPicPr>
            <a:picLocks noChangeAspect="1"/>
          </p:cNvPicPr>
          <p:nvPr/>
        </p:nvPicPr>
        <p:blipFill>
          <a:blip r:embed="rId5" cstate="print"/>
          <a:srcRect/>
          <a:stretch>
            <a:fillRect/>
          </a:stretch>
        </p:blipFill>
        <p:spPr bwMode="auto">
          <a:xfrm>
            <a:off x="7010400" y="3733800"/>
            <a:ext cx="1930400" cy="2895600"/>
          </a:xfrm>
          <a:prstGeom prst="rect">
            <a:avLst/>
          </a:prstGeom>
          <a:noFill/>
          <a:ln w="9525">
            <a:solidFill>
              <a:schemeClr val="bg1"/>
            </a:solidFill>
            <a:miter lim="800000"/>
            <a:headEnd/>
            <a:tailEnd/>
          </a:ln>
        </p:spPr>
      </p:pic>
      <p:sp>
        <p:nvSpPr>
          <p:cNvPr id="48133" name="TextBox 7"/>
          <p:cNvSpPr txBox="1">
            <a:spLocks noChangeArrowheads="1"/>
          </p:cNvSpPr>
          <p:nvPr/>
        </p:nvSpPr>
        <p:spPr bwMode="auto">
          <a:xfrm>
            <a:off x="533400" y="5105400"/>
            <a:ext cx="6019800" cy="1570038"/>
          </a:xfrm>
          <a:prstGeom prst="rect">
            <a:avLst/>
          </a:prstGeom>
          <a:noFill/>
          <a:ln w="9525">
            <a:noFill/>
            <a:miter lim="800000"/>
            <a:headEnd/>
            <a:tailEnd/>
          </a:ln>
        </p:spPr>
        <p:txBody>
          <a:bodyPr>
            <a:spAutoFit/>
          </a:bodyPr>
          <a:lstStyle/>
          <a:p>
            <a:endParaRPr lang="en-US" sz="1800"/>
          </a:p>
          <a:p>
            <a:r>
              <a:rPr lang="en-US" sz="1800"/>
              <a:t>NOAA Aquaculture Policy (released June 2011)</a:t>
            </a:r>
          </a:p>
          <a:p>
            <a:pPr lvl="1">
              <a:buFontTx/>
              <a:buBlip>
                <a:blip r:embed="rId3"/>
              </a:buBlip>
            </a:pPr>
            <a:r>
              <a:rPr lang="en-US" sz="1800"/>
              <a:t>Support sustainable aquaculture</a:t>
            </a:r>
          </a:p>
          <a:p>
            <a:pPr lvl="1">
              <a:buFontTx/>
              <a:buBlip>
                <a:blip r:embed="rId3"/>
              </a:buBlip>
            </a:pPr>
            <a:r>
              <a:rPr lang="en-US" sz="1800"/>
              <a:t>Create jobs and business opportunities</a:t>
            </a:r>
          </a:p>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114800" y="762000"/>
            <a:ext cx="5257800" cy="1371600"/>
          </a:xfrm>
        </p:spPr>
        <p:txBody>
          <a:bodyPr/>
          <a:lstStyle/>
          <a:p>
            <a:pPr eaLnBrk="1" hangingPunct="1"/>
            <a:r>
              <a:rPr lang="en-US" smtClean="0"/>
              <a:t>Enforcement</a:t>
            </a:r>
          </a:p>
        </p:txBody>
      </p:sp>
      <p:sp>
        <p:nvSpPr>
          <p:cNvPr id="50178" name="Content Placeholder 2"/>
          <p:cNvSpPr>
            <a:spLocks noGrp="1"/>
          </p:cNvSpPr>
          <p:nvPr>
            <p:ph idx="4294967295"/>
          </p:nvPr>
        </p:nvSpPr>
        <p:spPr>
          <a:xfrm>
            <a:off x="304800" y="2362200"/>
            <a:ext cx="5105400" cy="4876800"/>
          </a:xfrm>
        </p:spPr>
        <p:txBody>
          <a:bodyPr/>
          <a:lstStyle/>
          <a:p>
            <a:pPr marL="0" indent="0" eaLnBrk="1" hangingPunct="1">
              <a:buFont typeface="Wingdings" pitchFamily="2" charset="2"/>
              <a:buChar char="§"/>
            </a:pPr>
            <a:r>
              <a:rPr lang="en-US" smtClean="0"/>
              <a:t>Patrols &amp; Inspections</a:t>
            </a:r>
          </a:p>
          <a:p>
            <a:pPr marL="0" indent="0" eaLnBrk="1" hangingPunct="1">
              <a:buFont typeface="Wingdings" pitchFamily="2" charset="2"/>
              <a:buChar char="§"/>
            </a:pPr>
            <a:r>
              <a:rPr lang="en-US" smtClean="0"/>
              <a:t>Investigations (U.S. and international)</a:t>
            </a:r>
          </a:p>
          <a:p>
            <a:pPr marL="0" indent="0" eaLnBrk="1" hangingPunct="1">
              <a:buFont typeface="Wingdings" pitchFamily="2" charset="2"/>
              <a:buChar char="§"/>
            </a:pPr>
            <a:r>
              <a:rPr lang="en-US" smtClean="0"/>
              <a:t>27 State Cooperative Enforcement Partnerships</a:t>
            </a:r>
          </a:p>
          <a:p>
            <a:pPr marL="0" indent="0" eaLnBrk="1" hangingPunct="1">
              <a:buFont typeface="Wingdings" pitchFamily="2" charset="2"/>
              <a:buChar char="§"/>
            </a:pPr>
            <a:r>
              <a:rPr lang="en-US" smtClean="0"/>
              <a:t> Coordination with U.S. Coast Guard</a:t>
            </a:r>
          </a:p>
          <a:p>
            <a:pPr marL="0" indent="0" eaLnBrk="1" hangingPunct="1">
              <a:buFont typeface="Wingdings" pitchFamily="2" charset="2"/>
              <a:buChar char="§"/>
            </a:pPr>
            <a:r>
              <a:rPr lang="en-US" smtClean="0"/>
              <a:t>Nationwide Satellite Vessel Monitoring System (VMS)</a:t>
            </a:r>
          </a:p>
        </p:txBody>
      </p:sp>
      <p:sp>
        <p:nvSpPr>
          <p:cNvPr id="50179" name="Footer Placeholder 6"/>
          <p:cNvSpPr txBox="1">
            <a:spLocks noGrp="1"/>
          </p:cNvSpPr>
          <p:nvPr/>
        </p:nvSpPr>
        <p:spPr bwMode="auto">
          <a:xfrm>
            <a:off x="0" y="6553200"/>
            <a:ext cx="7010400" cy="304800"/>
          </a:xfrm>
          <a:prstGeom prst="rect">
            <a:avLst/>
          </a:prstGeom>
          <a:noFill/>
          <a:ln w="9525">
            <a:noFill/>
            <a:miter lim="800000"/>
            <a:headEnd/>
            <a:tailEnd/>
          </a:ln>
        </p:spPr>
        <p:txBody>
          <a:bodyPr lIns="640080"/>
          <a:lstStyle/>
          <a:p>
            <a:r>
              <a:rPr lang="en-US" sz="1200">
                <a:solidFill>
                  <a:srgbClr val="FFFFCC"/>
                </a:solidFill>
                <a:latin typeface="Franklin Gothic Medium Cond" pitchFamily="34" charset="0"/>
              </a:rPr>
              <a:t>National Marine Fisheries Service (NMFS): Stewardship of Living Marine Resources for the 21st Century</a:t>
            </a:r>
          </a:p>
        </p:txBody>
      </p:sp>
      <p:sp>
        <p:nvSpPr>
          <p:cNvPr id="50180" name="Slide Number Placeholder 5"/>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75C949BE-CC84-4046-BE4A-24FFC39954F9}" type="slidenum">
              <a:rPr lang="en-US" sz="1400">
                <a:solidFill>
                  <a:srgbClr val="FFFFCC"/>
                </a:solidFill>
                <a:latin typeface="Franklin Gothic Medium Cond" pitchFamily="34" charset="0"/>
              </a:rPr>
              <a:pPr algn="r"/>
              <a:t>15</a:t>
            </a:fld>
            <a:endParaRPr lang="en-US" sz="1400">
              <a:solidFill>
                <a:srgbClr val="FFFFCC"/>
              </a:solidFill>
              <a:latin typeface="Franklin Gothic Medium Cond" pitchFamily="34" charset="0"/>
            </a:endParaRPr>
          </a:p>
        </p:txBody>
      </p:sp>
      <p:sp>
        <p:nvSpPr>
          <p:cNvPr id="50181" name="Text Box 4"/>
          <p:cNvSpPr txBox="1">
            <a:spLocks noChangeArrowheads="1"/>
          </p:cNvSpPr>
          <p:nvPr/>
        </p:nvSpPr>
        <p:spPr bwMode="auto">
          <a:xfrm>
            <a:off x="5029200" y="5257800"/>
            <a:ext cx="4114800" cy="517525"/>
          </a:xfrm>
          <a:prstGeom prst="rect">
            <a:avLst/>
          </a:prstGeom>
          <a:noFill/>
          <a:ln w="9525">
            <a:noFill/>
            <a:miter lim="800000"/>
            <a:headEnd/>
            <a:tailEnd/>
          </a:ln>
        </p:spPr>
        <p:txBody>
          <a:bodyPr>
            <a:spAutoFit/>
          </a:bodyPr>
          <a:lstStyle/>
          <a:p>
            <a:pPr algn="ctr">
              <a:spcBef>
                <a:spcPct val="50000"/>
              </a:spcBef>
            </a:pPr>
            <a:r>
              <a:rPr lang="en-US" sz="1400">
                <a:solidFill>
                  <a:srgbClr val="FFC000"/>
                </a:solidFill>
                <a:latin typeface="Franklin Gothic Medium Cond" pitchFamily="34" charset="0"/>
              </a:rPr>
              <a:t>View of Fishing Vessel Satellite tracks around the Hawaiian Islands through the Enforcement VMS . </a:t>
            </a:r>
          </a:p>
        </p:txBody>
      </p:sp>
      <p:pic>
        <p:nvPicPr>
          <p:cNvPr id="50182" name="Picture 9" descr="Vessel Monitoring Display"/>
          <p:cNvPicPr>
            <a:picLocks noChangeAspect="1" noChangeArrowheads="1"/>
          </p:cNvPicPr>
          <p:nvPr/>
        </p:nvPicPr>
        <p:blipFill>
          <a:blip r:embed="rId3" cstate="print"/>
          <a:srcRect/>
          <a:stretch>
            <a:fillRect/>
          </a:stretch>
        </p:blipFill>
        <p:spPr bwMode="auto">
          <a:xfrm>
            <a:off x="5638800" y="2133600"/>
            <a:ext cx="3200400" cy="2922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886200" y="838200"/>
            <a:ext cx="6019800" cy="838200"/>
          </a:xfrm>
        </p:spPr>
        <p:txBody>
          <a:bodyPr/>
          <a:lstStyle/>
          <a:p>
            <a:pPr eaLnBrk="1" hangingPunct="1"/>
            <a:r>
              <a:rPr lang="en-US" smtClean="0"/>
              <a:t>Scientific Research</a:t>
            </a:r>
            <a:endParaRPr lang="en-US" sz="3200" smtClean="0">
              <a:latin typeface="Franklin Gothic Medium Cond" pitchFamily="34" charset="0"/>
            </a:endParaRPr>
          </a:p>
        </p:txBody>
      </p:sp>
      <p:sp>
        <p:nvSpPr>
          <p:cNvPr id="52226" name="Content Placeholder 2"/>
          <p:cNvSpPr>
            <a:spLocks noGrp="1"/>
          </p:cNvSpPr>
          <p:nvPr>
            <p:ph idx="1"/>
          </p:nvPr>
        </p:nvSpPr>
        <p:spPr>
          <a:xfrm>
            <a:off x="533400" y="2057400"/>
            <a:ext cx="8610600" cy="4800600"/>
          </a:xfrm>
        </p:spPr>
        <p:txBody>
          <a:bodyPr/>
          <a:lstStyle/>
          <a:p>
            <a:pPr marL="0" indent="0" eaLnBrk="1" hangingPunct="1">
              <a:spcBef>
                <a:spcPts val="600"/>
              </a:spcBef>
              <a:buFontTx/>
              <a:buChar char="•"/>
            </a:pPr>
            <a:r>
              <a:rPr lang="en-US" smtClean="0"/>
              <a:t> Living Marine Resource Surveys</a:t>
            </a:r>
          </a:p>
          <a:p>
            <a:pPr marL="400050" lvl="1" indent="0" eaLnBrk="1" hangingPunct="1">
              <a:spcBef>
                <a:spcPts val="600"/>
              </a:spcBef>
              <a:buFontTx/>
              <a:buChar char="•"/>
            </a:pPr>
            <a:r>
              <a:rPr lang="en-US" sz="2000" smtClean="0"/>
              <a:t>Fish Stock, Protected Resources, Habitat</a:t>
            </a:r>
          </a:p>
          <a:p>
            <a:pPr marL="0" indent="0" eaLnBrk="1" hangingPunct="1">
              <a:spcBef>
                <a:spcPts val="600"/>
              </a:spcBef>
              <a:buFontTx/>
              <a:buChar char="•"/>
            </a:pPr>
            <a:r>
              <a:rPr lang="en-US" smtClean="0"/>
              <a:t> Stock Assessments</a:t>
            </a:r>
          </a:p>
          <a:p>
            <a:pPr marL="0" indent="0" eaLnBrk="1" hangingPunct="1">
              <a:spcBef>
                <a:spcPts val="600"/>
              </a:spcBef>
              <a:buFontTx/>
              <a:buChar char="•"/>
            </a:pPr>
            <a:r>
              <a:rPr lang="en-US" smtClean="0"/>
              <a:t> Ecosystem Approaches to Management</a:t>
            </a:r>
          </a:p>
          <a:p>
            <a:pPr marL="400050" lvl="1" indent="0" eaLnBrk="1" hangingPunct="1">
              <a:spcBef>
                <a:spcPts val="600"/>
              </a:spcBef>
              <a:buFontTx/>
              <a:buChar char="•"/>
            </a:pPr>
            <a:r>
              <a:rPr lang="en-US" sz="2000" smtClean="0"/>
              <a:t>Integrated ecosystem assessments, ecosystem modeling, incorporating climate into fisheries forecasts</a:t>
            </a:r>
          </a:p>
          <a:p>
            <a:pPr marL="0" indent="0" eaLnBrk="1" hangingPunct="1">
              <a:spcBef>
                <a:spcPts val="600"/>
              </a:spcBef>
              <a:buFontTx/>
              <a:buChar char="•"/>
            </a:pPr>
            <a:r>
              <a:rPr lang="en-US" smtClean="0"/>
              <a:t> Advanced Sampling Technology</a:t>
            </a:r>
          </a:p>
          <a:p>
            <a:pPr marL="400050" lvl="1" indent="0" eaLnBrk="1" hangingPunct="1">
              <a:spcBef>
                <a:spcPts val="600"/>
              </a:spcBef>
              <a:buFontTx/>
              <a:buChar char="•"/>
            </a:pPr>
            <a:r>
              <a:rPr lang="en-US" sz="2000" smtClean="0"/>
              <a:t>Implementation of advanced acoustics, autonomous undersea vehicle and unmanned aerial vehicles</a:t>
            </a:r>
          </a:p>
          <a:p>
            <a:pPr marL="0" indent="0" eaLnBrk="1" hangingPunct="1">
              <a:spcBef>
                <a:spcPts val="600"/>
              </a:spcBef>
              <a:buFontTx/>
              <a:buChar char="•"/>
            </a:pPr>
            <a:r>
              <a:rPr lang="en-US" smtClean="0"/>
              <a:t> Fishery-dependent Data Collection</a:t>
            </a:r>
          </a:p>
          <a:p>
            <a:pPr marL="400050" lvl="1" indent="0" eaLnBrk="1" hangingPunct="1">
              <a:spcBef>
                <a:spcPts val="600"/>
              </a:spcBef>
              <a:buFontTx/>
              <a:buChar char="•"/>
            </a:pPr>
            <a:r>
              <a:rPr lang="en-US" sz="2000" smtClean="0"/>
              <a:t>Observers</a:t>
            </a:r>
          </a:p>
          <a:p>
            <a:pPr marL="400050" lvl="1" indent="0" eaLnBrk="1" hangingPunct="1">
              <a:spcBef>
                <a:spcPts val="600"/>
              </a:spcBef>
              <a:buFontTx/>
              <a:buChar char="•"/>
            </a:pPr>
            <a:r>
              <a:rPr lang="en-US" sz="2000" smtClean="0"/>
              <a:t>Landings statistics (commercial and recreational)</a:t>
            </a:r>
          </a:p>
        </p:txBody>
      </p:sp>
      <p:sp>
        <p:nvSpPr>
          <p:cNvPr id="52227" name="Text Box 7"/>
          <p:cNvSpPr txBox="1">
            <a:spLocks noChangeArrowheads="1"/>
          </p:cNvSpPr>
          <p:nvPr/>
        </p:nvSpPr>
        <p:spPr bwMode="auto">
          <a:xfrm>
            <a:off x="8426450" y="990600"/>
            <a:ext cx="488950" cy="533400"/>
          </a:xfrm>
          <a:prstGeom prst="rect">
            <a:avLst/>
          </a:prstGeom>
          <a:noFill/>
          <a:ln w="9525">
            <a:noFill/>
            <a:miter lim="800000"/>
            <a:headEnd/>
            <a:tailEnd/>
          </a:ln>
        </p:spPr>
        <p:txBody>
          <a:bodyPr vert="eaVert">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1752600" y="1295400"/>
            <a:ext cx="3657600" cy="685800"/>
          </a:xfrm>
        </p:spPr>
        <p:txBody>
          <a:bodyPr/>
          <a:lstStyle/>
          <a:p>
            <a:pPr eaLnBrk="1" hangingPunct="1"/>
            <a:r>
              <a:rPr lang="en-US" sz="2800" smtClean="0"/>
              <a:t>Climate Concerns</a:t>
            </a:r>
          </a:p>
        </p:txBody>
      </p:sp>
      <p:sp>
        <p:nvSpPr>
          <p:cNvPr id="54274" name="Rectangle 3"/>
          <p:cNvSpPr>
            <a:spLocks noGrp="1" noChangeArrowheads="1"/>
          </p:cNvSpPr>
          <p:nvPr>
            <p:ph type="body" idx="1"/>
          </p:nvPr>
        </p:nvSpPr>
        <p:spPr>
          <a:xfrm>
            <a:off x="304800" y="2133600"/>
            <a:ext cx="5486400" cy="4419600"/>
          </a:xfrm>
        </p:spPr>
        <p:txBody>
          <a:bodyPr/>
          <a:lstStyle/>
          <a:p>
            <a:pPr eaLnBrk="1" hangingPunct="1">
              <a:lnSpc>
                <a:spcPct val="90000"/>
              </a:lnSpc>
              <a:spcBef>
                <a:spcPct val="50000"/>
              </a:spcBef>
            </a:pPr>
            <a:r>
              <a:rPr lang="en-US" sz="2000" b="1" smtClean="0">
                <a:solidFill>
                  <a:srgbClr val="008080"/>
                </a:solidFill>
              </a:rPr>
              <a:t>Ocean warming</a:t>
            </a:r>
            <a:r>
              <a:rPr lang="en-US" sz="2000" smtClean="0"/>
              <a:t>:  impacts on ocean conditions, productivity, species distribution, abundance &amp; phenology.</a:t>
            </a:r>
          </a:p>
          <a:p>
            <a:pPr eaLnBrk="1" hangingPunct="1">
              <a:lnSpc>
                <a:spcPct val="90000"/>
              </a:lnSpc>
              <a:spcBef>
                <a:spcPct val="50000"/>
              </a:spcBef>
            </a:pPr>
            <a:r>
              <a:rPr lang="en-US" sz="2000" b="1" smtClean="0">
                <a:solidFill>
                  <a:srgbClr val="008080"/>
                </a:solidFill>
              </a:rPr>
              <a:t>Loss of sea ice</a:t>
            </a:r>
            <a:r>
              <a:rPr lang="en-US" sz="2000" smtClean="0"/>
              <a:t>: impacts on living marine resources at both poles.</a:t>
            </a:r>
          </a:p>
          <a:p>
            <a:pPr eaLnBrk="1" hangingPunct="1">
              <a:lnSpc>
                <a:spcPct val="90000"/>
              </a:lnSpc>
              <a:spcBef>
                <a:spcPct val="50000"/>
              </a:spcBef>
            </a:pPr>
            <a:r>
              <a:rPr lang="en-US" sz="2000" b="1" smtClean="0">
                <a:solidFill>
                  <a:srgbClr val="008080"/>
                </a:solidFill>
              </a:rPr>
              <a:t>Sea level rise</a:t>
            </a:r>
            <a:r>
              <a:rPr lang="en-US" sz="2000" b="1" smtClean="0"/>
              <a:t>:  </a:t>
            </a:r>
            <a:r>
              <a:rPr lang="en-US" sz="2000" smtClean="0"/>
              <a:t>direct and indirect impacts on coastal habitats and marine resources.</a:t>
            </a:r>
          </a:p>
          <a:p>
            <a:pPr eaLnBrk="1" hangingPunct="1">
              <a:lnSpc>
                <a:spcPct val="90000"/>
              </a:lnSpc>
              <a:spcBef>
                <a:spcPct val="50000"/>
              </a:spcBef>
            </a:pPr>
            <a:r>
              <a:rPr lang="en-US" sz="2000" b="1" smtClean="0">
                <a:solidFill>
                  <a:srgbClr val="008080"/>
                </a:solidFill>
              </a:rPr>
              <a:t>Ocean acidification: </a:t>
            </a:r>
            <a:r>
              <a:rPr lang="en-US" sz="2000" smtClean="0"/>
              <a:t>impacts on marine biota</a:t>
            </a:r>
          </a:p>
          <a:p>
            <a:pPr eaLnBrk="1" hangingPunct="1">
              <a:lnSpc>
                <a:spcPct val="90000"/>
              </a:lnSpc>
              <a:spcBef>
                <a:spcPct val="50000"/>
              </a:spcBef>
            </a:pPr>
            <a:r>
              <a:rPr lang="en-US" sz="2000" b="1" smtClean="0">
                <a:solidFill>
                  <a:srgbClr val="008080"/>
                </a:solidFill>
              </a:rPr>
              <a:t>Precipitation Changes</a:t>
            </a:r>
            <a:r>
              <a:rPr lang="en-US" sz="2000" smtClean="0"/>
              <a:t>:  impacts on quantity, quality and timing of freshwater supply.</a:t>
            </a:r>
          </a:p>
          <a:p>
            <a:pPr eaLnBrk="1" hangingPunct="1">
              <a:lnSpc>
                <a:spcPct val="90000"/>
              </a:lnSpc>
              <a:spcBef>
                <a:spcPct val="50000"/>
              </a:spcBef>
            </a:pPr>
            <a:r>
              <a:rPr lang="en-US" sz="2000" b="1" smtClean="0">
                <a:solidFill>
                  <a:srgbClr val="008080"/>
                </a:solidFill>
              </a:rPr>
              <a:t>Attribution of climate signals</a:t>
            </a:r>
            <a:r>
              <a:rPr lang="en-US" sz="2000" smtClean="0"/>
              <a:t>:  long term change vs. natural variability</a:t>
            </a:r>
          </a:p>
          <a:p>
            <a:pPr eaLnBrk="1" hangingPunct="1">
              <a:lnSpc>
                <a:spcPct val="90000"/>
              </a:lnSpc>
              <a:spcBef>
                <a:spcPct val="50000"/>
              </a:spcBef>
              <a:buFontTx/>
              <a:buChar char="•"/>
            </a:pPr>
            <a:endParaRPr lang="en-US" smtClean="0"/>
          </a:p>
        </p:txBody>
      </p:sp>
      <p:pic>
        <p:nvPicPr>
          <p:cNvPr id="54275" name="Picture 4" descr="Shifts map"/>
          <p:cNvPicPr>
            <a:picLocks noChangeAspect="1" noChangeArrowheads="1"/>
          </p:cNvPicPr>
          <p:nvPr/>
        </p:nvPicPr>
        <p:blipFill>
          <a:blip r:embed="rId3" cstate="print"/>
          <a:srcRect/>
          <a:stretch>
            <a:fillRect/>
          </a:stretch>
        </p:blipFill>
        <p:spPr bwMode="auto">
          <a:xfrm>
            <a:off x="5715000" y="685800"/>
            <a:ext cx="2016125" cy="1981200"/>
          </a:xfrm>
          <a:prstGeom prst="rect">
            <a:avLst/>
          </a:prstGeom>
          <a:noFill/>
          <a:ln w="9525">
            <a:noFill/>
            <a:miter lim="800000"/>
            <a:headEnd/>
            <a:tailEnd/>
          </a:ln>
        </p:spPr>
      </p:pic>
      <p:pic>
        <p:nvPicPr>
          <p:cNvPr id="54276" name="Picture 3" descr="arctic_sea_ice"/>
          <p:cNvPicPr>
            <a:picLocks noChangeAspect="1" noChangeArrowheads="1"/>
          </p:cNvPicPr>
          <p:nvPr/>
        </p:nvPicPr>
        <p:blipFill>
          <a:blip r:embed="rId4" cstate="print"/>
          <a:srcRect/>
          <a:stretch>
            <a:fillRect/>
          </a:stretch>
        </p:blipFill>
        <p:spPr bwMode="auto">
          <a:xfrm>
            <a:off x="5715000" y="2743200"/>
            <a:ext cx="1984375" cy="1981200"/>
          </a:xfrm>
          <a:prstGeom prst="rect">
            <a:avLst/>
          </a:prstGeom>
          <a:noFill/>
          <a:ln w="9525">
            <a:noFill/>
            <a:miter lim="800000"/>
            <a:headEnd/>
            <a:tailEnd/>
          </a:ln>
        </p:spPr>
      </p:pic>
      <p:pic>
        <p:nvPicPr>
          <p:cNvPr id="54277" name="Picture 311" descr="ribbon seals"/>
          <p:cNvPicPr>
            <a:picLocks noChangeAspect="1" noChangeArrowheads="1"/>
          </p:cNvPicPr>
          <p:nvPr/>
        </p:nvPicPr>
        <p:blipFill>
          <a:blip r:embed="rId5" cstate="print"/>
          <a:srcRect/>
          <a:stretch>
            <a:fillRect/>
          </a:stretch>
        </p:blipFill>
        <p:spPr bwMode="auto">
          <a:xfrm>
            <a:off x="7620000" y="3352800"/>
            <a:ext cx="1524000" cy="1014413"/>
          </a:xfrm>
          <a:prstGeom prst="rect">
            <a:avLst/>
          </a:prstGeom>
          <a:noFill/>
          <a:ln w="9525">
            <a:noFill/>
            <a:miter lim="800000"/>
            <a:headEnd/>
            <a:tailEnd/>
          </a:ln>
        </p:spPr>
      </p:pic>
      <p:pic>
        <p:nvPicPr>
          <p:cNvPr id="54278" name="Picture 2"/>
          <p:cNvPicPr>
            <a:picLocks noChangeAspect="1" noChangeArrowheads="1"/>
          </p:cNvPicPr>
          <p:nvPr/>
        </p:nvPicPr>
        <p:blipFill>
          <a:blip r:embed="rId6" cstate="print"/>
          <a:srcRect/>
          <a:stretch>
            <a:fillRect/>
          </a:stretch>
        </p:blipFill>
        <p:spPr bwMode="auto">
          <a:xfrm>
            <a:off x="7620000" y="1295400"/>
            <a:ext cx="1524000" cy="1143000"/>
          </a:xfrm>
          <a:prstGeom prst="rect">
            <a:avLst/>
          </a:prstGeom>
          <a:noFill/>
          <a:ln w="9525">
            <a:noFill/>
            <a:miter lim="800000"/>
            <a:headEnd/>
            <a:tailEnd/>
          </a:ln>
        </p:spPr>
      </p:pic>
      <p:pic>
        <p:nvPicPr>
          <p:cNvPr id="54279" name="Picture 9" descr="http://jisao.washington.edu/pdo/pdo_warm_cool3.jpg"/>
          <p:cNvPicPr>
            <a:picLocks noChangeAspect="1" noChangeArrowheads="1"/>
          </p:cNvPicPr>
          <p:nvPr/>
        </p:nvPicPr>
        <p:blipFill>
          <a:blip r:embed="rId7" cstate="print"/>
          <a:srcRect/>
          <a:stretch>
            <a:fillRect/>
          </a:stretch>
        </p:blipFill>
        <p:spPr bwMode="auto">
          <a:xfrm>
            <a:off x="6096000" y="5943600"/>
            <a:ext cx="1981200" cy="811213"/>
          </a:xfrm>
          <a:prstGeom prst="rect">
            <a:avLst/>
          </a:prstGeom>
          <a:noFill/>
          <a:ln w="9525">
            <a:noFill/>
            <a:miter lim="800000"/>
            <a:headEnd/>
            <a:tailEnd/>
          </a:ln>
        </p:spPr>
      </p:pic>
      <p:sp>
        <p:nvSpPr>
          <p:cNvPr id="54280" name="Rectangle 10"/>
          <p:cNvSpPr>
            <a:spLocks noChangeArrowheads="1"/>
          </p:cNvSpPr>
          <p:nvPr/>
        </p:nvSpPr>
        <p:spPr bwMode="auto">
          <a:xfrm>
            <a:off x="5943600" y="5638800"/>
            <a:ext cx="2398713" cy="338138"/>
          </a:xfrm>
          <a:prstGeom prst="rect">
            <a:avLst/>
          </a:prstGeom>
          <a:noFill/>
          <a:ln w="9525">
            <a:noFill/>
            <a:miter lim="800000"/>
            <a:headEnd/>
            <a:tailEnd/>
          </a:ln>
        </p:spPr>
        <p:txBody>
          <a:bodyPr wrap="none">
            <a:spAutoFit/>
          </a:bodyPr>
          <a:lstStyle/>
          <a:p>
            <a:pPr algn="ctr">
              <a:spcBef>
                <a:spcPct val="50000"/>
              </a:spcBef>
            </a:pPr>
            <a:r>
              <a:rPr lang="en-US" sz="1600" b="1">
                <a:solidFill>
                  <a:schemeClr val="tx2"/>
                </a:solidFill>
                <a:latin typeface="Calibri" pitchFamily="34" charset="0"/>
              </a:rPr>
              <a:t>Pacific Decadal Oscillation</a:t>
            </a:r>
          </a:p>
        </p:txBody>
      </p:sp>
      <p:sp>
        <p:nvSpPr>
          <p:cNvPr id="54281" name="Rectangle 11"/>
          <p:cNvSpPr>
            <a:spLocks noChangeArrowheads="1"/>
          </p:cNvSpPr>
          <p:nvPr/>
        </p:nvSpPr>
        <p:spPr bwMode="auto">
          <a:xfrm>
            <a:off x="8077200" y="6096000"/>
            <a:ext cx="655638" cy="400050"/>
          </a:xfrm>
          <a:prstGeom prst="rect">
            <a:avLst/>
          </a:prstGeom>
          <a:noFill/>
          <a:ln w="9525">
            <a:noFill/>
            <a:miter lim="800000"/>
            <a:headEnd/>
            <a:tailEnd/>
          </a:ln>
        </p:spPr>
        <p:txBody>
          <a:bodyPr wrap="none">
            <a:spAutoFit/>
          </a:bodyPr>
          <a:lstStyle/>
          <a:p>
            <a:r>
              <a:rPr lang="en-US" sz="2000"/>
              <a:t>cool</a:t>
            </a:r>
          </a:p>
        </p:txBody>
      </p:sp>
      <p:sp>
        <p:nvSpPr>
          <p:cNvPr id="54282" name="Rectangle 12"/>
          <p:cNvSpPr>
            <a:spLocks noChangeArrowheads="1"/>
          </p:cNvSpPr>
          <p:nvPr/>
        </p:nvSpPr>
        <p:spPr bwMode="auto">
          <a:xfrm>
            <a:off x="5410200" y="6096000"/>
            <a:ext cx="782638" cy="400050"/>
          </a:xfrm>
          <a:prstGeom prst="rect">
            <a:avLst/>
          </a:prstGeom>
          <a:noFill/>
          <a:ln w="9525">
            <a:noFill/>
            <a:miter lim="800000"/>
            <a:headEnd/>
            <a:tailEnd/>
          </a:ln>
        </p:spPr>
        <p:txBody>
          <a:bodyPr wrap="none">
            <a:spAutoFit/>
          </a:bodyPr>
          <a:lstStyle/>
          <a:p>
            <a:r>
              <a:rPr lang="en-US" sz="2000">
                <a:solidFill>
                  <a:srgbClr val="000000"/>
                </a:solidFill>
                <a:latin typeface="Calibri" pitchFamily="34" charset="0"/>
              </a:rPr>
              <a:t>warm</a:t>
            </a:r>
            <a:endParaRPr lang="en-US" sz="2000"/>
          </a:p>
        </p:txBody>
      </p:sp>
      <p:pic>
        <p:nvPicPr>
          <p:cNvPr id="67" name="Picture 66" descr="chinook_SILO.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5638800" y="4648200"/>
            <a:ext cx="2057400" cy="1069975"/>
          </a:xfrm>
          <a:prstGeom prst="rect">
            <a:avLst/>
          </a:prstGeom>
          <a:noFill/>
          <a:ln w="9525">
            <a:noFill/>
            <a:miter lim="800000"/>
            <a:headEnd/>
            <a:tailEnd/>
          </a:ln>
          <a:effectLst>
            <a:outerShdw blurRad="63500" dist="38100" dir="2700000" algn="tl" rotWithShape="0">
              <a:srgbClr val="000000">
                <a:alpha val="39999"/>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352800" y="914400"/>
            <a:ext cx="5410200" cy="838200"/>
          </a:xfrm>
        </p:spPr>
        <p:txBody>
          <a:bodyPr/>
          <a:lstStyle/>
          <a:p>
            <a:pPr algn="ctr" eaLnBrk="1" hangingPunct="1"/>
            <a:r>
              <a:rPr lang="en-US" smtClean="0"/>
              <a:t>Marine Protected Areas (MPAs)</a:t>
            </a:r>
            <a:br>
              <a:rPr lang="en-US" smtClean="0"/>
            </a:br>
            <a:r>
              <a:rPr lang="en-US" sz="1800" smtClean="0"/>
              <a:t>NOAA-National Ocean Service (NOS)</a:t>
            </a:r>
          </a:p>
        </p:txBody>
      </p:sp>
      <p:sp>
        <p:nvSpPr>
          <p:cNvPr id="56322" name="Rectangle 3"/>
          <p:cNvSpPr>
            <a:spLocks noGrp="1" noChangeArrowheads="1"/>
          </p:cNvSpPr>
          <p:nvPr>
            <p:ph idx="1"/>
          </p:nvPr>
        </p:nvSpPr>
        <p:spPr>
          <a:xfrm>
            <a:off x="457200" y="2438400"/>
            <a:ext cx="5105400" cy="4038600"/>
          </a:xfrm>
        </p:spPr>
        <p:txBody>
          <a:bodyPr/>
          <a:lstStyle/>
          <a:p>
            <a:pPr marL="0" indent="0" eaLnBrk="1" hangingPunct="1"/>
            <a:r>
              <a:rPr lang="en-US" sz="2000" b="1" smtClean="0"/>
              <a:t>MPA Monitoring and Evaluation </a:t>
            </a:r>
          </a:p>
          <a:p>
            <a:pPr lvl="1" eaLnBrk="1" hangingPunct="1">
              <a:buFont typeface="Courier New" pitchFamily="49" charset="0"/>
              <a:buBlip>
                <a:blip r:embed="rId3"/>
              </a:buBlip>
            </a:pPr>
            <a:r>
              <a:rPr lang="en-US" sz="1800" smtClean="0"/>
              <a:t>NOS- Office of National Marine Sanctuaries </a:t>
            </a:r>
          </a:p>
          <a:p>
            <a:pPr lvl="1" eaLnBrk="1" hangingPunct="1">
              <a:buFont typeface="Courier New" pitchFamily="49" charset="0"/>
              <a:buBlip>
                <a:blip r:embed="rId3"/>
              </a:buBlip>
            </a:pPr>
            <a:r>
              <a:rPr lang="en-US" sz="1800" smtClean="0"/>
              <a:t>MPA Center</a:t>
            </a:r>
          </a:p>
          <a:p>
            <a:pPr marL="0" indent="0" eaLnBrk="1" hangingPunct="1">
              <a:spcBef>
                <a:spcPts val="1200"/>
              </a:spcBef>
            </a:pPr>
            <a:r>
              <a:rPr lang="en-US" sz="2000" b="1" smtClean="0"/>
              <a:t>Capacity Building on MPAs</a:t>
            </a:r>
          </a:p>
          <a:p>
            <a:pPr lvl="1" eaLnBrk="1" hangingPunct="1">
              <a:buFont typeface="Courier New" pitchFamily="49" charset="0"/>
              <a:buBlip>
                <a:blip r:embed="rId3"/>
              </a:buBlip>
            </a:pPr>
            <a:r>
              <a:rPr lang="en-US" sz="1800" smtClean="0"/>
              <a:t>MPA Capacity Building Programs</a:t>
            </a:r>
          </a:p>
          <a:p>
            <a:pPr lvl="1" eaLnBrk="1" hangingPunct="1">
              <a:buFont typeface="Courier New" pitchFamily="49" charset="0"/>
              <a:buBlip>
                <a:blip r:embed="rId3"/>
              </a:buBlip>
            </a:pPr>
            <a:r>
              <a:rPr lang="en-US" sz="1800" smtClean="0"/>
              <a:t>APEC Research and Training Center in Xiamen</a:t>
            </a:r>
          </a:p>
          <a:p>
            <a:pPr lvl="1" eaLnBrk="1" hangingPunct="1">
              <a:buFont typeface="Courier New" pitchFamily="49" charset="0"/>
              <a:buBlip>
                <a:blip r:embed="rId3"/>
              </a:buBlip>
            </a:pPr>
            <a:r>
              <a:rPr lang="en-US" sz="1800" smtClean="0"/>
              <a:t>Exchanges and Sistership agreements</a:t>
            </a:r>
          </a:p>
          <a:p>
            <a:pPr lvl="1" eaLnBrk="1" hangingPunct="1">
              <a:buFont typeface="Courier New" pitchFamily="49" charset="0"/>
              <a:buBlip>
                <a:blip r:embed="rId3"/>
              </a:buBlip>
            </a:pPr>
            <a:r>
              <a:rPr lang="en-US" sz="1800" smtClean="0"/>
              <a:t>Collaboration with international agencies and programs (e.g., IUCN-World Commission on Protected Areas</a:t>
            </a:r>
          </a:p>
          <a:p>
            <a:pPr lvl="1" eaLnBrk="1" hangingPunct="1">
              <a:buFontTx/>
              <a:buNone/>
            </a:pPr>
            <a:endParaRPr lang="en-US" sz="1800" smtClean="0"/>
          </a:p>
          <a:p>
            <a:pPr lvl="1" eaLnBrk="1" hangingPunct="1">
              <a:buFont typeface="Courier New" pitchFamily="49" charset="0"/>
              <a:buBlip>
                <a:blip r:embed="rId3"/>
              </a:buBlip>
            </a:pPr>
            <a:endParaRPr lang="en-US" sz="1800" smtClean="0"/>
          </a:p>
        </p:txBody>
      </p:sp>
      <p:sp>
        <p:nvSpPr>
          <p:cNvPr id="56323" name="Oval 49" descr="David:Desktop Folder:transplant_300.jpg"/>
          <p:cNvSpPr>
            <a:spLocks noChangeArrowheads="1"/>
          </p:cNvSpPr>
          <p:nvPr/>
        </p:nvSpPr>
        <p:spPr bwMode="auto">
          <a:xfrm flipH="1">
            <a:off x="5638800" y="3276600"/>
            <a:ext cx="1247775" cy="1828800"/>
          </a:xfrm>
          <a:prstGeom prst="ellipse">
            <a:avLst/>
          </a:prstGeom>
          <a:blipFill dpi="0" rotWithShape="0">
            <a:blip r:embed="rId4" cstate="print"/>
            <a:srcRect/>
            <a:stretch>
              <a:fillRect/>
            </a:stretch>
          </a:blipFill>
          <a:ln w="9525">
            <a:solidFill>
              <a:schemeClr val="hlink"/>
            </a:solidFill>
            <a:round/>
            <a:headEnd/>
            <a:tailEnd/>
          </a:ln>
        </p:spPr>
        <p:txBody>
          <a:bodyPr wrap="none" anchor="ctr"/>
          <a:lstStyle/>
          <a:p>
            <a:endParaRPr lang="en-US" sz="1800"/>
          </a:p>
        </p:txBody>
      </p:sp>
      <p:pic>
        <p:nvPicPr>
          <p:cNvPr id="56324" name="Picture 50"/>
          <p:cNvPicPr>
            <a:picLocks noChangeAspect="1" noChangeArrowheads="1"/>
          </p:cNvPicPr>
          <p:nvPr/>
        </p:nvPicPr>
        <p:blipFill>
          <a:blip r:embed="rId5" cstate="print"/>
          <a:srcRect/>
          <a:stretch>
            <a:fillRect/>
          </a:stretch>
        </p:blipFill>
        <p:spPr bwMode="auto">
          <a:xfrm flipH="1">
            <a:off x="6400800" y="4648200"/>
            <a:ext cx="1905000" cy="1519238"/>
          </a:xfrm>
          <a:prstGeom prst="rect">
            <a:avLst/>
          </a:prstGeom>
          <a:noFill/>
          <a:ln w="9525">
            <a:solidFill>
              <a:schemeClr val="bg1"/>
            </a:solidFill>
            <a:miter lim="800000"/>
            <a:headEnd/>
            <a:tailEnd/>
          </a:ln>
        </p:spPr>
      </p:pic>
      <p:sp>
        <p:nvSpPr>
          <p:cNvPr id="56325" name="Oval 55" descr="David:Desktop Folder:story_300.jpg"/>
          <p:cNvSpPr>
            <a:spLocks noChangeArrowheads="1"/>
          </p:cNvSpPr>
          <p:nvPr/>
        </p:nvSpPr>
        <p:spPr bwMode="auto">
          <a:xfrm flipH="1">
            <a:off x="6324600" y="1981200"/>
            <a:ext cx="1247775" cy="1600200"/>
          </a:xfrm>
          <a:prstGeom prst="ellipse">
            <a:avLst/>
          </a:prstGeom>
          <a:blipFill dpi="0" rotWithShape="0">
            <a:blip r:embed="rId6" cstate="print"/>
            <a:srcRect/>
            <a:stretch>
              <a:fillRect/>
            </a:stretch>
          </a:blipFill>
          <a:ln w="9525">
            <a:solidFill>
              <a:schemeClr val="hlink"/>
            </a:solidFill>
            <a:round/>
            <a:headEnd/>
            <a:tailEnd/>
          </a:ln>
        </p:spPr>
        <p:txBody>
          <a:bodyPr wrap="none" anchor="ctr"/>
          <a:lstStyle/>
          <a:p>
            <a:endParaRPr lang="en-US"/>
          </a:p>
        </p:txBody>
      </p:sp>
      <p:sp>
        <p:nvSpPr>
          <p:cNvPr id="56326" name="Oval 58" descr="David:Desktop Folder:datasonicsfish_300.jpg"/>
          <p:cNvSpPr>
            <a:spLocks noChangeArrowheads="1"/>
          </p:cNvSpPr>
          <p:nvPr/>
        </p:nvSpPr>
        <p:spPr bwMode="auto">
          <a:xfrm flipH="1">
            <a:off x="7239000" y="3124200"/>
            <a:ext cx="1247775" cy="1524000"/>
          </a:xfrm>
          <a:prstGeom prst="ellipse">
            <a:avLst/>
          </a:prstGeom>
          <a:blipFill dpi="0" rotWithShape="0">
            <a:blip r:embed="rId7" cstate="print"/>
            <a:srcRect/>
            <a:stretch>
              <a:fillRect/>
            </a:stretch>
          </a:blipFill>
          <a:ln w="9525">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3124200" y="1066800"/>
            <a:ext cx="6019800" cy="838200"/>
          </a:xfrm>
        </p:spPr>
        <p:txBody>
          <a:bodyPr/>
          <a:lstStyle/>
          <a:p>
            <a:pPr eaLnBrk="1" hangingPunct="1"/>
            <a:r>
              <a:rPr lang="en-US" smtClean="0"/>
              <a:t>International Fisheries Activities</a:t>
            </a:r>
          </a:p>
        </p:txBody>
      </p:sp>
      <p:sp>
        <p:nvSpPr>
          <p:cNvPr id="58370" name="Content Placeholder 2"/>
          <p:cNvSpPr>
            <a:spLocks noGrp="1"/>
          </p:cNvSpPr>
          <p:nvPr>
            <p:ph idx="1"/>
          </p:nvPr>
        </p:nvSpPr>
        <p:spPr>
          <a:xfrm>
            <a:off x="4114800" y="1981200"/>
            <a:ext cx="4724400" cy="4876800"/>
          </a:xfrm>
        </p:spPr>
        <p:txBody>
          <a:bodyPr/>
          <a:lstStyle/>
          <a:p>
            <a:pPr marL="0" indent="0" eaLnBrk="1" hangingPunct="1">
              <a:buFont typeface="Wingdings" pitchFamily="2" charset="2"/>
              <a:buChar char="§"/>
            </a:pPr>
            <a:r>
              <a:rPr lang="en-US" sz="2000" smtClean="0"/>
              <a:t>Represent the U.S. at regional fisheries management organizations and other scientific and management bodies</a:t>
            </a:r>
          </a:p>
          <a:p>
            <a:pPr marL="0" indent="0" eaLnBrk="1" hangingPunct="1">
              <a:buFont typeface="Wingdings" pitchFamily="2" charset="2"/>
              <a:buChar char="§"/>
            </a:pPr>
            <a:r>
              <a:rPr lang="en-US" sz="2000" smtClean="0"/>
              <a:t>Secure equitable access for the U.S. to shared fish resources</a:t>
            </a:r>
          </a:p>
          <a:p>
            <a:pPr marL="0" indent="0" eaLnBrk="1" hangingPunct="1">
              <a:buFont typeface="Wingdings" pitchFamily="2" charset="2"/>
              <a:buChar char="§"/>
            </a:pPr>
            <a:r>
              <a:rPr lang="en-US" sz="2000" smtClean="0"/>
              <a:t>Combat illegal, unregulated, or unreported (IUU) fishing</a:t>
            </a:r>
          </a:p>
          <a:p>
            <a:pPr marL="0" indent="0" eaLnBrk="1" hangingPunct="1">
              <a:buFont typeface="Wingdings" pitchFamily="2" charset="2"/>
              <a:buChar char="§"/>
            </a:pPr>
            <a:r>
              <a:rPr lang="en-US" sz="2000" smtClean="0"/>
              <a:t>Reduce the international bycatch of protected marine resources</a:t>
            </a:r>
          </a:p>
          <a:p>
            <a:pPr marL="0" indent="0" eaLnBrk="1" hangingPunct="1">
              <a:buFont typeface="Wingdings" pitchFamily="2" charset="2"/>
              <a:buChar char="§"/>
            </a:pPr>
            <a:r>
              <a:rPr lang="en-US" sz="2000" smtClean="0"/>
              <a:t>Maintain bilateral agreements with other countries (China, Canada, Norway, Russia and others)</a:t>
            </a:r>
          </a:p>
          <a:p>
            <a:pPr marL="0" indent="0" eaLnBrk="1" hangingPunct="1"/>
            <a:endParaRPr lang="en-US" sz="2000" smtClean="0"/>
          </a:p>
        </p:txBody>
      </p:sp>
      <p:pic>
        <p:nvPicPr>
          <p:cNvPr id="58371" name="Picture 6" descr="tuna2"/>
          <p:cNvPicPr>
            <a:picLocks noChangeAspect="1" noChangeArrowheads="1"/>
          </p:cNvPicPr>
          <p:nvPr/>
        </p:nvPicPr>
        <p:blipFill>
          <a:blip r:embed="rId3" cstate="print"/>
          <a:srcRect/>
          <a:stretch>
            <a:fillRect/>
          </a:stretch>
        </p:blipFill>
        <p:spPr bwMode="auto">
          <a:xfrm>
            <a:off x="609600" y="2209800"/>
            <a:ext cx="3048000" cy="438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3962400" y="685800"/>
            <a:ext cx="6019800" cy="838200"/>
          </a:xfrm>
        </p:spPr>
        <p:txBody>
          <a:bodyPr/>
          <a:lstStyle/>
          <a:p>
            <a:pPr eaLnBrk="1" hangingPunct="1"/>
            <a:r>
              <a:rPr lang="en-US" smtClean="0"/>
              <a:t>Mission and Vision</a:t>
            </a:r>
          </a:p>
        </p:txBody>
      </p:sp>
      <p:sp>
        <p:nvSpPr>
          <p:cNvPr id="19458" name="Content Placeholder 2"/>
          <p:cNvSpPr>
            <a:spLocks noGrp="1"/>
          </p:cNvSpPr>
          <p:nvPr>
            <p:ph type="body" sz="quarter" idx="12"/>
          </p:nvPr>
        </p:nvSpPr>
        <p:spPr>
          <a:xfrm>
            <a:off x="4724400" y="1371600"/>
            <a:ext cx="3505200" cy="4953000"/>
          </a:xfrm>
        </p:spPr>
        <p:txBody>
          <a:bodyPr/>
          <a:lstStyle/>
          <a:p>
            <a:pPr marL="0" indent="0" eaLnBrk="1" hangingPunct="1">
              <a:defRPr/>
            </a:pPr>
            <a:r>
              <a:rPr/>
              <a:t>Stewardship of living marine </a:t>
            </a:r>
            <a:br>
              <a:rPr/>
            </a:br>
            <a:r>
              <a:rPr/>
              <a:t>resources and the promotion of </a:t>
            </a:r>
            <a:br>
              <a:rPr/>
            </a:br>
            <a:r>
              <a:rPr/>
              <a:t>healthy ecosystems through </a:t>
            </a:r>
            <a:br>
              <a:rPr/>
            </a:br>
            <a:r>
              <a:rPr/>
              <a:t>science-based conservation and management </a:t>
            </a:r>
            <a:br>
              <a:rPr/>
            </a:br>
            <a:endParaRPr/>
          </a:p>
        </p:txBody>
      </p:sp>
      <p:sp>
        <p:nvSpPr>
          <p:cNvPr id="9" name="Text Placeholder 8"/>
          <p:cNvSpPr>
            <a:spLocks noGrp="1"/>
          </p:cNvSpPr>
          <p:nvPr>
            <p:ph type="body" sz="quarter" idx="13"/>
          </p:nvPr>
        </p:nvSpPr>
        <p:spPr>
          <a:xfrm>
            <a:off x="914400" y="1371600"/>
            <a:ext cx="3581400" cy="4953000"/>
          </a:xfrm>
        </p:spPr>
        <p:txBody>
          <a:bodyPr/>
          <a:lstStyle/>
          <a:p>
            <a:pPr marL="0" indent="0" eaLnBrk="1" hangingPunct="1">
              <a:defRPr/>
            </a:pPr>
            <a:r>
              <a:rPr/>
              <a:t>The American people enjoy the riches and benefits of healthy and diverse marine ecosystems</a:t>
            </a:r>
          </a:p>
          <a:p>
            <a:pPr marL="0" indent="0" eaLnBrk="1" hangingPunct="1">
              <a:defRPr/>
            </a:pPr>
            <a:endParaRPr/>
          </a:p>
        </p:txBody>
      </p:sp>
      <p:pic>
        <p:nvPicPr>
          <p:cNvPr id="23556" name="Picture Placeholder 12" descr="Guy Fishing.jpg"/>
          <p:cNvPicPr>
            <a:picLocks noGrp="1" noChangeAspect="1"/>
          </p:cNvPicPr>
          <p:nvPr>
            <p:ph type="pic" sz="quarter" idx="15"/>
          </p:nvPr>
        </p:nvPicPr>
        <p:blipFill>
          <a:blip r:embed="rId3" cstate="print"/>
          <a:srcRect t="13635" b="13635"/>
          <a:stretch>
            <a:fillRect/>
          </a:stretch>
        </p:blipFill>
        <p:spPr>
          <a:xfrm>
            <a:off x="990600" y="2057400"/>
            <a:ext cx="3352800" cy="1676400"/>
          </a:xfrm>
        </p:spPr>
      </p:pic>
      <p:pic>
        <p:nvPicPr>
          <p:cNvPr id="23557" name="Picture 4" descr="fishboat"/>
          <p:cNvPicPr>
            <a:picLocks noGrp="1" noChangeAspect="1" noChangeArrowheads="1"/>
          </p:cNvPicPr>
          <p:nvPr>
            <p:ph type="pic" sz="quarter" idx="14"/>
          </p:nvPr>
        </p:nvPicPr>
        <p:blipFill>
          <a:blip r:embed="rId4" cstate="print"/>
          <a:srcRect t="7323" b="7323"/>
          <a:stretch>
            <a:fillRect/>
          </a:stretch>
        </p:blipFill>
        <p:spPr>
          <a:xfrm>
            <a:off x="4800600" y="1981200"/>
            <a:ext cx="3352800" cy="1828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Contact</a:t>
            </a:r>
          </a:p>
        </p:txBody>
      </p:sp>
      <p:sp>
        <p:nvSpPr>
          <p:cNvPr id="60418" name="Rectangle 3"/>
          <p:cNvSpPr>
            <a:spLocks noGrp="1" noChangeArrowheads="1"/>
          </p:cNvSpPr>
          <p:nvPr>
            <p:ph type="body" idx="1"/>
          </p:nvPr>
        </p:nvSpPr>
        <p:spPr/>
        <p:txBody>
          <a:bodyPr/>
          <a:lstStyle/>
          <a:p>
            <a:pPr algn="ctr" eaLnBrk="1" hangingPunct="1"/>
            <a:r>
              <a:rPr lang="en-US" sz="2000" smtClean="0"/>
              <a:t>Dr. Ned Cyr, Director</a:t>
            </a:r>
          </a:p>
          <a:p>
            <a:pPr algn="ctr" eaLnBrk="1" hangingPunct="1"/>
            <a:r>
              <a:rPr lang="en-US" sz="2000" smtClean="0"/>
              <a:t>NOAA Fisheries, Office of Science &amp; Technology</a:t>
            </a:r>
          </a:p>
          <a:p>
            <a:pPr algn="ctr" eaLnBrk="1" hangingPunct="1"/>
            <a:r>
              <a:rPr lang="en-US" sz="2000" smtClean="0"/>
              <a:t>1315 East West Highway</a:t>
            </a:r>
          </a:p>
          <a:p>
            <a:pPr algn="ctr" eaLnBrk="1" hangingPunct="1"/>
            <a:r>
              <a:rPr lang="en-US" sz="2000" smtClean="0"/>
              <a:t>Silver Spring, MD 20910</a:t>
            </a:r>
          </a:p>
          <a:p>
            <a:pPr algn="ctr" eaLnBrk="1" hangingPunct="1"/>
            <a:endParaRPr lang="en-US" sz="2000" smtClean="0"/>
          </a:p>
          <a:p>
            <a:pPr algn="ctr" eaLnBrk="1" hangingPunct="1"/>
            <a:r>
              <a:rPr lang="en-US" sz="2000" smtClean="0"/>
              <a:t>Telephone: (301) 427-8100</a:t>
            </a:r>
          </a:p>
          <a:p>
            <a:pPr algn="ctr" eaLnBrk="1" hangingPunct="1"/>
            <a:r>
              <a:rPr lang="en-US" sz="2000" smtClean="0"/>
              <a:t>Fax: (301) 713-1875</a:t>
            </a:r>
          </a:p>
          <a:p>
            <a:pPr algn="ctr" eaLnBrk="1" hangingPunct="1"/>
            <a:r>
              <a:rPr lang="en-US" sz="2000" smtClean="0"/>
              <a:t>Email: </a:t>
            </a:r>
            <a:r>
              <a:rPr lang="en-US" sz="2000" smtClean="0">
                <a:hlinkClick r:id="rId3"/>
              </a:rPr>
              <a:t>ned.cyr@noaa.gov</a:t>
            </a:r>
            <a:endParaRPr lang="en-US" sz="2000" smtClean="0"/>
          </a:p>
          <a:p>
            <a:pPr algn="ctr" eaLnBrk="1" hangingPunct="1"/>
            <a:endParaRPr lang="en-US" sz="2000" smtClean="0"/>
          </a:p>
          <a:p>
            <a:pPr algn="ctr" eaLnBrk="1" hangingPunct="1"/>
            <a:r>
              <a:rPr lang="en-US" sz="2000" smtClean="0"/>
              <a:t>Website: www.noaa.gov</a:t>
            </a:r>
          </a:p>
          <a:p>
            <a:pPr algn="ctr" eaLnBrk="1" hangingPunct="1"/>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val 4"/>
          <p:cNvSpPr>
            <a:spLocks noChangeArrowheads="1"/>
          </p:cNvSpPr>
          <p:nvPr/>
        </p:nvSpPr>
        <p:spPr bwMode="auto">
          <a:xfrm>
            <a:off x="685800" y="4343400"/>
            <a:ext cx="1219200" cy="1981200"/>
          </a:xfrm>
          <a:prstGeom prst="ellipse">
            <a:avLst/>
          </a:prstGeom>
          <a:noFill/>
          <a:ln w="9525" algn="ctr">
            <a:noFill/>
            <a:round/>
            <a:headEnd/>
            <a:tailEnd/>
          </a:ln>
        </p:spPr>
        <p:txBody>
          <a:bodyPr/>
          <a:lstStyle/>
          <a:p>
            <a:pPr>
              <a:spcBef>
                <a:spcPct val="20000"/>
              </a:spcBef>
            </a:pPr>
            <a:endParaRPr lang="en-US"/>
          </a:p>
        </p:txBody>
      </p:sp>
      <p:pic>
        <p:nvPicPr>
          <p:cNvPr id="25602" name="Picture 8"/>
          <p:cNvPicPr>
            <a:picLocks noChangeAspect="1" noChangeArrowheads="1"/>
          </p:cNvPicPr>
          <p:nvPr/>
        </p:nvPicPr>
        <p:blipFill>
          <a:blip r:embed="rId3" cstate="print"/>
          <a:srcRect/>
          <a:stretch>
            <a:fillRect/>
          </a:stretch>
        </p:blipFill>
        <p:spPr bwMode="auto">
          <a:xfrm>
            <a:off x="457200" y="244475"/>
            <a:ext cx="8248650" cy="6384925"/>
          </a:xfrm>
          <a:prstGeom prst="rect">
            <a:avLst/>
          </a:prstGeom>
          <a:noFill/>
          <a:ln w="9525">
            <a:noFill/>
            <a:miter lim="800000"/>
            <a:headEnd/>
            <a:tailEnd/>
          </a:ln>
        </p:spPr>
      </p:pic>
      <p:sp>
        <p:nvSpPr>
          <p:cNvPr id="25603" name="Oval 6"/>
          <p:cNvSpPr>
            <a:spLocks noChangeArrowheads="1"/>
          </p:cNvSpPr>
          <p:nvPr/>
        </p:nvSpPr>
        <p:spPr bwMode="auto">
          <a:xfrm>
            <a:off x="533400" y="4495800"/>
            <a:ext cx="1524000" cy="2057400"/>
          </a:xfrm>
          <a:prstGeom prst="ellipse">
            <a:avLst/>
          </a:prstGeom>
          <a:noFill/>
          <a:ln w="9525" algn="ctr">
            <a:solidFill>
              <a:srgbClr val="FF0000"/>
            </a:solidFill>
            <a:round/>
            <a:headEnd/>
            <a:tailEnd/>
          </a:ln>
        </p:spPr>
        <p:txBody>
          <a:bodyPr/>
          <a:lstStyle/>
          <a:p>
            <a:pPr>
              <a:spcBef>
                <a:spcPct val="20000"/>
              </a:spcBef>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4"/>
          <p:cNvSpPr>
            <a:spLocks noChangeArrowheads="1"/>
          </p:cNvSpPr>
          <p:nvPr/>
        </p:nvSpPr>
        <p:spPr bwMode="auto">
          <a:xfrm>
            <a:off x="3429000" y="685800"/>
            <a:ext cx="8077200" cy="990600"/>
          </a:xfrm>
          <a:prstGeom prst="rect">
            <a:avLst/>
          </a:prstGeom>
          <a:noFill/>
          <a:ln w="9525">
            <a:noFill/>
            <a:miter lim="800000"/>
            <a:headEnd/>
            <a:tailEnd/>
          </a:ln>
        </p:spPr>
        <p:txBody>
          <a:bodyPr anchor="ctr"/>
          <a:lstStyle/>
          <a:p>
            <a:pPr marL="117475"/>
            <a:r>
              <a:rPr lang="en-US" b="1"/>
              <a:t>NOAA Fisheries Service Organization</a:t>
            </a:r>
          </a:p>
        </p:txBody>
      </p:sp>
      <p:sp>
        <p:nvSpPr>
          <p:cNvPr id="242755" name="Rectangle 67"/>
          <p:cNvSpPr>
            <a:spLocks noChangeArrowheads="1"/>
          </p:cNvSpPr>
          <p:nvPr/>
        </p:nvSpPr>
        <p:spPr bwMode="auto">
          <a:xfrm>
            <a:off x="1371600" y="2667000"/>
            <a:ext cx="76200" cy="3656013"/>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sp>
        <p:nvSpPr>
          <p:cNvPr id="242762" name="Rectangle 74"/>
          <p:cNvSpPr>
            <a:spLocks noChangeArrowheads="1"/>
          </p:cNvSpPr>
          <p:nvPr/>
        </p:nvSpPr>
        <p:spPr bwMode="auto">
          <a:xfrm rot="10800000">
            <a:off x="1371600" y="4114800"/>
            <a:ext cx="622300" cy="82550"/>
          </a:xfrm>
          <a:prstGeom prst="rect">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wrap="none" anchor="ctr"/>
          <a:lstStyle/>
          <a:p>
            <a:pPr>
              <a:defRPr/>
            </a:pPr>
            <a:endParaRPr lang="en-US" dirty="0"/>
          </a:p>
        </p:txBody>
      </p:sp>
      <p:sp>
        <p:nvSpPr>
          <p:cNvPr id="242763" name="Rectangle 75"/>
          <p:cNvSpPr>
            <a:spLocks noChangeArrowheads="1"/>
          </p:cNvSpPr>
          <p:nvPr/>
        </p:nvSpPr>
        <p:spPr bwMode="auto">
          <a:xfrm rot="10800000">
            <a:off x="1371600" y="4800600"/>
            <a:ext cx="622300" cy="82550"/>
          </a:xfrm>
          <a:prstGeom prst="rect">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wrap="none" anchor="ctr"/>
          <a:lstStyle/>
          <a:p>
            <a:pPr>
              <a:defRPr/>
            </a:pPr>
            <a:endParaRPr lang="en-US" dirty="0"/>
          </a:p>
        </p:txBody>
      </p:sp>
      <p:sp>
        <p:nvSpPr>
          <p:cNvPr id="242764" name="Rectangle 76"/>
          <p:cNvSpPr>
            <a:spLocks noChangeArrowheads="1"/>
          </p:cNvSpPr>
          <p:nvPr/>
        </p:nvSpPr>
        <p:spPr bwMode="auto">
          <a:xfrm rot="10800000">
            <a:off x="1447800" y="5486400"/>
            <a:ext cx="622300" cy="82550"/>
          </a:xfrm>
          <a:prstGeom prst="rect">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wrap="none" anchor="ctr"/>
          <a:lstStyle/>
          <a:p>
            <a:pPr>
              <a:defRPr/>
            </a:pPr>
            <a:endParaRPr lang="en-US" dirty="0"/>
          </a:p>
        </p:txBody>
      </p:sp>
      <p:sp>
        <p:nvSpPr>
          <p:cNvPr id="242761" name="Rectangle 73"/>
          <p:cNvSpPr>
            <a:spLocks noChangeArrowheads="1"/>
          </p:cNvSpPr>
          <p:nvPr/>
        </p:nvSpPr>
        <p:spPr bwMode="auto">
          <a:xfrm>
            <a:off x="990600" y="6248400"/>
            <a:ext cx="622300" cy="92075"/>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60" name="Rectangle 72"/>
          <p:cNvSpPr>
            <a:spLocks noChangeArrowheads="1"/>
          </p:cNvSpPr>
          <p:nvPr/>
        </p:nvSpPr>
        <p:spPr bwMode="auto">
          <a:xfrm>
            <a:off x="762000" y="5486400"/>
            <a:ext cx="622300" cy="92075"/>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59" name="Rectangle 71"/>
          <p:cNvSpPr>
            <a:spLocks noChangeArrowheads="1"/>
          </p:cNvSpPr>
          <p:nvPr/>
        </p:nvSpPr>
        <p:spPr bwMode="auto">
          <a:xfrm>
            <a:off x="762000" y="4800600"/>
            <a:ext cx="622300" cy="8255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58" name="Rectangle 70"/>
          <p:cNvSpPr>
            <a:spLocks noChangeArrowheads="1"/>
          </p:cNvSpPr>
          <p:nvPr/>
        </p:nvSpPr>
        <p:spPr bwMode="auto">
          <a:xfrm>
            <a:off x="762000" y="4114800"/>
            <a:ext cx="622300" cy="8255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54" name="Rectangle 66"/>
          <p:cNvSpPr>
            <a:spLocks noChangeArrowheads="1"/>
          </p:cNvSpPr>
          <p:nvPr/>
        </p:nvSpPr>
        <p:spPr bwMode="auto">
          <a:xfrm>
            <a:off x="762000" y="3505200"/>
            <a:ext cx="630238" cy="92075"/>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56" name="Rectangle 68"/>
          <p:cNvSpPr>
            <a:spLocks noChangeArrowheads="1"/>
          </p:cNvSpPr>
          <p:nvPr/>
        </p:nvSpPr>
        <p:spPr bwMode="auto">
          <a:xfrm rot="10800000">
            <a:off x="1295400" y="3505200"/>
            <a:ext cx="622300" cy="92075"/>
          </a:xfrm>
          <a:prstGeom prst="rect">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wrap="none" anchor="ctr"/>
          <a:lstStyle/>
          <a:p>
            <a:pPr>
              <a:defRPr/>
            </a:pPr>
            <a:endParaRPr lang="en-US" dirty="0"/>
          </a:p>
        </p:txBody>
      </p:sp>
      <p:grpSp>
        <p:nvGrpSpPr>
          <p:cNvPr id="27660" name="Group 58"/>
          <p:cNvGrpSpPr>
            <a:grpSpLocks/>
          </p:cNvGrpSpPr>
          <p:nvPr/>
        </p:nvGrpSpPr>
        <p:grpSpPr bwMode="auto">
          <a:xfrm>
            <a:off x="3657600" y="4879975"/>
            <a:ext cx="1524000" cy="755650"/>
            <a:chOff x="2304" y="3648"/>
            <a:chExt cx="960" cy="476"/>
          </a:xfrm>
        </p:grpSpPr>
        <p:sp>
          <p:nvSpPr>
            <p:cNvPr id="242739" name="Rectangle 51"/>
            <p:cNvSpPr>
              <a:spLocks noChangeArrowheads="1"/>
            </p:cNvSpPr>
            <p:nvPr/>
          </p:nvSpPr>
          <p:spPr bwMode="auto">
            <a:xfrm>
              <a:off x="2304" y="4077"/>
              <a:ext cx="960" cy="47"/>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40" name="Rectangle 52"/>
            <p:cNvSpPr>
              <a:spLocks noChangeArrowheads="1"/>
            </p:cNvSpPr>
            <p:nvPr/>
          </p:nvSpPr>
          <p:spPr bwMode="auto">
            <a:xfrm>
              <a:off x="2764" y="3648"/>
              <a:ext cx="68" cy="439"/>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grpSp>
      <p:grpSp>
        <p:nvGrpSpPr>
          <p:cNvPr id="27661" name="Group 59"/>
          <p:cNvGrpSpPr>
            <a:grpSpLocks/>
          </p:cNvGrpSpPr>
          <p:nvPr/>
        </p:nvGrpSpPr>
        <p:grpSpPr bwMode="auto">
          <a:xfrm>
            <a:off x="3657600" y="4117975"/>
            <a:ext cx="1524000" cy="755650"/>
            <a:chOff x="2304" y="3648"/>
            <a:chExt cx="960" cy="476"/>
          </a:xfrm>
        </p:grpSpPr>
        <p:sp>
          <p:nvSpPr>
            <p:cNvPr id="242748" name="Rectangle 60"/>
            <p:cNvSpPr>
              <a:spLocks noChangeArrowheads="1"/>
            </p:cNvSpPr>
            <p:nvPr/>
          </p:nvSpPr>
          <p:spPr bwMode="auto">
            <a:xfrm>
              <a:off x="2304" y="4077"/>
              <a:ext cx="960" cy="47"/>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49" name="Rectangle 61"/>
            <p:cNvSpPr>
              <a:spLocks noChangeArrowheads="1"/>
            </p:cNvSpPr>
            <p:nvPr/>
          </p:nvSpPr>
          <p:spPr bwMode="auto">
            <a:xfrm>
              <a:off x="2764" y="3648"/>
              <a:ext cx="68" cy="439"/>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grpSp>
      <p:grpSp>
        <p:nvGrpSpPr>
          <p:cNvPr id="27662" name="Group 62"/>
          <p:cNvGrpSpPr>
            <a:grpSpLocks/>
          </p:cNvGrpSpPr>
          <p:nvPr/>
        </p:nvGrpSpPr>
        <p:grpSpPr bwMode="auto">
          <a:xfrm>
            <a:off x="3657600" y="3355975"/>
            <a:ext cx="1524000" cy="755650"/>
            <a:chOff x="2304" y="3648"/>
            <a:chExt cx="960" cy="476"/>
          </a:xfrm>
        </p:grpSpPr>
        <p:sp>
          <p:nvSpPr>
            <p:cNvPr id="242751" name="Rectangle 63"/>
            <p:cNvSpPr>
              <a:spLocks noChangeArrowheads="1"/>
            </p:cNvSpPr>
            <p:nvPr/>
          </p:nvSpPr>
          <p:spPr bwMode="auto">
            <a:xfrm>
              <a:off x="2304" y="4077"/>
              <a:ext cx="960" cy="47"/>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52" name="Rectangle 64"/>
            <p:cNvSpPr>
              <a:spLocks noChangeArrowheads="1"/>
            </p:cNvSpPr>
            <p:nvPr/>
          </p:nvSpPr>
          <p:spPr bwMode="auto">
            <a:xfrm>
              <a:off x="2764" y="3648"/>
              <a:ext cx="68" cy="439"/>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grpSp>
      <p:sp>
        <p:nvSpPr>
          <p:cNvPr id="242738" name="AutoShape 50"/>
          <p:cNvSpPr>
            <a:spLocks noChangeArrowheads="1"/>
          </p:cNvSpPr>
          <p:nvPr/>
        </p:nvSpPr>
        <p:spPr bwMode="auto">
          <a:xfrm rot="5400000">
            <a:off x="7048500" y="5372100"/>
            <a:ext cx="914400" cy="76200"/>
          </a:xfrm>
          <a:prstGeom prst="parallelogram">
            <a:avLst>
              <a:gd name="adj" fmla="val 4556"/>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vert="eaVert" wrap="none" anchor="ctr"/>
          <a:lstStyle/>
          <a:p>
            <a:pPr>
              <a:defRPr/>
            </a:pPr>
            <a:endParaRPr lang="en-US" dirty="0"/>
          </a:p>
        </p:txBody>
      </p:sp>
      <p:sp>
        <p:nvSpPr>
          <p:cNvPr id="242735" name="Rectangle 47"/>
          <p:cNvSpPr>
            <a:spLocks noChangeArrowheads="1"/>
          </p:cNvSpPr>
          <p:nvPr/>
        </p:nvSpPr>
        <p:spPr bwMode="auto">
          <a:xfrm>
            <a:off x="6858000" y="4953000"/>
            <a:ext cx="1497013" cy="7620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23" name="AutoShape 35"/>
          <p:cNvSpPr>
            <a:spLocks noChangeArrowheads="1"/>
          </p:cNvSpPr>
          <p:nvPr/>
        </p:nvSpPr>
        <p:spPr bwMode="auto">
          <a:xfrm rot="5400000">
            <a:off x="7077868" y="4656932"/>
            <a:ext cx="855663" cy="76200"/>
          </a:xfrm>
          <a:prstGeom prst="parallelogram">
            <a:avLst>
              <a:gd name="adj" fmla="val 4263"/>
            </a:avLst>
          </a:prstGeom>
          <a:gradFill rotWithShape="1">
            <a:gsLst>
              <a:gs pos="0">
                <a:schemeClr val="tx1"/>
              </a:gs>
              <a:gs pos="50000">
                <a:srgbClr val="DDDDDD"/>
              </a:gs>
              <a:gs pos="100000">
                <a:schemeClr val="tx1"/>
              </a:gs>
            </a:gsLst>
            <a:lin ang="5400000" scaled="1"/>
          </a:gradFill>
          <a:ln w="9525">
            <a:noFill/>
            <a:miter lim="800000"/>
            <a:headEnd/>
            <a:tailEnd/>
          </a:ln>
        </p:spPr>
        <p:txBody>
          <a:bodyPr rot="10800000" vert="eaVert" wrap="none" anchor="ctr"/>
          <a:lstStyle/>
          <a:p>
            <a:pPr>
              <a:defRPr/>
            </a:pPr>
            <a:endParaRPr lang="en-US" dirty="0"/>
          </a:p>
        </p:txBody>
      </p:sp>
      <p:sp>
        <p:nvSpPr>
          <p:cNvPr id="242695" name="Rectangle 7"/>
          <p:cNvSpPr>
            <a:spLocks noChangeArrowheads="1"/>
          </p:cNvSpPr>
          <p:nvPr/>
        </p:nvSpPr>
        <p:spPr bwMode="auto">
          <a:xfrm>
            <a:off x="6705600" y="3581400"/>
            <a:ext cx="1497013" cy="7620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01" name="Rectangle 13"/>
          <p:cNvSpPr>
            <a:spLocks noChangeArrowheads="1"/>
          </p:cNvSpPr>
          <p:nvPr/>
        </p:nvSpPr>
        <p:spPr bwMode="auto">
          <a:xfrm>
            <a:off x="7467600" y="2971800"/>
            <a:ext cx="76200" cy="630238"/>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sp>
        <p:nvSpPr>
          <p:cNvPr id="242728" name="AutoShape 40"/>
          <p:cNvSpPr>
            <a:spLocks noChangeArrowheads="1"/>
          </p:cNvSpPr>
          <p:nvPr/>
        </p:nvSpPr>
        <p:spPr bwMode="auto">
          <a:xfrm flipH="1">
            <a:off x="6858000" y="5791200"/>
            <a:ext cx="666750" cy="76200"/>
          </a:xfrm>
          <a:prstGeom prst="parallelogram">
            <a:avLst>
              <a:gd name="adj" fmla="val 62465"/>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734" name="Rectangle 46"/>
          <p:cNvSpPr>
            <a:spLocks noChangeArrowheads="1"/>
          </p:cNvSpPr>
          <p:nvPr/>
        </p:nvSpPr>
        <p:spPr bwMode="auto">
          <a:xfrm>
            <a:off x="6705600" y="4191000"/>
            <a:ext cx="1497013" cy="7620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690" name="Rectangle 2"/>
          <p:cNvSpPr>
            <a:spLocks noChangeArrowheads="1"/>
          </p:cNvSpPr>
          <p:nvPr/>
        </p:nvSpPr>
        <p:spPr bwMode="auto">
          <a:xfrm>
            <a:off x="5105400" y="1828800"/>
            <a:ext cx="1654175" cy="76200"/>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691" name="Rectangle 3"/>
          <p:cNvSpPr>
            <a:spLocks noChangeArrowheads="1"/>
          </p:cNvSpPr>
          <p:nvPr/>
        </p:nvSpPr>
        <p:spPr bwMode="auto">
          <a:xfrm>
            <a:off x="5181600" y="2362200"/>
            <a:ext cx="1654175" cy="80963"/>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42692" name="Rectangle 4"/>
          <p:cNvSpPr>
            <a:spLocks noChangeArrowheads="1"/>
          </p:cNvSpPr>
          <p:nvPr/>
        </p:nvSpPr>
        <p:spPr bwMode="auto">
          <a:xfrm>
            <a:off x="1981200" y="2209800"/>
            <a:ext cx="1654175" cy="85725"/>
          </a:xfrm>
          <a:prstGeom prst="rect">
            <a:avLst/>
          </a:prstGeom>
          <a:gradFill rotWithShape="1">
            <a:gsLst>
              <a:gs pos="0">
                <a:schemeClr val="tx1"/>
              </a:gs>
              <a:gs pos="50000">
                <a:srgbClr val="DDDDDD"/>
              </a:gs>
              <a:gs pos="100000">
                <a:schemeClr val="tx1"/>
              </a:gs>
            </a:gsLst>
            <a:lin ang="5400000" scaled="1"/>
          </a:gradFill>
          <a:ln w="9525">
            <a:noFill/>
            <a:miter lim="800000"/>
            <a:headEnd/>
            <a:tailEnd/>
          </a:ln>
          <a:effectLst/>
        </p:spPr>
        <p:txBody>
          <a:bodyPr wrap="none" anchor="ctr"/>
          <a:lstStyle/>
          <a:p>
            <a:pPr>
              <a:defRPr/>
            </a:pPr>
            <a:endParaRPr lang="en-US" dirty="0"/>
          </a:p>
        </p:txBody>
      </p:sp>
      <p:sp>
        <p:nvSpPr>
          <p:cNvPr id="27673" name="Text Box 9"/>
          <p:cNvSpPr txBox="1">
            <a:spLocks noChangeArrowheads="1"/>
          </p:cNvSpPr>
          <p:nvPr/>
        </p:nvSpPr>
        <p:spPr bwMode="auto">
          <a:xfrm>
            <a:off x="0" y="2057400"/>
            <a:ext cx="2532063" cy="733425"/>
          </a:xfrm>
          <a:prstGeom prst="rect">
            <a:avLst/>
          </a:prstGeom>
          <a:solidFill>
            <a:srgbClr val="00CCFF"/>
          </a:solidFill>
          <a:ln w="9525">
            <a:solidFill>
              <a:schemeClr val="tx1"/>
            </a:solidFill>
            <a:miter lim="800000"/>
            <a:headEnd/>
            <a:tailEnd/>
          </a:ln>
        </p:spPr>
        <p:txBody>
          <a:bodyPr/>
          <a:lstStyle/>
          <a:p>
            <a:pPr algn="ctr">
              <a:spcBef>
                <a:spcPct val="50000"/>
              </a:spcBef>
            </a:pPr>
            <a:r>
              <a:rPr lang="en-US" sz="1200"/>
              <a:t>Deputy Assistant Administrator </a:t>
            </a:r>
            <a:br>
              <a:rPr lang="en-US" sz="1200"/>
            </a:br>
            <a:r>
              <a:rPr lang="en-US" sz="1200"/>
              <a:t>for Regulatory Programs</a:t>
            </a:r>
          </a:p>
          <a:p>
            <a:pPr algn="ctr">
              <a:spcBef>
                <a:spcPct val="50000"/>
              </a:spcBef>
            </a:pPr>
            <a:r>
              <a:rPr lang="en-US" sz="1400" b="1"/>
              <a:t>Samuel Rauch</a:t>
            </a:r>
          </a:p>
        </p:txBody>
      </p:sp>
      <p:sp>
        <p:nvSpPr>
          <p:cNvPr id="242698" name="Rectangle 10"/>
          <p:cNvSpPr>
            <a:spLocks noChangeArrowheads="1"/>
          </p:cNvSpPr>
          <p:nvPr/>
        </p:nvSpPr>
        <p:spPr bwMode="auto">
          <a:xfrm>
            <a:off x="4378325" y="2593975"/>
            <a:ext cx="117475" cy="665163"/>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dirty="0"/>
          </a:p>
        </p:txBody>
      </p:sp>
      <p:sp>
        <p:nvSpPr>
          <p:cNvPr id="27675" name="Text Box 11"/>
          <p:cNvSpPr txBox="1">
            <a:spLocks noChangeArrowheads="1"/>
          </p:cNvSpPr>
          <p:nvPr/>
        </p:nvSpPr>
        <p:spPr bwMode="auto">
          <a:xfrm>
            <a:off x="2895600" y="1447800"/>
            <a:ext cx="3048000" cy="1143000"/>
          </a:xfrm>
          <a:prstGeom prst="rect">
            <a:avLst/>
          </a:prstGeom>
          <a:solidFill>
            <a:srgbClr val="6699FF"/>
          </a:solidFill>
          <a:ln w="9525">
            <a:solidFill>
              <a:schemeClr val="tx1"/>
            </a:solidFill>
            <a:miter lim="800000"/>
            <a:headEnd/>
            <a:tailEnd/>
          </a:ln>
        </p:spPr>
        <p:txBody>
          <a:bodyPr/>
          <a:lstStyle/>
          <a:p>
            <a:pPr algn="ctr">
              <a:spcBef>
                <a:spcPct val="50000"/>
              </a:spcBef>
            </a:pPr>
            <a:r>
              <a:rPr lang="en-US" sz="1400" b="1"/>
              <a:t>Assistant </a:t>
            </a:r>
            <a:br>
              <a:rPr lang="en-US" sz="1400" b="1"/>
            </a:br>
            <a:r>
              <a:rPr lang="en-US" sz="1400" b="1"/>
              <a:t>Administrator</a:t>
            </a:r>
          </a:p>
          <a:p>
            <a:pPr algn="ctr">
              <a:spcBef>
                <a:spcPct val="50000"/>
              </a:spcBef>
            </a:pPr>
            <a:r>
              <a:rPr lang="en-US" sz="1600" b="1"/>
              <a:t>Eric C. Schwaab</a:t>
            </a:r>
          </a:p>
          <a:p>
            <a:pPr algn="ctr">
              <a:spcBef>
                <a:spcPct val="50000"/>
              </a:spcBef>
            </a:pPr>
            <a:endParaRPr lang="en-US" sz="1200" b="1"/>
          </a:p>
        </p:txBody>
      </p:sp>
      <p:sp>
        <p:nvSpPr>
          <p:cNvPr id="27676" name="Text Box 12"/>
          <p:cNvSpPr txBox="1">
            <a:spLocks noChangeArrowheads="1"/>
          </p:cNvSpPr>
          <p:nvPr/>
        </p:nvSpPr>
        <p:spPr bwMode="auto">
          <a:xfrm>
            <a:off x="3048000" y="2917825"/>
            <a:ext cx="2867025" cy="739775"/>
          </a:xfrm>
          <a:prstGeom prst="rect">
            <a:avLst/>
          </a:prstGeom>
          <a:solidFill>
            <a:srgbClr val="6699FF"/>
          </a:solidFill>
          <a:ln w="9525">
            <a:solidFill>
              <a:schemeClr val="tx1"/>
            </a:solidFill>
            <a:miter lim="800000"/>
            <a:headEnd/>
            <a:tailEnd/>
          </a:ln>
        </p:spPr>
        <p:txBody>
          <a:bodyPr/>
          <a:lstStyle/>
          <a:p>
            <a:pPr algn="ctr">
              <a:spcBef>
                <a:spcPct val="50000"/>
              </a:spcBef>
            </a:pPr>
            <a:r>
              <a:rPr lang="en-US" sz="1200" b="1"/>
              <a:t>Deputy Assistant</a:t>
            </a:r>
            <a:br>
              <a:rPr lang="en-US" sz="1200" b="1"/>
            </a:br>
            <a:r>
              <a:rPr lang="en-US" sz="1200" b="1"/>
              <a:t>Administrator for Operations</a:t>
            </a:r>
          </a:p>
          <a:p>
            <a:pPr algn="ctr">
              <a:spcBef>
                <a:spcPct val="50000"/>
              </a:spcBef>
            </a:pPr>
            <a:r>
              <a:rPr lang="en-US" sz="1400" b="1"/>
              <a:t>John Oliver</a:t>
            </a:r>
          </a:p>
        </p:txBody>
      </p:sp>
      <p:sp>
        <p:nvSpPr>
          <p:cNvPr id="27677" name="Text Box 14"/>
          <p:cNvSpPr txBox="1">
            <a:spLocks noChangeArrowheads="1"/>
          </p:cNvSpPr>
          <p:nvPr/>
        </p:nvSpPr>
        <p:spPr bwMode="auto">
          <a:xfrm>
            <a:off x="6248400" y="2133600"/>
            <a:ext cx="2667000" cy="914400"/>
          </a:xfrm>
          <a:prstGeom prst="rect">
            <a:avLst/>
          </a:prstGeom>
          <a:solidFill>
            <a:srgbClr val="00CCFF"/>
          </a:solidFill>
          <a:ln w="9525">
            <a:solidFill>
              <a:schemeClr val="tx1"/>
            </a:solidFill>
            <a:miter lim="800000"/>
            <a:headEnd/>
            <a:tailEnd/>
          </a:ln>
        </p:spPr>
        <p:txBody>
          <a:bodyPr/>
          <a:lstStyle/>
          <a:p>
            <a:pPr algn="ctr">
              <a:spcBef>
                <a:spcPct val="50000"/>
              </a:spcBef>
            </a:pPr>
            <a:r>
              <a:rPr lang="en-US" sz="1200"/>
              <a:t>Director of Science Programs &amp; Chief Science Advisor</a:t>
            </a:r>
          </a:p>
          <a:p>
            <a:pPr algn="ctr"/>
            <a:r>
              <a:rPr lang="en-US" sz="1300" b="1"/>
              <a:t>Dr. Sam Pooley</a:t>
            </a:r>
          </a:p>
          <a:p>
            <a:pPr algn="ctr"/>
            <a:r>
              <a:rPr lang="en-US" sz="1300" b="1"/>
              <a:t>(Acting)</a:t>
            </a:r>
          </a:p>
        </p:txBody>
      </p:sp>
      <p:sp>
        <p:nvSpPr>
          <p:cNvPr id="27678" name="Text Box 15"/>
          <p:cNvSpPr txBox="1">
            <a:spLocks noChangeArrowheads="1"/>
          </p:cNvSpPr>
          <p:nvPr/>
        </p:nvSpPr>
        <p:spPr bwMode="auto">
          <a:xfrm>
            <a:off x="6400800" y="1524000"/>
            <a:ext cx="2489200" cy="550863"/>
          </a:xfrm>
          <a:prstGeom prst="rect">
            <a:avLst/>
          </a:prstGeom>
          <a:solidFill>
            <a:srgbClr val="6699FF"/>
          </a:solidFill>
          <a:ln w="9525">
            <a:solidFill>
              <a:schemeClr val="tx1"/>
            </a:solidFill>
            <a:miter lim="800000"/>
            <a:headEnd/>
            <a:tailEnd/>
          </a:ln>
        </p:spPr>
        <p:txBody>
          <a:bodyPr/>
          <a:lstStyle/>
          <a:p>
            <a:pPr algn="ctr">
              <a:spcBef>
                <a:spcPct val="50000"/>
              </a:spcBef>
            </a:pPr>
            <a:r>
              <a:rPr lang="en-US" sz="1200"/>
              <a:t>Director of International Affairs</a:t>
            </a:r>
          </a:p>
          <a:p>
            <a:pPr algn="ctr">
              <a:spcBef>
                <a:spcPct val="50000"/>
              </a:spcBef>
            </a:pPr>
            <a:r>
              <a:rPr lang="en-US" sz="1200" b="1"/>
              <a:t>Dr. Rebecca Lent</a:t>
            </a:r>
          </a:p>
        </p:txBody>
      </p:sp>
      <p:sp>
        <p:nvSpPr>
          <p:cNvPr id="27679" name="Text Box 17"/>
          <p:cNvSpPr txBox="1">
            <a:spLocks noChangeArrowheads="1"/>
          </p:cNvSpPr>
          <p:nvPr/>
        </p:nvSpPr>
        <p:spPr bwMode="auto">
          <a:xfrm>
            <a:off x="0" y="3200400"/>
            <a:ext cx="1139825" cy="544513"/>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Northeast </a:t>
            </a:r>
            <a:br>
              <a:rPr lang="en-US" sz="1000"/>
            </a:br>
            <a:r>
              <a:rPr lang="en-US" sz="1000"/>
              <a:t>Regional Office</a:t>
            </a:r>
            <a:br>
              <a:rPr lang="en-US" sz="1000"/>
            </a:br>
            <a:r>
              <a:rPr lang="en-US" sz="1000" b="1"/>
              <a:t>Pat Kurkul</a:t>
            </a:r>
          </a:p>
        </p:txBody>
      </p:sp>
      <p:sp>
        <p:nvSpPr>
          <p:cNvPr id="27680" name="Text Box 18"/>
          <p:cNvSpPr txBox="1">
            <a:spLocks noChangeArrowheads="1"/>
          </p:cNvSpPr>
          <p:nvPr/>
        </p:nvSpPr>
        <p:spPr bwMode="auto">
          <a:xfrm>
            <a:off x="0" y="3962400"/>
            <a:ext cx="1139825" cy="509588"/>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Southeast </a:t>
            </a:r>
            <a:br>
              <a:rPr lang="en-US" sz="1000"/>
            </a:br>
            <a:r>
              <a:rPr lang="en-US" sz="1000"/>
              <a:t>Regional Office</a:t>
            </a:r>
            <a:br>
              <a:rPr lang="en-US" sz="1000"/>
            </a:br>
            <a:r>
              <a:rPr lang="en-US" sz="1000" b="1"/>
              <a:t>Dr.</a:t>
            </a:r>
            <a:r>
              <a:rPr lang="en-US" sz="1000"/>
              <a:t> </a:t>
            </a:r>
            <a:r>
              <a:rPr lang="en-US" sz="1000" b="1"/>
              <a:t>Roy Crabtree</a:t>
            </a:r>
          </a:p>
        </p:txBody>
      </p:sp>
      <p:sp>
        <p:nvSpPr>
          <p:cNvPr id="27681" name="Text Box 19"/>
          <p:cNvSpPr txBox="1">
            <a:spLocks noChangeArrowheads="1"/>
          </p:cNvSpPr>
          <p:nvPr/>
        </p:nvSpPr>
        <p:spPr bwMode="auto">
          <a:xfrm>
            <a:off x="0" y="4572000"/>
            <a:ext cx="1133475" cy="612775"/>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Northwest </a:t>
            </a:r>
            <a:br>
              <a:rPr lang="en-US" sz="1000"/>
            </a:br>
            <a:r>
              <a:rPr lang="en-US" sz="1000"/>
              <a:t>Regional Office</a:t>
            </a:r>
            <a:br>
              <a:rPr lang="en-US" sz="1000"/>
            </a:br>
            <a:r>
              <a:rPr lang="en-US" sz="1000" b="1"/>
              <a:t> Will Stelle</a:t>
            </a:r>
          </a:p>
        </p:txBody>
      </p:sp>
      <p:sp>
        <p:nvSpPr>
          <p:cNvPr id="27682" name="Text Box 20"/>
          <p:cNvSpPr txBox="1">
            <a:spLocks noChangeArrowheads="1"/>
          </p:cNvSpPr>
          <p:nvPr/>
        </p:nvSpPr>
        <p:spPr bwMode="auto">
          <a:xfrm>
            <a:off x="0" y="5334000"/>
            <a:ext cx="1141413" cy="544513"/>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Southwest </a:t>
            </a:r>
            <a:br>
              <a:rPr lang="en-US" sz="1000"/>
            </a:br>
            <a:r>
              <a:rPr lang="en-US" sz="1000"/>
              <a:t>Regional Office</a:t>
            </a:r>
            <a:br>
              <a:rPr lang="en-US" sz="1000"/>
            </a:br>
            <a:r>
              <a:rPr lang="en-US" sz="1000" b="1"/>
              <a:t>Rod Mcinnis</a:t>
            </a:r>
          </a:p>
        </p:txBody>
      </p:sp>
      <p:sp>
        <p:nvSpPr>
          <p:cNvPr id="27683" name="Text Box 21"/>
          <p:cNvSpPr txBox="1">
            <a:spLocks noChangeArrowheads="1"/>
          </p:cNvSpPr>
          <p:nvPr/>
        </p:nvSpPr>
        <p:spPr bwMode="auto">
          <a:xfrm>
            <a:off x="0" y="6019800"/>
            <a:ext cx="1141413" cy="541338"/>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Alaska Regional Office</a:t>
            </a:r>
            <a:br>
              <a:rPr lang="en-US" sz="1000"/>
            </a:br>
            <a:r>
              <a:rPr lang="en-US" sz="1000" b="1"/>
              <a:t>Dr. Jim Balsiger</a:t>
            </a:r>
          </a:p>
        </p:txBody>
      </p:sp>
      <p:sp>
        <p:nvSpPr>
          <p:cNvPr id="27684" name="Text Box 22"/>
          <p:cNvSpPr txBox="1">
            <a:spLocks noChangeArrowheads="1"/>
          </p:cNvSpPr>
          <p:nvPr/>
        </p:nvSpPr>
        <p:spPr bwMode="auto">
          <a:xfrm>
            <a:off x="1600200" y="5943600"/>
            <a:ext cx="1143000" cy="685800"/>
          </a:xfrm>
          <a:prstGeom prst="rect">
            <a:avLst/>
          </a:prstGeom>
          <a:solidFill>
            <a:srgbClr val="00CCFF"/>
          </a:solidFill>
          <a:ln w="9525">
            <a:solidFill>
              <a:schemeClr val="tx1"/>
            </a:solidFill>
            <a:miter lim="800000"/>
            <a:headEnd/>
            <a:tailEnd/>
          </a:ln>
        </p:spPr>
        <p:txBody>
          <a:bodyPr lIns="0" tIns="0" rIns="0" bIns="0"/>
          <a:lstStyle/>
          <a:p>
            <a:pPr algn="ctr">
              <a:lnSpc>
                <a:spcPct val="85000"/>
              </a:lnSpc>
              <a:spcBef>
                <a:spcPct val="50000"/>
              </a:spcBef>
            </a:pPr>
            <a:endParaRPr lang="en-US" sz="1000"/>
          </a:p>
          <a:p>
            <a:pPr algn="ctr">
              <a:lnSpc>
                <a:spcPct val="85000"/>
              </a:lnSpc>
              <a:spcBef>
                <a:spcPct val="50000"/>
              </a:spcBef>
            </a:pPr>
            <a:r>
              <a:rPr lang="en-US" sz="1000"/>
              <a:t>Pacific Island Regional Office </a:t>
            </a:r>
            <a:br>
              <a:rPr lang="en-US" sz="1000"/>
            </a:br>
            <a:r>
              <a:rPr lang="en-US" sz="1000" b="1"/>
              <a:t>Michael Tosatto</a:t>
            </a:r>
          </a:p>
        </p:txBody>
      </p:sp>
      <p:sp>
        <p:nvSpPr>
          <p:cNvPr id="27685" name="Text Box 24"/>
          <p:cNvSpPr txBox="1">
            <a:spLocks noChangeArrowheads="1"/>
          </p:cNvSpPr>
          <p:nvPr/>
        </p:nvSpPr>
        <p:spPr bwMode="auto">
          <a:xfrm>
            <a:off x="1676400" y="3124200"/>
            <a:ext cx="1160463" cy="660400"/>
          </a:xfrm>
          <a:prstGeom prst="rect">
            <a:avLst/>
          </a:prstGeom>
          <a:solidFill>
            <a:srgbClr val="00CCFF"/>
          </a:solidFill>
          <a:ln w="9525">
            <a:solidFill>
              <a:schemeClr val="tx1"/>
            </a:solidFill>
            <a:miter lim="800000"/>
            <a:headEnd/>
            <a:tailEnd/>
          </a:ln>
        </p:spPr>
        <p:txBody>
          <a:bodyPr lIns="0" tIns="0" rIns="0" bIns="0"/>
          <a:lstStyle/>
          <a:p>
            <a:pPr algn="ctr"/>
            <a:endParaRPr lang="en-US" sz="400"/>
          </a:p>
          <a:p>
            <a:pPr algn="ctr"/>
            <a:r>
              <a:rPr lang="en-US" sz="1000"/>
              <a:t>Sustainable Fisheries</a:t>
            </a:r>
            <a:br>
              <a:rPr lang="en-US" sz="1000"/>
            </a:br>
            <a:r>
              <a:rPr lang="en-US" sz="1000" b="1"/>
              <a:t>Emily Menashes</a:t>
            </a:r>
          </a:p>
          <a:p>
            <a:pPr algn="ctr"/>
            <a:r>
              <a:rPr lang="en-US" sz="1000" b="1"/>
              <a:t>(Acting)</a:t>
            </a:r>
          </a:p>
        </p:txBody>
      </p:sp>
      <p:sp>
        <p:nvSpPr>
          <p:cNvPr id="27686" name="Text Box 25"/>
          <p:cNvSpPr txBox="1">
            <a:spLocks noChangeArrowheads="1"/>
          </p:cNvSpPr>
          <p:nvPr/>
        </p:nvSpPr>
        <p:spPr bwMode="auto">
          <a:xfrm>
            <a:off x="1676400" y="3886200"/>
            <a:ext cx="1168400" cy="544513"/>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Protected Resources</a:t>
            </a:r>
            <a:br>
              <a:rPr lang="en-US" sz="1000"/>
            </a:br>
            <a:r>
              <a:rPr lang="en-US" sz="1000" b="1"/>
              <a:t>Jim Lecky</a:t>
            </a:r>
          </a:p>
        </p:txBody>
      </p:sp>
      <p:sp>
        <p:nvSpPr>
          <p:cNvPr id="27687" name="Text Box 26"/>
          <p:cNvSpPr txBox="1">
            <a:spLocks noChangeArrowheads="1"/>
          </p:cNvSpPr>
          <p:nvPr/>
        </p:nvSpPr>
        <p:spPr bwMode="auto">
          <a:xfrm>
            <a:off x="1676400" y="4495800"/>
            <a:ext cx="1174750" cy="533400"/>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Habitat Conservation</a:t>
            </a:r>
            <a:br>
              <a:rPr lang="en-US" sz="1000"/>
            </a:br>
            <a:r>
              <a:rPr lang="en-US" sz="1000" b="1"/>
              <a:t>Pat Montanio</a:t>
            </a:r>
          </a:p>
        </p:txBody>
      </p:sp>
      <p:sp>
        <p:nvSpPr>
          <p:cNvPr id="27688" name="Text Box 28"/>
          <p:cNvSpPr txBox="1">
            <a:spLocks noChangeArrowheads="1"/>
          </p:cNvSpPr>
          <p:nvPr/>
        </p:nvSpPr>
        <p:spPr bwMode="auto">
          <a:xfrm>
            <a:off x="3086100" y="3821113"/>
            <a:ext cx="1181100" cy="593725"/>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Law Enforcement</a:t>
            </a:r>
            <a:br>
              <a:rPr lang="en-US" sz="1000"/>
            </a:br>
            <a:r>
              <a:rPr lang="en-US" sz="1000" b="1"/>
              <a:t>Alan Risenhoover</a:t>
            </a:r>
          </a:p>
          <a:p>
            <a:pPr algn="ctr">
              <a:spcBef>
                <a:spcPct val="50000"/>
              </a:spcBef>
            </a:pPr>
            <a:r>
              <a:rPr lang="en-US" sz="1000" b="1"/>
              <a:t>(Acting)</a:t>
            </a:r>
          </a:p>
        </p:txBody>
      </p:sp>
      <p:sp>
        <p:nvSpPr>
          <p:cNvPr id="27689" name="Text Box 29"/>
          <p:cNvSpPr txBox="1">
            <a:spLocks noChangeArrowheads="1"/>
          </p:cNvSpPr>
          <p:nvPr/>
        </p:nvSpPr>
        <p:spPr bwMode="auto">
          <a:xfrm>
            <a:off x="3124200" y="4575175"/>
            <a:ext cx="1143000" cy="582613"/>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Office of Policy</a:t>
            </a:r>
            <a:br>
              <a:rPr lang="en-US" sz="1000"/>
            </a:br>
            <a:r>
              <a:rPr lang="en-US" sz="1000" b="1"/>
              <a:t>Dr.</a:t>
            </a:r>
            <a:r>
              <a:rPr lang="en-US" sz="1000"/>
              <a:t> </a:t>
            </a:r>
            <a:r>
              <a:rPr lang="en-US" sz="1000" b="1"/>
              <a:t>Mark Holliday</a:t>
            </a:r>
          </a:p>
        </p:txBody>
      </p:sp>
      <p:sp>
        <p:nvSpPr>
          <p:cNvPr id="27690" name="Text Box 30"/>
          <p:cNvSpPr txBox="1">
            <a:spLocks noChangeArrowheads="1"/>
          </p:cNvSpPr>
          <p:nvPr/>
        </p:nvSpPr>
        <p:spPr bwMode="auto">
          <a:xfrm>
            <a:off x="3124200" y="5337175"/>
            <a:ext cx="1143000" cy="520700"/>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Seafood Inspection</a:t>
            </a:r>
            <a:r>
              <a:rPr lang="en-US" sz="1000" b="1"/>
              <a:t/>
            </a:r>
            <a:br>
              <a:rPr lang="en-US" sz="1000" b="1"/>
            </a:br>
            <a:r>
              <a:rPr lang="en-US" sz="1000" b="1"/>
              <a:t>Tim Hansen</a:t>
            </a:r>
          </a:p>
        </p:txBody>
      </p:sp>
      <p:sp>
        <p:nvSpPr>
          <p:cNvPr id="27691" name="Text Box 31"/>
          <p:cNvSpPr txBox="1">
            <a:spLocks noChangeArrowheads="1"/>
          </p:cNvSpPr>
          <p:nvPr/>
        </p:nvSpPr>
        <p:spPr bwMode="auto">
          <a:xfrm>
            <a:off x="4648200" y="5337175"/>
            <a:ext cx="1219200" cy="544513"/>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EEO/Diversity</a:t>
            </a:r>
            <a:r>
              <a:rPr lang="en-US" sz="1000" b="1"/>
              <a:t/>
            </a:r>
            <a:br>
              <a:rPr lang="en-US" sz="1000" b="1"/>
            </a:br>
            <a:r>
              <a:rPr lang="en-US" sz="1000" b="1"/>
              <a:t>Natalie Huff</a:t>
            </a:r>
          </a:p>
        </p:txBody>
      </p:sp>
      <p:sp>
        <p:nvSpPr>
          <p:cNvPr id="27692" name="Text Box 33"/>
          <p:cNvSpPr txBox="1">
            <a:spLocks noChangeArrowheads="1"/>
          </p:cNvSpPr>
          <p:nvPr/>
        </p:nvSpPr>
        <p:spPr bwMode="auto">
          <a:xfrm>
            <a:off x="4648200" y="3816350"/>
            <a:ext cx="1217613" cy="592138"/>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Management </a:t>
            </a:r>
            <a:br>
              <a:rPr lang="en-US" sz="1000"/>
            </a:br>
            <a:r>
              <a:rPr lang="en-US" sz="1000"/>
              <a:t>and Budget</a:t>
            </a:r>
            <a:br>
              <a:rPr lang="en-US" sz="1000"/>
            </a:br>
            <a:r>
              <a:rPr lang="en-US" sz="1000" b="1"/>
              <a:t>Gary Reisner</a:t>
            </a:r>
          </a:p>
        </p:txBody>
      </p:sp>
      <p:sp>
        <p:nvSpPr>
          <p:cNvPr id="27693" name="Text Box 34"/>
          <p:cNvSpPr txBox="1">
            <a:spLocks noChangeArrowheads="1"/>
          </p:cNvSpPr>
          <p:nvPr/>
        </p:nvSpPr>
        <p:spPr bwMode="auto">
          <a:xfrm>
            <a:off x="4648200" y="4575175"/>
            <a:ext cx="1219200" cy="555625"/>
          </a:xfrm>
          <a:prstGeom prst="rect">
            <a:avLst/>
          </a:prstGeom>
          <a:solidFill>
            <a:srgbClr val="6699FF"/>
          </a:solidFill>
          <a:ln w="9525">
            <a:solidFill>
              <a:schemeClr val="tx1"/>
            </a:solidFill>
            <a:miter lim="800000"/>
            <a:headEnd/>
            <a:tailEnd/>
          </a:ln>
        </p:spPr>
        <p:txBody>
          <a:bodyPr lIns="0" tIns="0" rIns="0" bIns="0"/>
          <a:lstStyle/>
          <a:p>
            <a:pPr algn="ctr">
              <a:spcBef>
                <a:spcPct val="50000"/>
              </a:spcBef>
            </a:pPr>
            <a:r>
              <a:rPr lang="en-US" sz="1000"/>
              <a:t>Chief Information</a:t>
            </a:r>
            <a:br>
              <a:rPr lang="en-US" sz="1000"/>
            </a:br>
            <a:r>
              <a:rPr lang="en-US" sz="1000"/>
              <a:t>Officer</a:t>
            </a:r>
            <a:r>
              <a:rPr lang="en-US" sz="1000" b="1"/>
              <a:t/>
            </a:r>
            <a:br>
              <a:rPr lang="en-US" sz="1000" b="1"/>
            </a:br>
            <a:r>
              <a:rPr lang="en-US" sz="1000" b="1"/>
              <a:t>Larry Tyminski</a:t>
            </a:r>
          </a:p>
        </p:txBody>
      </p:sp>
      <p:sp>
        <p:nvSpPr>
          <p:cNvPr id="27694" name="Text Box 36"/>
          <p:cNvSpPr txBox="1">
            <a:spLocks noChangeArrowheads="1"/>
          </p:cNvSpPr>
          <p:nvPr/>
        </p:nvSpPr>
        <p:spPr bwMode="auto">
          <a:xfrm>
            <a:off x="6096000" y="3124200"/>
            <a:ext cx="1179513" cy="766763"/>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Northeast </a:t>
            </a:r>
            <a:br>
              <a:rPr lang="en-US" sz="1000"/>
            </a:br>
            <a:r>
              <a:rPr lang="en-US" sz="1000"/>
              <a:t>Fisheries Science Center</a:t>
            </a:r>
            <a:br>
              <a:rPr lang="en-US" sz="1000"/>
            </a:br>
            <a:r>
              <a:rPr lang="en-US" sz="1000" b="1"/>
              <a:t>Frank Almeida (Acting)</a:t>
            </a:r>
          </a:p>
        </p:txBody>
      </p:sp>
      <p:sp>
        <p:nvSpPr>
          <p:cNvPr id="27695" name="Text Box 37"/>
          <p:cNvSpPr txBox="1">
            <a:spLocks noChangeArrowheads="1"/>
          </p:cNvSpPr>
          <p:nvPr/>
        </p:nvSpPr>
        <p:spPr bwMode="auto">
          <a:xfrm>
            <a:off x="6096000" y="3962400"/>
            <a:ext cx="1177925" cy="765175"/>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Southeast </a:t>
            </a:r>
            <a:br>
              <a:rPr lang="en-US" sz="1000"/>
            </a:br>
            <a:r>
              <a:rPr lang="en-US" sz="1000"/>
              <a:t>Fisheries Science Center</a:t>
            </a:r>
            <a:br>
              <a:rPr lang="en-US" sz="1000"/>
            </a:br>
            <a:r>
              <a:rPr lang="en-US" sz="1000" b="1"/>
              <a:t>Dr.</a:t>
            </a:r>
            <a:r>
              <a:rPr lang="en-US" sz="1000"/>
              <a:t> </a:t>
            </a:r>
            <a:r>
              <a:rPr lang="en-US" sz="1000" b="1"/>
              <a:t>Bonnie Ponwith</a:t>
            </a:r>
          </a:p>
        </p:txBody>
      </p:sp>
      <p:sp>
        <p:nvSpPr>
          <p:cNvPr id="27696" name="Text Box 38"/>
          <p:cNvSpPr txBox="1">
            <a:spLocks noChangeArrowheads="1"/>
          </p:cNvSpPr>
          <p:nvPr/>
        </p:nvSpPr>
        <p:spPr bwMode="auto">
          <a:xfrm>
            <a:off x="6096000" y="4800600"/>
            <a:ext cx="1179513" cy="838200"/>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Northwest </a:t>
            </a:r>
            <a:br>
              <a:rPr lang="en-US" sz="1000"/>
            </a:br>
            <a:r>
              <a:rPr lang="en-US" sz="1000"/>
              <a:t>Fisheries Science Center</a:t>
            </a:r>
            <a:br>
              <a:rPr lang="en-US" sz="1000"/>
            </a:br>
            <a:r>
              <a:rPr lang="en-US" sz="1000" b="1"/>
              <a:t>John Stein</a:t>
            </a:r>
          </a:p>
          <a:p>
            <a:pPr algn="ctr">
              <a:spcBef>
                <a:spcPct val="50000"/>
              </a:spcBef>
            </a:pPr>
            <a:r>
              <a:rPr lang="en-US" sz="1000" b="1"/>
              <a:t>(Acting)</a:t>
            </a:r>
          </a:p>
        </p:txBody>
      </p:sp>
      <p:sp>
        <p:nvSpPr>
          <p:cNvPr id="27697" name="Text Box 39"/>
          <p:cNvSpPr txBox="1">
            <a:spLocks noChangeArrowheads="1"/>
          </p:cNvSpPr>
          <p:nvPr/>
        </p:nvSpPr>
        <p:spPr bwMode="auto">
          <a:xfrm>
            <a:off x="6096000" y="5791200"/>
            <a:ext cx="1219200" cy="609600"/>
          </a:xfrm>
          <a:prstGeom prst="rect">
            <a:avLst/>
          </a:prstGeom>
          <a:solidFill>
            <a:srgbClr val="00CCFF"/>
          </a:solidFill>
          <a:ln w="9525">
            <a:solidFill>
              <a:schemeClr val="tx1"/>
            </a:solidFill>
            <a:miter lim="800000"/>
            <a:headEnd/>
            <a:tailEnd/>
          </a:ln>
        </p:spPr>
        <p:txBody>
          <a:bodyPr lIns="0" tIns="0" rIns="0" bIns="0"/>
          <a:lstStyle/>
          <a:p>
            <a:pPr algn="ctr"/>
            <a:r>
              <a:rPr lang="en-US" sz="1000"/>
              <a:t>Southwest </a:t>
            </a:r>
            <a:br>
              <a:rPr lang="en-US" sz="1000"/>
            </a:br>
            <a:r>
              <a:rPr lang="en-US" sz="1000"/>
              <a:t>Fisheries Science Center</a:t>
            </a:r>
            <a:br>
              <a:rPr lang="en-US" sz="1000"/>
            </a:br>
            <a:r>
              <a:rPr lang="en-US" sz="1000" b="1"/>
              <a:t>Cisco Werner</a:t>
            </a:r>
          </a:p>
        </p:txBody>
      </p:sp>
      <p:sp>
        <p:nvSpPr>
          <p:cNvPr id="27698" name="Text Box 41"/>
          <p:cNvSpPr txBox="1">
            <a:spLocks noChangeArrowheads="1"/>
          </p:cNvSpPr>
          <p:nvPr/>
        </p:nvSpPr>
        <p:spPr bwMode="auto">
          <a:xfrm>
            <a:off x="7696200" y="3124200"/>
            <a:ext cx="1174750" cy="722313"/>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Science &amp; Technology </a:t>
            </a:r>
            <a:br>
              <a:rPr lang="en-US" sz="1000"/>
            </a:br>
            <a:r>
              <a:rPr lang="en-US" sz="1000" b="1"/>
              <a:t>Dr. Ned Cyr</a:t>
            </a:r>
          </a:p>
          <a:p>
            <a:pPr algn="ctr">
              <a:spcBef>
                <a:spcPct val="50000"/>
              </a:spcBef>
            </a:pPr>
            <a:endParaRPr lang="en-US" sz="1000" b="1"/>
          </a:p>
        </p:txBody>
      </p:sp>
      <p:sp>
        <p:nvSpPr>
          <p:cNvPr id="27699" name="Text Box 42"/>
          <p:cNvSpPr txBox="1">
            <a:spLocks noChangeArrowheads="1"/>
          </p:cNvSpPr>
          <p:nvPr/>
        </p:nvSpPr>
        <p:spPr bwMode="auto">
          <a:xfrm>
            <a:off x="7696200" y="4648200"/>
            <a:ext cx="1203325" cy="679450"/>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Alaska Fisheries Science Center</a:t>
            </a:r>
            <a:br>
              <a:rPr lang="en-US" sz="1000"/>
            </a:br>
            <a:r>
              <a:rPr lang="en-US" sz="1000" b="1"/>
              <a:t>Dr.</a:t>
            </a:r>
            <a:r>
              <a:rPr lang="en-US" sz="1000"/>
              <a:t> </a:t>
            </a:r>
            <a:r>
              <a:rPr lang="en-US" sz="1000" b="1"/>
              <a:t>Douglas Demaster</a:t>
            </a:r>
          </a:p>
        </p:txBody>
      </p:sp>
      <p:sp>
        <p:nvSpPr>
          <p:cNvPr id="27700" name="Text Box 43"/>
          <p:cNvSpPr txBox="1">
            <a:spLocks noChangeArrowheads="1"/>
          </p:cNvSpPr>
          <p:nvPr/>
        </p:nvSpPr>
        <p:spPr bwMode="auto">
          <a:xfrm>
            <a:off x="7696200" y="3886200"/>
            <a:ext cx="1206500" cy="668338"/>
          </a:xfrm>
          <a:prstGeom prst="rect">
            <a:avLst/>
          </a:prstGeom>
          <a:solidFill>
            <a:srgbClr val="00CCFF"/>
          </a:solidFill>
          <a:ln w="9525">
            <a:solidFill>
              <a:schemeClr val="tx1"/>
            </a:solidFill>
            <a:miter lim="800000"/>
            <a:headEnd/>
            <a:tailEnd/>
          </a:ln>
        </p:spPr>
        <p:txBody>
          <a:bodyPr lIns="0" tIns="0" rIns="0" bIns="0"/>
          <a:lstStyle/>
          <a:p>
            <a:pPr algn="ctr">
              <a:spcBef>
                <a:spcPct val="50000"/>
              </a:spcBef>
            </a:pPr>
            <a:r>
              <a:rPr lang="en-US" sz="1000"/>
              <a:t>Pacific Island Fisheries Science Center</a:t>
            </a:r>
            <a:br>
              <a:rPr lang="en-US" sz="1000"/>
            </a:br>
            <a:r>
              <a:rPr lang="en-US" sz="1000" b="1"/>
              <a:t>Dr.</a:t>
            </a:r>
            <a:r>
              <a:rPr lang="en-US" sz="1000"/>
              <a:t> </a:t>
            </a:r>
            <a:r>
              <a:rPr lang="en-US" sz="1000" b="1"/>
              <a:t>Sam Pooley</a:t>
            </a:r>
          </a:p>
        </p:txBody>
      </p:sp>
      <p:sp>
        <p:nvSpPr>
          <p:cNvPr id="27701" name="Text Box 45"/>
          <p:cNvSpPr txBox="1">
            <a:spLocks noChangeArrowheads="1"/>
          </p:cNvSpPr>
          <p:nvPr/>
        </p:nvSpPr>
        <p:spPr bwMode="auto">
          <a:xfrm>
            <a:off x="1600200" y="5181600"/>
            <a:ext cx="1174750" cy="660400"/>
          </a:xfrm>
          <a:prstGeom prst="rect">
            <a:avLst/>
          </a:prstGeom>
          <a:solidFill>
            <a:srgbClr val="00CCFF"/>
          </a:solidFill>
          <a:ln w="9525">
            <a:solidFill>
              <a:schemeClr val="tx1"/>
            </a:solidFill>
            <a:miter lim="800000"/>
            <a:headEnd/>
            <a:tailEnd/>
          </a:ln>
        </p:spPr>
        <p:txBody>
          <a:bodyPr lIns="0" tIns="0" rIns="0" bIns="0"/>
          <a:lstStyle/>
          <a:p>
            <a:pPr algn="ctr"/>
            <a:endParaRPr lang="en-US" sz="400"/>
          </a:p>
          <a:p>
            <a:pPr algn="ctr"/>
            <a:r>
              <a:rPr lang="en-US" sz="1000"/>
              <a:t>Aquaculture Program</a:t>
            </a:r>
            <a:br>
              <a:rPr lang="en-US" sz="1000"/>
            </a:br>
            <a:r>
              <a:rPr lang="en-US" sz="1000" b="1"/>
              <a:t>Dr. Michael Rubino</a:t>
            </a:r>
          </a:p>
        </p:txBody>
      </p:sp>
      <p:sp>
        <p:nvSpPr>
          <p:cNvPr id="242737" name="Rectangle 49"/>
          <p:cNvSpPr>
            <a:spLocks noChangeArrowheads="1"/>
          </p:cNvSpPr>
          <p:nvPr/>
        </p:nvSpPr>
        <p:spPr bwMode="auto">
          <a:xfrm>
            <a:off x="7467600" y="3657600"/>
            <a:ext cx="76200" cy="703263"/>
          </a:xfrm>
          <a:prstGeom prst="rect">
            <a:avLst/>
          </a:prstGeom>
          <a:gradFill rotWithShape="1">
            <a:gsLst>
              <a:gs pos="0">
                <a:schemeClr val="tx1"/>
              </a:gs>
              <a:gs pos="50000">
                <a:srgbClr val="DDDDDD"/>
              </a:gs>
              <a:gs pos="100000">
                <a:schemeClr val="tx1"/>
              </a:gs>
            </a:gsLst>
            <a:lin ang="0" scaled="1"/>
          </a:gradFill>
          <a:ln w="9525">
            <a:no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rrowheads="1"/>
          </p:cNvPicPr>
          <p:nvPr/>
        </p:nvPicPr>
        <p:blipFill>
          <a:blip r:embed="rId3" cstate="print"/>
          <a:srcRect/>
          <a:stretch>
            <a:fillRect/>
          </a:stretch>
        </p:blipFill>
        <p:spPr bwMode="auto">
          <a:xfrm>
            <a:off x="304800" y="2057400"/>
            <a:ext cx="6858000" cy="4343400"/>
          </a:xfrm>
          <a:prstGeom prst="rect">
            <a:avLst/>
          </a:prstGeom>
          <a:solidFill>
            <a:schemeClr val="bg2"/>
          </a:solidFill>
          <a:ln w="12700">
            <a:noFill/>
            <a:miter lim="800000"/>
            <a:headEnd/>
            <a:tailEnd/>
          </a:ln>
        </p:spPr>
      </p:pic>
      <p:sp>
        <p:nvSpPr>
          <p:cNvPr id="29698" name="Rectangle 3"/>
          <p:cNvSpPr>
            <a:spLocks noChangeArrowheads="1"/>
          </p:cNvSpPr>
          <p:nvPr/>
        </p:nvSpPr>
        <p:spPr bwMode="auto">
          <a:xfrm>
            <a:off x="695325" y="3081338"/>
            <a:ext cx="2371725" cy="1460500"/>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Northwest Region</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Regional Office: Seattle, WA </a:t>
            </a:r>
          </a:p>
          <a:p>
            <a:pPr eaLnBrk="0" hangingPunct="0"/>
            <a:r>
              <a:rPr lang="en-US" sz="1000">
                <a:solidFill>
                  <a:srgbClr val="00279F"/>
                </a:solidFill>
                <a:latin typeface="Helvetica" pitchFamily="34" charset="0"/>
              </a:rPr>
              <a:t>Science Center: Seattle, WA  </a:t>
            </a:r>
            <a:endParaRPr lang="en-US" sz="1200">
              <a:solidFill>
                <a:srgbClr val="00279F"/>
              </a:solidFill>
              <a:latin typeface="Helvetica" pitchFamily="34" charset="0"/>
            </a:endParaRPr>
          </a:p>
          <a:p>
            <a:pPr eaLnBrk="0" hangingPunct="0"/>
            <a:r>
              <a:rPr lang="en-US" sz="1200" b="1">
                <a:solidFill>
                  <a:srgbClr val="00279F"/>
                </a:solidFill>
                <a:latin typeface="Helvetica" pitchFamily="34" charset="0"/>
              </a:rPr>
              <a:t>Laboratories</a:t>
            </a:r>
          </a:p>
          <a:p>
            <a:pPr eaLnBrk="0" hangingPunct="0"/>
            <a:r>
              <a:rPr lang="en-US" sz="1200" b="1">
                <a:solidFill>
                  <a:srgbClr val="00279F"/>
                </a:solidFill>
                <a:latin typeface="Helvetica" pitchFamily="34" charset="0"/>
              </a:rPr>
              <a:t>   </a:t>
            </a:r>
            <a:r>
              <a:rPr lang="en-US" sz="1000">
                <a:solidFill>
                  <a:srgbClr val="00279F"/>
                </a:solidFill>
                <a:latin typeface="Helvetica" pitchFamily="34" charset="0"/>
              </a:rPr>
              <a:t>Seattle, WA</a:t>
            </a:r>
            <a:endParaRPr lang="en-US" sz="1200" b="1">
              <a:solidFill>
                <a:srgbClr val="00279F"/>
              </a:solidFill>
              <a:latin typeface="Helvetica" pitchFamily="34" charset="0"/>
            </a:endParaRPr>
          </a:p>
          <a:p>
            <a:pPr eaLnBrk="0" hangingPunct="0"/>
            <a:r>
              <a:rPr lang="en-US" sz="1000">
                <a:solidFill>
                  <a:srgbClr val="00279F"/>
                </a:solidFill>
                <a:latin typeface="Helvetica" pitchFamily="34" charset="0"/>
              </a:rPr>
              <a:t>   Newport, OR</a:t>
            </a:r>
          </a:p>
          <a:p>
            <a:pPr eaLnBrk="0" hangingPunct="0"/>
            <a:r>
              <a:rPr lang="en-US" sz="1000">
                <a:solidFill>
                  <a:srgbClr val="00279F"/>
                </a:solidFill>
                <a:latin typeface="Helvetica" pitchFamily="34" charset="0"/>
              </a:rPr>
              <a:t>   Manchester, WA</a:t>
            </a:r>
          </a:p>
          <a:p>
            <a:pPr eaLnBrk="0" hangingPunct="0"/>
            <a:r>
              <a:rPr lang="en-US" sz="1000">
                <a:solidFill>
                  <a:srgbClr val="00279F"/>
                </a:solidFill>
                <a:latin typeface="Helvetica" pitchFamily="34" charset="0"/>
              </a:rPr>
              <a:t>   Pasco, WA </a:t>
            </a:r>
          </a:p>
        </p:txBody>
      </p:sp>
      <p:sp>
        <p:nvSpPr>
          <p:cNvPr id="29699" name="Rectangle 4"/>
          <p:cNvSpPr>
            <a:spLocks noChangeArrowheads="1"/>
          </p:cNvSpPr>
          <p:nvPr/>
        </p:nvSpPr>
        <p:spPr bwMode="auto">
          <a:xfrm>
            <a:off x="2590800" y="1524000"/>
            <a:ext cx="3209925" cy="1460500"/>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Alaska Region</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Regional Office: Juneau, AK</a:t>
            </a:r>
          </a:p>
          <a:p>
            <a:pPr eaLnBrk="0" hangingPunct="0"/>
            <a:r>
              <a:rPr lang="en-US" sz="1000">
                <a:solidFill>
                  <a:srgbClr val="00279F"/>
                </a:solidFill>
                <a:latin typeface="Helvetica" pitchFamily="34" charset="0"/>
              </a:rPr>
              <a:t>Science Center: Seattle, WA  (Sand Point)</a:t>
            </a:r>
          </a:p>
          <a:p>
            <a:pPr eaLnBrk="0" hangingPunct="0"/>
            <a:r>
              <a:rPr lang="en-US" sz="1200" b="1">
                <a:solidFill>
                  <a:srgbClr val="00279F"/>
                </a:solidFill>
                <a:latin typeface="Helvetica" pitchFamily="34" charset="0"/>
              </a:rPr>
              <a:t>Laboratories</a:t>
            </a:r>
          </a:p>
          <a:p>
            <a:pPr eaLnBrk="0" hangingPunct="0"/>
            <a:r>
              <a:rPr lang="en-US" sz="1200">
                <a:solidFill>
                  <a:srgbClr val="00279F"/>
                </a:solidFill>
                <a:latin typeface="Helvetica" pitchFamily="34" charset="0"/>
              </a:rPr>
              <a:t>   </a:t>
            </a:r>
            <a:r>
              <a:rPr lang="en-US" sz="1000">
                <a:solidFill>
                  <a:srgbClr val="00279F"/>
                </a:solidFill>
                <a:latin typeface="Helvetica" pitchFamily="34" charset="0"/>
              </a:rPr>
              <a:t>Seattle, WA </a:t>
            </a:r>
            <a:endParaRPr lang="en-US" sz="1200" b="1">
              <a:solidFill>
                <a:srgbClr val="00279F"/>
              </a:solidFill>
              <a:latin typeface="Helvetica" pitchFamily="34" charset="0"/>
            </a:endParaRPr>
          </a:p>
          <a:p>
            <a:pPr eaLnBrk="0" hangingPunct="0"/>
            <a:r>
              <a:rPr lang="en-US" sz="1000">
                <a:solidFill>
                  <a:srgbClr val="00279F"/>
                </a:solidFill>
                <a:latin typeface="Helvetica" pitchFamily="34" charset="0"/>
              </a:rPr>
              <a:t>    Auke Bay, AK</a:t>
            </a:r>
          </a:p>
          <a:p>
            <a:pPr eaLnBrk="0" hangingPunct="0"/>
            <a:r>
              <a:rPr lang="en-US" sz="1000" b="1">
                <a:solidFill>
                  <a:srgbClr val="00279F"/>
                </a:solidFill>
                <a:latin typeface="Helvetica" pitchFamily="34" charset="0"/>
              </a:rPr>
              <a:t>    </a:t>
            </a:r>
            <a:r>
              <a:rPr lang="en-US" sz="1000">
                <a:solidFill>
                  <a:srgbClr val="00279F"/>
                </a:solidFill>
                <a:latin typeface="Helvetica" pitchFamily="34" charset="0"/>
              </a:rPr>
              <a:t>Kodiak, AK</a:t>
            </a:r>
          </a:p>
          <a:p>
            <a:pPr eaLnBrk="0" hangingPunct="0"/>
            <a:r>
              <a:rPr lang="en-US" sz="1000">
                <a:solidFill>
                  <a:srgbClr val="00279F"/>
                </a:solidFill>
                <a:latin typeface="Helvetica" pitchFamily="34" charset="0"/>
              </a:rPr>
              <a:t>    Lena Point, AK</a:t>
            </a:r>
          </a:p>
        </p:txBody>
      </p:sp>
      <p:sp>
        <p:nvSpPr>
          <p:cNvPr id="29700" name="Rectangle 5"/>
          <p:cNvSpPr>
            <a:spLocks noChangeArrowheads="1"/>
          </p:cNvSpPr>
          <p:nvPr/>
        </p:nvSpPr>
        <p:spPr bwMode="auto">
          <a:xfrm>
            <a:off x="762000" y="4876800"/>
            <a:ext cx="2725738" cy="1430338"/>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Southwest Region</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Regional Office: Long Beach, CA</a:t>
            </a:r>
          </a:p>
          <a:p>
            <a:pPr eaLnBrk="0" hangingPunct="0"/>
            <a:r>
              <a:rPr lang="en-US" sz="1000">
                <a:solidFill>
                  <a:srgbClr val="00279F"/>
                </a:solidFill>
                <a:latin typeface="Helvetica" pitchFamily="34" charset="0"/>
              </a:rPr>
              <a:t>Science Center: La Jolla, CA</a:t>
            </a:r>
          </a:p>
          <a:p>
            <a:pPr eaLnBrk="0" hangingPunct="0"/>
            <a:r>
              <a:rPr lang="en-US" sz="1200" b="1">
                <a:solidFill>
                  <a:srgbClr val="00279F"/>
                </a:solidFill>
                <a:latin typeface="Helvetica" pitchFamily="34" charset="0"/>
              </a:rPr>
              <a:t>Laboratories</a:t>
            </a:r>
          </a:p>
          <a:p>
            <a:pPr eaLnBrk="0" hangingPunct="0"/>
            <a:r>
              <a:rPr lang="en-US" sz="1000">
                <a:solidFill>
                  <a:srgbClr val="00279F"/>
                </a:solidFill>
                <a:latin typeface="Helvetica" pitchFamily="34" charset="0"/>
              </a:rPr>
              <a:t>    La Jolla, CA</a:t>
            </a:r>
          </a:p>
          <a:p>
            <a:pPr eaLnBrk="0" hangingPunct="0"/>
            <a:r>
              <a:rPr lang="en-US" sz="1000">
                <a:solidFill>
                  <a:srgbClr val="00279F"/>
                </a:solidFill>
                <a:latin typeface="Helvetica" pitchFamily="34" charset="0"/>
              </a:rPr>
              <a:t>    Santa Cruz, CA</a:t>
            </a:r>
          </a:p>
          <a:p>
            <a:pPr eaLnBrk="0" hangingPunct="0"/>
            <a:r>
              <a:rPr lang="en-US" sz="1000">
                <a:solidFill>
                  <a:srgbClr val="00279F"/>
                </a:solidFill>
                <a:latin typeface="Helvetica" pitchFamily="34" charset="0"/>
              </a:rPr>
              <a:t>    Pacific Grove, CA</a:t>
            </a:r>
          </a:p>
          <a:p>
            <a:pPr eaLnBrk="0" hangingPunct="0"/>
            <a:r>
              <a:rPr lang="en-US" sz="1000">
                <a:solidFill>
                  <a:srgbClr val="00279F"/>
                </a:solidFill>
                <a:latin typeface="Helvetica" pitchFamily="34" charset="0"/>
              </a:rPr>
              <a:t>    </a:t>
            </a:r>
          </a:p>
        </p:txBody>
      </p:sp>
      <p:sp>
        <p:nvSpPr>
          <p:cNvPr id="29701" name="Rectangle 6"/>
          <p:cNvSpPr>
            <a:spLocks noChangeArrowheads="1"/>
          </p:cNvSpPr>
          <p:nvPr/>
        </p:nvSpPr>
        <p:spPr bwMode="auto">
          <a:xfrm>
            <a:off x="5791200" y="2209800"/>
            <a:ext cx="2743200" cy="1612900"/>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Northeast Region</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Regional Office: Gloucester, MA</a:t>
            </a:r>
          </a:p>
          <a:p>
            <a:pPr eaLnBrk="0" hangingPunct="0"/>
            <a:r>
              <a:rPr lang="en-US" sz="1000">
                <a:solidFill>
                  <a:srgbClr val="00279F"/>
                </a:solidFill>
                <a:latin typeface="Helvetica" pitchFamily="34" charset="0"/>
              </a:rPr>
              <a:t>Science Center: Woods Hole, MA</a:t>
            </a:r>
            <a:endParaRPr lang="en-US" sz="1200">
              <a:solidFill>
                <a:srgbClr val="00279F"/>
              </a:solidFill>
              <a:latin typeface="Helvetica" pitchFamily="34" charset="0"/>
            </a:endParaRPr>
          </a:p>
          <a:p>
            <a:pPr eaLnBrk="0" hangingPunct="0"/>
            <a:r>
              <a:rPr lang="en-US" sz="1200" b="1">
                <a:solidFill>
                  <a:srgbClr val="00279F"/>
                </a:solidFill>
                <a:latin typeface="Helvetica" pitchFamily="34" charset="0"/>
              </a:rPr>
              <a:t>Laboratories</a:t>
            </a:r>
          </a:p>
          <a:p>
            <a:pPr eaLnBrk="0" hangingPunct="0"/>
            <a:r>
              <a:rPr lang="en-US" sz="1200">
                <a:solidFill>
                  <a:srgbClr val="00279F"/>
                </a:solidFill>
                <a:latin typeface="Helvetica" pitchFamily="34" charset="0"/>
              </a:rPr>
              <a:t>  </a:t>
            </a:r>
            <a:r>
              <a:rPr lang="en-US" sz="1000">
                <a:solidFill>
                  <a:srgbClr val="00279F"/>
                </a:solidFill>
                <a:latin typeface="Helvetica" pitchFamily="34" charset="0"/>
              </a:rPr>
              <a:t>Woods Hole, MA</a:t>
            </a:r>
          </a:p>
          <a:p>
            <a:pPr eaLnBrk="0" hangingPunct="0"/>
            <a:r>
              <a:rPr lang="en-US" sz="1000">
                <a:solidFill>
                  <a:srgbClr val="00279F"/>
                </a:solidFill>
                <a:latin typeface="Helvetica" pitchFamily="34" charset="0"/>
              </a:rPr>
              <a:t>   Narragansett, RI</a:t>
            </a:r>
          </a:p>
          <a:p>
            <a:pPr eaLnBrk="0" hangingPunct="0"/>
            <a:r>
              <a:rPr lang="en-US" sz="1000">
                <a:solidFill>
                  <a:srgbClr val="00279F"/>
                </a:solidFill>
                <a:latin typeface="Helvetica" pitchFamily="34" charset="0"/>
              </a:rPr>
              <a:t>   Milford, CT</a:t>
            </a:r>
          </a:p>
          <a:p>
            <a:pPr eaLnBrk="0" hangingPunct="0"/>
            <a:r>
              <a:rPr lang="en-US" sz="1000">
                <a:solidFill>
                  <a:srgbClr val="00279F"/>
                </a:solidFill>
                <a:latin typeface="Helvetica" pitchFamily="34" charset="0"/>
              </a:rPr>
              <a:t>   Highlands, NJ</a:t>
            </a:r>
          </a:p>
          <a:p>
            <a:pPr eaLnBrk="0" hangingPunct="0"/>
            <a:r>
              <a:rPr lang="en-US" sz="1000">
                <a:solidFill>
                  <a:srgbClr val="00279F"/>
                </a:solidFill>
                <a:latin typeface="Helvetica" pitchFamily="34" charset="0"/>
              </a:rPr>
              <a:t>   Washington, DC</a:t>
            </a:r>
          </a:p>
        </p:txBody>
      </p:sp>
      <p:sp>
        <p:nvSpPr>
          <p:cNvPr id="29702" name="Rectangle 7"/>
          <p:cNvSpPr>
            <a:spLocks noChangeArrowheads="1"/>
          </p:cNvSpPr>
          <p:nvPr/>
        </p:nvSpPr>
        <p:spPr bwMode="auto">
          <a:xfrm>
            <a:off x="3581400" y="4343400"/>
            <a:ext cx="2362200" cy="638175"/>
          </a:xfrm>
          <a:prstGeom prst="rect">
            <a:avLst/>
          </a:prstGeom>
          <a:noFill/>
          <a:ln w="12700">
            <a:noFill/>
            <a:miter lim="800000"/>
            <a:headEnd/>
            <a:tailEnd/>
          </a:ln>
        </p:spPr>
        <p:txBody>
          <a:bodyPr lIns="90487" tIns="44450" rIns="90487" bIns="44450">
            <a:spAutoFit/>
          </a:bodyPr>
          <a:lstStyle/>
          <a:p>
            <a:pPr algn="ctr" eaLnBrk="0" hangingPunct="0"/>
            <a:r>
              <a:rPr lang="en-US" sz="1800" b="1">
                <a:solidFill>
                  <a:srgbClr val="00279F"/>
                </a:solidFill>
                <a:latin typeface="Helvetica" pitchFamily="34" charset="0"/>
              </a:rPr>
              <a:t>   NOAA Fisheries </a:t>
            </a:r>
          </a:p>
          <a:p>
            <a:pPr algn="ctr" eaLnBrk="0" hangingPunct="0"/>
            <a:r>
              <a:rPr lang="en-US" sz="1800" b="1">
                <a:solidFill>
                  <a:srgbClr val="00279F"/>
                </a:solidFill>
                <a:latin typeface="Helvetica" pitchFamily="34" charset="0"/>
              </a:rPr>
              <a:t>Field Structure</a:t>
            </a:r>
          </a:p>
        </p:txBody>
      </p:sp>
      <p:grpSp>
        <p:nvGrpSpPr>
          <p:cNvPr id="29703" name="Group 8"/>
          <p:cNvGrpSpPr>
            <a:grpSpLocks/>
          </p:cNvGrpSpPr>
          <p:nvPr/>
        </p:nvGrpSpPr>
        <p:grpSpPr bwMode="auto">
          <a:xfrm>
            <a:off x="6715125" y="4071938"/>
            <a:ext cx="146050" cy="147637"/>
            <a:chOff x="4132" y="2171"/>
            <a:chExt cx="92" cy="93"/>
          </a:xfrm>
        </p:grpSpPr>
        <p:sp>
          <p:nvSpPr>
            <p:cNvPr id="29782" name="Oval 9"/>
            <p:cNvSpPr>
              <a:spLocks noChangeArrowheads="1"/>
            </p:cNvSpPr>
            <p:nvPr/>
          </p:nvSpPr>
          <p:spPr bwMode="auto">
            <a:xfrm>
              <a:off x="4132" y="2172"/>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82" name="AutoShape 10"/>
            <p:cNvSpPr>
              <a:spLocks noChangeArrowheads="1"/>
            </p:cNvSpPr>
            <p:nvPr/>
          </p:nvSpPr>
          <p:spPr bwMode="auto">
            <a:xfrm>
              <a:off x="4136" y="2171"/>
              <a:ext cx="87" cy="88"/>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4" name="Group 11"/>
          <p:cNvGrpSpPr>
            <a:grpSpLocks/>
          </p:cNvGrpSpPr>
          <p:nvPr/>
        </p:nvGrpSpPr>
        <p:grpSpPr bwMode="auto">
          <a:xfrm>
            <a:off x="6562725" y="4148138"/>
            <a:ext cx="147638" cy="147637"/>
            <a:chOff x="4006" y="2260"/>
            <a:chExt cx="93" cy="93"/>
          </a:xfrm>
        </p:grpSpPr>
        <p:sp>
          <p:nvSpPr>
            <p:cNvPr id="29780" name="Oval 12"/>
            <p:cNvSpPr>
              <a:spLocks noChangeArrowheads="1"/>
            </p:cNvSpPr>
            <p:nvPr/>
          </p:nvSpPr>
          <p:spPr bwMode="auto">
            <a:xfrm>
              <a:off x="4006" y="2261"/>
              <a:ext cx="93"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85" name="AutoShape 13"/>
            <p:cNvSpPr>
              <a:spLocks noChangeArrowheads="1"/>
            </p:cNvSpPr>
            <p:nvPr/>
          </p:nvSpPr>
          <p:spPr bwMode="auto">
            <a:xfrm>
              <a:off x="4010" y="2260"/>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5" name="Group 14"/>
          <p:cNvGrpSpPr>
            <a:grpSpLocks/>
          </p:cNvGrpSpPr>
          <p:nvPr/>
        </p:nvGrpSpPr>
        <p:grpSpPr bwMode="auto">
          <a:xfrm>
            <a:off x="6638925" y="4071938"/>
            <a:ext cx="146050" cy="147637"/>
            <a:chOff x="4052" y="2216"/>
            <a:chExt cx="92" cy="93"/>
          </a:xfrm>
        </p:grpSpPr>
        <p:sp>
          <p:nvSpPr>
            <p:cNvPr id="29778" name="Oval 15"/>
            <p:cNvSpPr>
              <a:spLocks noChangeArrowheads="1"/>
            </p:cNvSpPr>
            <p:nvPr/>
          </p:nvSpPr>
          <p:spPr bwMode="auto">
            <a:xfrm>
              <a:off x="4052" y="2217"/>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88" name="AutoShape 16"/>
            <p:cNvSpPr>
              <a:spLocks noChangeArrowheads="1"/>
            </p:cNvSpPr>
            <p:nvPr/>
          </p:nvSpPr>
          <p:spPr bwMode="auto">
            <a:xfrm>
              <a:off x="4055" y="2216"/>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6" name="Group 17"/>
          <p:cNvGrpSpPr>
            <a:grpSpLocks/>
          </p:cNvGrpSpPr>
          <p:nvPr/>
        </p:nvGrpSpPr>
        <p:grpSpPr bwMode="auto">
          <a:xfrm>
            <a:off x="6791325" y="3919538"/>
            <a:ext cx="144463" cy="146050"/>
            <a:chOff x="4192" y="2167"/>
            <a:chExt cx="91" cy="92"/>
          </a:xfrm>
        </p:grpSpPr>
        <p:sp>
          <p:nvSpPr>
            <p:cNvPr id="29776" name="Oval 18"/>
            <p:cNvSpPr>
              <a:spLocks noChangeArrowheads="1"/>
            </p:cNvSpPr>
            <p:nvPr/>
          </p:nvSpPr>
          <p:spPr bwMode="auto">
            <a:xfrm>
              <a:off x="4192" y="2168"/>
              <a:ext cx="91"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91" name="AutoShape 19"/>
            <p:cNvSpPr>
              <a:spLocks noChangeArrowheads="1"/>
            </p:cNvSpPr>
            <p:nvPr/>
          </p:nvSpPr>
          <p:spPr bwMode="auto">
            <a:xfrm>
              <a:off x="4195" y="2167"/>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7" name="Group 20"/>
          <p:cNvGrpSpPr>
            <a:grpSpLocks/>
          </p:cNvGrpSpPr>
          <p:nvPr/>
        </p:nvGrpSpPr>
        <p:grpSpPr bwMode="auto">
          <a:xfrm>
            <a:off x="6943725" y="3995738"/>
            <a:ext cx="146050" cy="147637"/>
            <a:chOff x="4152" y="2101"/>
            <a:chExt cx="92" cy="93"/>
          </a:xfrm>
        </p:grpSpPr>
        <p:sp>
          <p:nvSpPr>
            <p:cNvPr id="29774" name="Oval 21"/>
            <p:cNvSpPr>
              <a:spLocks noChangeArrowheads="1"/>
            </p:cNvSpPr>
            <p:nvPr/>
          </p:nvSpPr>
          <p:spPr bwMode="auto">
            <a:xfrm>
              <a:off x="4152" y="2102"/>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94" name="AutoShape 22"/>
            <p:cNvSpPr>
              <a:spLocks noChangeArrowheads="1"/>
            </p:cNvSpPr>
            <p:nvPr/>
          </p:nvSpPr>
          <p:spPr bwMode="auto">
            <a:xfrm>
              <a:off x="4156" y="2101"/>
              <a:ext cx="87" cy="88"/>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8" name="Group 23"/>
          <p:cNvGrpSpPr>
            <a:grpSpLocks/>
          </p:cNvGrpSpPr>
          <p:nvPr/>
        </p:nvGrpSpPr>
        <p:grpSpPr bwMode="auto">
          <a:xfrm>
            <a:off x="6486525" y="4681538"/>
            <a:ext cx="147638" cy="146050"/>
            <a:chOff x="3967" y="2405"/>
            <a:chExt cx="93" cy="92"/>
          </a:xfrm>
        </p:grpSpPr>
        <p:sp>
          <p:nvSpPr>
            <p:cNvPr id="29772" name="Oval 24"/>
            <p:cNvSpPr>
              <a:spLocks noChangeArrowheads="1"/>
            </p:cNvSpPr>
            <p:nvPr/>
          </p:nvSpPr>
          <p:spPr bwMode="auto">
            <a:xfrm>
              <a:off x="3967" y="2406"/>
              <a:ext cx="93"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297" name="AutoShape 25"/>
            <p:cNvSpPr>
              <a:spLocks noChangeArrowheads="1"/>
            </p:cNvSpPr>
            <p:nvPr/>
          </p:nvSpPr>
          <p:spPr bwMode="auto">
            <a:xfrm>
              <a:off x="3971" y="2405"/>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09" name="Group 26"/>
          <p:cNvGrpSpPr>
            <a:grpSpLocks/>
          </p:cNvGrpSpPr>
          <p:nvPr/>
        </p:nvGrpSpPr>
        <p:grpSpPr bwMode="auto">
          <a:xfrm>
            <a:off x="6410325" y="4300538"/>
            <a:ext cx="144463" cy="146050"/>
            <a:chOff x="3902" y="2405"/>
            <a:chExt cx="91" cy="92"/>
          </a:xfrm>
        </p:grpSpPr>
        <p:sp>
          <p:nvSpPr>
            <p:cNvPr id="29770" name="Oval 27"/>
            <p:cNvSpPr>
              <a:spLocks noChangeArrowheads="1"/>
            </p:cNvSpPr>
            <p:nvPr/>
          </p:nvSpPr>
          <p:spPr bwMode="auto">
            <a:xfrm>
              <a:off x="3902" y="2406"/>
              <a:ext cx="91"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00" name="AutoShape 28"/>
            <p:cNvSpPr>
              <a:spLocks noChangeArrowheads="1"/>
            </p:cNvSpPr>
            <p:nvPr/>
          </p:nvSpPr>
          <p:spPr bwMode="auto">
            <a:xfrm>
              <a:off x="3905" y="2405"/>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0" name="Group 29"/>
          <p:cNvGrpSpPr>
            <a:grpSpLocks/>
          </p:cNvGrpSpPr>
          <p:nvPr/>
        </p:nvGrpSpPr>
        <p:grpSpPr bwMode="auto">
          <a:xfrm>
            <a:off x="6257925" y="4986338"/>
            <a:ext cx="147638" cy="146050"/>
            <a:chOff x="3967" y="2669"/>
            <a:chExt cx="93" cy="92"/>
          </a:xfrm>
        </p:grpSpPr>
        <p:sp>
          <p:nvSpPr>
            <p:cNvPr id="29768" name="Oval 30"/>
            <p:cNvSpPr>
              <a:spLocks noChangeArrowheads="1"/>
            </p:cNvSpPr>
            <p:nvPr/>
          </p:nvSpPr>
          <p:spPr bwMode="auto">
            <a:xfrm>
              <a:off x="3967" y="2670"/>
              <a:ext cx="93"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03" name="AutoShape 31"/>
            <p:cNvSpPr>
              <a:spLocks noChangeArrowheads="1"/>
            </p:cNvSpPr>
            <p:nvPr/>
          </p:nvSpPr>
          <p:spPr bwMode="auto">
            <a:xfrm>
              <a:off x="3971" y="2669"/>
              <a:ext cx="88" cy="87"/>
            </a:xfrm>
            <a:prstGeom prst="star5">
              <a:avLst/>
            </a:prstGeom>
            <a:solidFill>
              <a:schemeClr val="accent1"/>
            </a:solidFill>
            <a:ln w="12700">
              <a:solidFill>
                <a:schemeClr val="tx1"/>
              </a:solidFill>
              <a:miter lim="800000"/>
              <a:headEnd/>
              <a:tailEnd/>
            </a:ln>
            <a:effectLst/>
          </p:spPr>
          <p:txBody>
            <a:bodyPr wrap="none" anchor="ctr"/>
            <a:lstStyle/>
            <a:p>
              <a:pPr>
                <a:defRPr/>
              </a:pPr>
              <a:endParaRPr lang="en-US"/>
            </a:p>
          </p:txBody>
        </p:sp>
      </p:grpSp>
      <p:grpSp>
        <p:nvGrpSpPr>
          <p:cNvPr id="29711" name="Group 32"/>
          <p:cNvGrpSpPr>
            <a:grpSpLocks/>
          </p:cNvGrpSpPr>
          <p:nvPr/>
        </p:nvGrpSpPr>
        <p:grpSpPr bwMode="auto">
          <a:xfrm>
            <a:off x="6410325" y="5519738"/>
            <a:ext cx="144463" cy="146050"/>
            <a:chOff x="3888" y="3266"/>
            <a:chExt cx="91" cy="92"/>
          </a:xfrm>
        </p:grpSpPr>
        <p:sp>
          <p:nvSpPr>
            <p:cNvPr id="29766" name="Oval 33"/>
            <p:cNvSpPr>
              <a:spLocks noChangeArrowheads="1"/>
            </p:cNvSpPr>
            <p:nvPr/>
          </p:nvSpPr>
          <p:spPr bwMode="auto">
            <a:xfrm>
              <a:off x="3888" y="3267"/>
              <a:ext cx="91"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06" name="AutoShape 34"/>
            <p:cNvSpPr>
              <a:spLocks noChangeArrowheads="1"/>
            </p:cNvSpPr>
            <p:nvPr/>
          </p:nvSpPr>
          <p:spPr bwMode="auto">
            <a:xfrm>
              <a:off x="3891" y="3266"/>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2" name="Group 35"/>
          <p:cNvGrpSpPr>
            <a:grpSpLocks/>
          </p:cNvGrpSpPr>
          <p:nvPr/>
        </p:nvGrpSpPr>
        <p:grpSpPr bwMode="auto">
          <a:xfrm>
            <a:off x="5800725" y="5291138"/>
            <a:ext cx="146050" cy="146050"/>
            <a:chOff x="3534" y="3072"/>
            <a:chExt cx="92" cy="92"/>
          </a:xfrm>
        </p:grpSpPr>
        <p:sp>
          <p:nvSpPr>
            <p:cNvPr id="29764" name="Oval 36"/>
            <p:cNvSpPr>
              <a:spLocks noChangeArrowheads="1"/>
            </p:cNvSpPr>
            <p:nvPr/>
          </p:nvSpPr>
          <p:spPr bwMode="auto">
            <a:xfrm>
              <a:off x="3534" y="3073"/>
              <a:ext cx="92"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09" name="AutoShape 37"/>
            <p:cNvSpPr>
              <a:spLocks noChangeArrowheads="1"/>
            </p:cNvSpPr>
            <p:nvPr/>
          </p:nvSpPr>
          <p:spPr bwMode="auto">
            <a:xfrm>
              <a:off x="3538" y="3072"/>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3" name="Group 38"/>
          <p:cNvGrpSpPr>
            <a:grpSpLocks/>
          </p:cNvGrpSpPr>
          <p:nvPr/>
        </p:nvGrpSpPr>
        <p:grpSpPr bwMode="auto">
          <a:xfrm>
            <a:off x="2524125" y="5672138"/>
            <a:ext cx="146050" cy="147637"/>
            <a:chOff x="1551" y="3386"/>
            <a:chExt cx="92" cy="93"/>
          </a:xfrm>
        </p:grpSpPr>
        <p:sp>
          <p:nvSpPr>
            <p:cNvPr id="29762" name="Oval 39"/>
            <p:cNvSpPr>
              <a:spLocks noChangeArrowheads="1"/>
            </p:cNvSpPr>
            <p:nvPr/>
          </p:nvSpPr>
          <p:spPr bwMode="auto">
            <a:xfrm>
              <a:off x="1551" y="3387"/>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12" name="AutoShape 40"/>
            <p:cNvSpPr>
              <a:spLocks noChangeArrowheads="1"/>
            </p:cNvSpPr>
            <p:nvPr/>
          </p:nvSpPr>
          <p:spPr bwMode="auto">
            <a:xfrm>
              <a:off x="1555" y="3386"/>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4" name="Group 41"/>
          <p:cNvGrpSpPr>
            <a:grpSpLocks/>
          </p:cNvGrpSpPr>
          <p:nvPr/>
        </p:nvGrpSpPr>
        <p:grpSpPr bwMode="auto">
          <a:xfrm>
            <a:off x="6105525" y="5443538"/>
            <a:ext cx="146050" cy="147637"/>
            <a:chOff x="3713" y="3216"/>
            <a:chExt cx="92" cy="93"/>
          </a:xfrm>
        </p:grpSpPr>
        <p:sp>
          <p:nvSpPr>
            <p:cNvPr id="29760" name="Oval 42"/>
            <p:cNvSpPr>
              <a:spLocks noChangeArrowheads="1"/>
            </p:cNvSpPr>
            <p:nvPr/>
          </p:nvSpPr>
          <p:spPr bwMode="auto">
            <a:xfrm>
              <a:off x="3713" y="3217"/>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15" name="AutoShape 43"/>
            <p:cNvSpPr>
              <a:spLocks noChangeArrowheads="1"/>
            </p:cNvSpPr>
            <p:nvPr/>
          </p:nvSpPr>
          <p:spPr bwMode="auto">
            <a:xfrm>
              <a:off x="3717" y="3216"/>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5" name="Group 44"/>
          <p:cNvGrpSpPr>
            <a:grpSpLocks/>
          </p:cNvGrpSpPr>
          <p:nvPr/>
        </p:nvGrpSpPr>
        <p:grpSpPr bwMode="auto">
          <a:xfrm>
            <a:off x="4733925" y="5443538"/>
            <a:ext cx="147638" cy="147637"/>
            <a:chOff x="2906" y="3201"/>
            <a:chExt cx="93" cy="93"/>
          </a:xfrm>
        </p:grpSpPr>
        <p:sp>
          <p:nvSpPr>
            <p:cNvPr id="29758" name="Oval 45"/>
            <p:cNvSpPr>
              <a:spLocks noChangeArrowheads="1"/>
            </p:cNvSpPr>
            <p:nvPr/>
          </p:nvSpPr>
          <p:spPr bwMode="auto">
            <a:xfrm>
              <a:off x="2906" y="3202"/>
              <a:ext cx="93"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18" name="AutoShape 46"/>
            <p:cNvSpPr>
              <a:spLocks noChangeArrowheads="1"/>
            </p:cNvSpPr>
            <p:nvPr/>
          </p:nvSpPr>
          <p:spPr bwMode="auto">
            <a:xfrm>
              <a:off x="2910" y="3201"/>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6" name="Group 47"/>
          <p:cNvGrpSpPr>
            <a:grpSpLocks/>
          </p:cNvGrpSpPr>
          <p:nvPr/>
        </p:nvGrpSpPr>
        <p:grpSpPr bwMode="auto">
          <a:xfrm>
            <a:off x="5495925" y="5291138"/>
            <a:ext cx="146050" cy="147637"/>
            <a:chOff x="3375" y="3082"/>
            <a:chExt cx="92" cy="93"/>
          </a:xfrm>
        </p:grpSpPr>
        <p:sp>
          <p:nvSpPr>
            <p:cNvPr id="29756" name="Oval 48"/>
            <p:cNvSpPr>
              <a:spLocks noChangeArrowheads="1"/>
            </p:cNvSpPr>
            <p:nvPr/>
          </p:nvSpPr>
          <p:spPr bwMode="auto">
            <a:xfrm>
              <a:off x="3375" y="3083"/>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21" name="AutoShape 49"/>
            <p:cNvSpPr>
              <a:spLocks noChangeArrowheads="1"/>
            </p:cNvSpPr>
            <p:nvPr/>
          </p:nvSpPr>
          <p:spPr bwMode="auto">
            <a:xfrm>
              <a:off x="3379" y="3082"/>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7" name="Group 50"/>
          <p:cNvGrpSpPr>
            <a:grpSpLocks/>
          </p:cNvGrpSpPr>
          <p:nvPr/>
        </p:nvGrpSpPr>
        <p:grpSpPr bwMode="auto">
          <a:xfrm>
            <a:off x="2524125" y="4452938"/>
            <a:ext cx="146050" cy="146050"/>
            <a:chOff x="1566" y="2500"/>
            <a:chExt cx="92" cy="92"/>
          </a:xfrm>
        </p:grpSpPr>
        <p:sp>
          <p:nvSpPr>
            <p:cNvPr id="29754" name="Oval 51"/>
            <p:cNvSpPr>
              <a:spLocks noChangeArrowheads="1"/>
            </p:cNvSpPr>
            <p:nvPr/>
          </p:nvSpPr>
          <p:spPr bwMode="auto">
            <a:xfrm>
              <a:off x="1566" y="2501"/>
              <a:ext cx="92" cy="91"/>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24" name="AutoShape 52"/>
            <p:cNvSpPr>
              <a:spLocks noChangeArrowheads="1"/>
            </p:cNvSpPr>
            <p:nvPr/>
          </p:nvSpPr>
          <p:spPr bwMode="auto">
            <a:xfrm>
              <a:off x="1570" y="2500"/>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8" name="Group 53"/>
          <p:cNvGrpSpPr>
            <a:grpSpLocks/>
          </p:cNvGrpSpPr>
          <p:nvPr/>
        </p:nvGrpSpPr>
        <p:grpSpPr bwMode="auto">
          <a:xfrm>
            <a:off x="2752725" y="4681538"/>
            <a:ext cx="146050" cy="147637"/>
            <a:chOff x="1687" y="2693"/>
            <a:chExt cx="92" cy="93"/>
          </a:xfrm>
        </p:grpSpPr>
        <p:sp>
          <p:nvSpPr>
            <p:cNvPr id="29752" name="Oval 54"/>
            <p:cNvSpPr>
              <a:spLocks noChangeArrowheads="1"/>
            </p:cNvSpPr>
            <p:nvPr/>
          </p:nvSpPr>
          <p:spPr bwMode="auto">
            <a:xfrm>
              <a:off x="1687" y="2694"/>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27" name="AutoShape 55"/>
            <p:cNvSpPr>
              <a:spLocks noChangeArrowheads="1"/>
            </p:cNvSpPr>
            <p:nvPr/>
          </p:nvSpPr>
          <p:spPr bwMode="auto">
            <a:xfrm>
              <a:off x="1690" y="2693"/>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19" name="Group 56"/>
          <p:cNvGrpSpPr>
            <a:grpSpLocks/>
          </p:cNvGrpSpPr>
          <p:nvPr/>
        </p:nvGrpSpPr>
        <p:grpSpPr bwMode="auto">
          <a:xfrm>
            <a:off x="2752725" y="3309938"/>
            <a:ext cx="146050" cy="147637"/>
            <a:chOff x="1751" y="1713"/>
            <a:chExt cx="92" cy="93"/>
          </a:xfrm>
        </p:grpSpPr>
        <p:sp>
          <p:nvSpPr>
            <p:cNvPr id="29750" name="Oval 57"/>
            <p:cNvSpPr>
              <a:spLocks noChangeArrowheads="1"/>
            </p:cNvSpPr>
            <p:nvPr/>
          </p:nvSpPr>
          <p:spPr bwMode="auto">
            <a:xfrm>
              <a:off x="1751" y="1714"/>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30" name="AutoShape 58"/>
            <p:cNvSpPr>
              <a:spLocks noChangeArrowheads="1"/>
            </p:cNvSpPr>
            <p:nvPr/>
          </p:nvSpPr>
          <p:spPr bwMode="auto">
            <a:xfrm>
              <a:off x="1755" y="1713"/>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0" name="Group 59"/>
          <p:cNvGrpSpPr>
            <a:grpSpLocks/>
          </p:cNvGrpSpPr>
          <p:nvPr/>
        </p:nvGrpSpPr>
        <p:grpSpPr bwMode="auto">
          <a:xfrm>
            <a:off x="2981325" y="4910138"/>
            <a:ext cx="147638" cy="147637"/>
            <a:chOff x="1821" y="2823"/>
            <a:chExt cx="93" cy="93"/>
          </a:xfrm>
        </p:grpSpPr>
        <p:sp>
          <p:nvSpPr>
            <p:cNvPr id="29748" name="Oval 60"/>
            <p:cNvSpPr>
              <a:spLocks noChangeArrowheads="1"/>
            </p:cNvSpPr>
            <p:nvPr/>
          </p:nvSpPr>
          <p:spPr bwMode="auto">
            <a:xfrm>
              <a:off x="1821" y="2824"/>
              <a:ext cx="93"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33" name="AutoShape 61"/>
            <p:cNvSpPr>
              <a:spLocks noChangeArrowheads="1"/>
            </p:cNvSpPr>
            <p:nvPr/>
          </p:nvSpPr>
          <p:spPr bwMode="auto">
            <a:xfrm>
              <a:off x="1825" y="2823"/>
              <a:ext cx="88" cy="88"/>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1" name="Group 62"/>
          <p:cNvGrpSpPr>
            <a:grpSpLocks/>
          </p:cNvGrpSpPr>
          <p:nvPr/>
        </p:nvGrpSpPr>
        <p:grpSpPr bwMode="auto">
          <a:xfrm>
            <a:off x="2905125" y="3462338"/>
            <a:ext cx="146050" cy="147637"/>
            <a:chOff x="1766" y="1773"/>
            <a:chExt cx="92" cy="93"/>
          </a:xfrm>
        </p:grpSpPr>
        <p:sp>
          <p:nvSpPr>
            <p:cNvPr id="29746" name="Oval 63"/>
            <p:cNvSpPr>
              <a:spLocks noChangeArrowheads="1"/>
            </p:cNvSpPr>
            <p:nvPr/>
          </p:nvSpPr>
          <p:spPr bwMode="auto">
            <a:xfrm>
              <a:off x="1766" y="1774"/>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36" name="AutoShape 64"/>
            <p:cNvSpPr>
              <a:spLocks noChangeArrowheads="1"/>
            </p:cNvSpPr>
            <p:nvPr/>
          </p:nvSpPr>
          <p:spPr bwMode="auto">
            <a:xfrm>
              <a:off x="1770" y="1773"/>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2" name="Group 65"/>
          <p:cNvGrpSpPr>
            <a:grpSpLocks/>
          </p:cNvGrpSpPr>
          <p:nvPr/>
        </p:nvGrpSpPr>
        <p:grpSpPr bwMode="auto">
          <a:xfrm>
            <a:off x="2752725" y="3462338"/>
            <a:ext cx="146050" cy="147637"/>
            <a:chOff x="1701" y="1797"/>
            <a:chExt cx="92" cy="93"/>
          </a:xfrm>
        </p:grpSpPr>
        <p:sp>
          <p:nvSpPr>
            <p:cNvPr id="29744" name="Oval 66"/>
            <p:cNvSpPr>
              <a:spLocks noChangeArrowheads="1"/>
            </p:cNvSpPr>
            <p:nvPr/>
          </p:nvSpPr>
          <p:spPr bwMode="auto">
            <a:xfrm>
              <a:off x="1701" y="1798"/>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39" name="AutoShape 67"/>
            <p:cNvSpPr>
              <a:spLocks noChangeArrowheads="1"/>
            </p:cNvSpPr>
            <p:nvPr/>
          </p:nvSpPr>
          <p:spPr bwMode="auto">
            <a:xfrm>
              <a:off x="1704" y="1797"/>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3" name="Group 68"/>
          <p:cNvGrpSpPr>
            <a:grpSpLocks/>
          </p:cNvGrpSpPr>
          <p:nvPr/>
        </p:nvGrpSpPr>
        <p:grpSpPr bwMode="auto">
          <a:xfrm>
            <a:off x="1685925" y="2547938"/>
            <a:ext cx="146050" cy="147637"/>
            <a:chOff x="1075" y="1116"/>
            <a:chExt cx="92" cy="93"/>
          </a:xfrm>
        </p:grpSpPr>
        <p:sp>
          <p:nvSpPr>
            <p:cNvPr id="29742" name="Oval 69"/>
            <p:cNvSpPr>
              <a:spLocks noChangeArrowheads="1"/>
            </p:cNvSpPr>
            <p:nvPr/>
          </p:nvSpPr>
          <p:spPr bwMode="auto">
            <a:xfrm>
              <a:off x="1075" y="1117"/>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42" name="AutoShape 70"/>
            <p:cNvSpPr>
              <a:spLocks noChangeArrowheads="1"/>
            </p:cNvSpPr>
            <p:nvPr/>
          </p:nvSpPr>
          <p:spPr bwMode="auto">
            <a:xfrm>
              <a:off x="1078" y="1116"/>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4" name="Group 71"/>
          <p:cNvGrpSpPr>
            <a:grpSpLocks/>
          </p:cNvGrpSpPr>
          <p:nvPr/>
        </p:nvGrpSpPr>
        <p:grpSpPr bwMode="auto">
          <a:xfrm>
            <a:off x="2371725" y="2471738"/>
            <a:ext cx="146050" cy="147637"/>
            <a:chOff x="1478" y="1052"/>
            <a:chExt cx="92" cy="93"/>
          </a:xfrm>
        </p:grpSpPr>
        <p:sp>
          <p:nvSpPr>
            <p:cNvPr id="29740" name="Oval 72"/>
            <p:cNvSpPr>
              <a:spLocks noChangeArrowheads="1"/>
            </p:cNvSpPr>
            <p:nvPr/>
          </p:nvSpPr>
          <p:spPr bwMode="auto">
            <a:xfrm>
              <a:off x="1478" y="1053"/>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45" name="AutoShape 73"/>
            <p:cNvSpPr>
              <a:spLocks noChangeArrowheads="1"/>
            </p:cNvSpPr>
            <p:nvPr/>
          </p:nvSpPr>
          <p:spPr bwMode="auto">
            <a:xfrm>
              <a:off x="1481" y="1052"/>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5" name="Group 74"/>
          <p:cNvGrpSpPr>
            <a:grpSpLocks/>
          </p:cNvGrpSpPr>
          <p:nvPr/>
        </p:nvGrpSpPr>
        <p:grpSpPr bwMode="auto">
          <a:xfrm>
            <a:off x="2447925" y="2547938"/>
            <a:ext cx="146050" cy="147637"/>
            <a:chOff x="1496" y="1106"/>
            <a:chExt cx="92" cy="93"/>
          </a:xfrm>
        </p:grpSpPr>
        <p:sp>
          <p:nvSpPr>
            <p:cNvPr id="29738" name="Oval 75"/>
            <p:cNvSpPr>
              <a:spLocks noChangeArrowheads="1"/>
            </p:cNvSpPr>
            <p:nvPr/>
          </p:nvSpPr>
          <p:spPr bwMode="auto">
            <a:xfrm>
              <a:off x="1496" y="1107"/>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48" name="AutoShape 76"/>
            <p:cNvSpPr>
              <a:spLocks noChangeArrowheads="1"/>
            </p:cNvSpPr>
            <p:nvPr/>
          </p:nvSpPr>
          <p:spPr bwMode="auto">
            <a:xfrm>
              <a:off x="1500" y="1106"/>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6" name="Group 77"/>
          <p:cNvGrpSpPr>
            <a:grpSpLocks/>
          </p:cNvGrpSpPr>
          <p:nvPr/>
        </p:nvGrpSpPr>
        <p:grpSpPr bwMode="auto">
          <a:xfrm>
            <a:off x="2600325" y="3690938"/>
            <a:ext cx="146050" cy="147637"/>
            <a:chOff x="1612" y="1922"/>
            <a:chExt cx="92" cy="93"/>
          </a:xfrm>
        </p:grpSpPr>
        <p:sp>
          <p:nvSpPr>
            <p:cNvPr id="29736" name="Oval 78"/>
            <p:cNvSpPr>
              <a:spLocks noChangeArrowheads="1"/>
            </p:cNvSpPr>
            <p:nvPr/>
          </p:nvSpPr>
          <p:spPr bwMode="auto">
            <a:xfrm>
              <a:off x="1612" y="1923"/>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51" name="AutoShape 79"/>
            <p:cNvSpPr>
              <a:spLocks noChangeArrowheads="1"/>
            </p:cNvSpPr>
            <p:nvPr/>
          </p:nvSpPr>
          <p:spPr bwMode="auto">
            <a:xfrm>
              <a:off x="1616" y="1922"/>
              <a:ext cx="87" cy="87"/>
            </a:xfrm>
            <a:prstGeom prst="star5">
              <a:avLst/>
            </a:prstGeom>
            <a:noFill/>
            <a:ln w="12700">
              <a:solidFill>
                <a:schemeClr val="tx1"/>
              </a:solidFill>
              <a:miter lim="800000"/>
              <a:headEnd/>
              <a:tailEnd/>
            </a:ln>
            <a:effectLst/>
          </p:spPr>
          <p:txBody>
            <a:bodyPr wrap="none" anchor="ctr"/>
            <a:lstStyle/>
            <a:p>
              <a:pPr>
                <a:defRPr/>
              </a:pPr>
              <a:endParaRPr lang="en-US"/>
            </a:p>
          </p:txBody>
        </p:sp>
      </p:grpSp>
      <p:grpSp>
        <p:nvGrpSpPr>
          <p:cNvPr id="29727" name="Group 80"/>
          <p:cNvGrpSpPr>
            <a:grpSpLocks/>
          </p:cNvGrpSpPr>
          <p:nvPr/>
        </p:nvGrpSpPr>
        <p:grpSpPr bwMode="auto">
          <a:xfrm>
            <a:off x="6562725" y="4376738"/>
            <a:ext cx="146050" cy="147637"/>
            <a:chOff x="3972" y="2444"/>
            <a:chExt cx="92" cy="93"/>
          </a:xfrm>
        </p:grpSpPr>
        <p:sp>
          <p:nvSpPr>
            <p:cNvPr id="29734" name="Oval 81"/>
            <p:cNvSpPr>
              <a:spLocks noChangeArrowheads="1"/>
            </p:cNvSpPr>
            <p:nvPr/>
          </p:nvSpPr>
          <p:spPr bwMode="auto">
            <a:xfrm>
              <a:off x="3972" y="2445"/>
              <a:ext cx="92" cy="92"/>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82354" name="AutoShape 82"/>
            <p:cNvSpPr>
              <a:spLocks noChangeArrowheads="1"/>
            </p:cNvSpPr>
            <p:nvPr/>
          </p:nvSpPr>
          <p:spPr bwMode="auto">
            <a:xfrm>
              <a:off x="3975" y="2444"/>
              <a:ext cx="88" cy="87"/>
            </a:xfrm>
            <a:prstGeom prst="star5">
              <a:avLst/>
            </a:prstGeom>
            <a:noFill/>
            <a:ln w="12700">
              <a:solidFill>
                <a:schemeClr val="tx1"/>
              </a:solidFill>
              <a:miter lim="800000"/>
              <a:headEnd/>
              <a:tailEnd/>
            </a:ln>
            <a:effectLst/>
          </p:spPr>
          <p:txBody>
            <a:bodyPr wrap="none" anchor="ctr"/>
            <a:lstStyle/>
            <a:p>
              <a:pPr>
                <a:defRPr/>
              </a:pPr>
              <a:endParaRPr lang="en-US"/>
            </a:p>
          </p:txBody>
        </p:sp>
      </p:grpSp>
      <p:sp>
        <p:nvSpPr>
          <p:cNvPr id="29728" name="Rectangle 83"/>
          <p:cNvSpPr>
            <a:spLocks noChangeArrowheads="1"/>
          </p:cNvSpPr>
          <p:nvPr/>
        </p:nvSpPr>
        <p:spPr bwMode="auto">
          <a:xfrm>
            <a:off x="6629400" y="5245100"/>
            <a:ext cx="2281238" cy="1612900"/>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Southeast Region</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Regional Office: St. Petersburg, FL</a:t>
            </a:r>
          </a:p>
          <a:p>
            <a:pPr eaLnBrk="0" hangingPunct="0"/>
            <a:r>
              <a:rPr lang="en-US" sz="1000">
                <a:solidFill>
                  <a:srgbClr val="00279F"/>
                </a:solidFill>
                <a:latin typeface="Helvetica" pitchFamily="34" charset="0"/>
              </a:rPr>
              <a:t>Science Center: Miami, FL</a:t>
            </a:r>
          </a:p>
          <a:p>
            <a:pPr eaLnBrk="0" hangingPunct="0"/>
            <a:r>
              <a:rPr lang="en-US" sz="1200" b="1">
                <a:solidFill>
                  <a:srgbClr val="00279F"/>
                </a:solidFill>
                <a:latin typeface="Helvetica" pitchFamily="34" charset="0"/>
              </a:rPr>
              <a:t>Laboratories</a:t>
            </a:r>
          </a:p>
          <a:p>
            <a:pPr eaLnBrk="0" hangingPunct="0"/>
            <a:r>
              <a:rPr lang="en-US" sz="1200">
                <a:solidFill>
                  <a:srgbClr val="00279F"/>
                </a:solidFill>
                <a:latin typeface="Helvetica" pitchFamily="34" charset="0"/>
              </a:rPr>
              <a:t>   </a:t>
            </a:r>
            <a:r>
              <a:rPr lang="en-US" sz="1000">
                <a:solidFill>
                  <a:srgbClr val="00279F"/>
                </a:solidFill>
                <a:latin typeface="Helvetica" pitchFamily="34" charset="0"/>
              </a:rPr>
              <a:t>Miami, FL </a:t>
            </a:r>
          </a:p>
          <a:p>
            <a:pPr eaLnBrk="0" hangingPunct="0"/>
            <a:r>
              <a:rPr lang="en-US" sz="1000">
                <a:solidFill>
                  <a:srgbClr val="00279F"/>
                </a:solidFill>
                <a:latin typeface="Helvetica" pitchFamily="34" charset="0"/>
              </a:rPr>
              <a:t>    Beaufort, NC (shared with NOS)</a:t>
            </a:r>
          </a:p>
          <a:p>
            <a:pPr eaLnBrk="0" hangingPunct="0"/>
            <a:r>
              <a:rPr lang="en-US" sz="1000">
                <a:solidFill>
                  <a:srgbClr val="00279F"/>
                </a:solidFill>
                <a:latin typeface="Helvetica" pitchFamily="34" charset="0"/>
              </a:rPr>
              <a:t>    Panama City, FL</a:t>
            </a:r>
          </a:p>
          <a:p>
            <a:pPr eaLnBrk="0" hangingPunct="0"/>
            <a:r>
              <a:rPr lang="en-US" sz="1000">
                <a:solidFill>
                  <a:srgbClr val="00279F"/>
                </a:solidFill>
                <a:latin typeface="Helvetica" pitchFamily="34" charset="0"/>
              </a:rPr>
              <a:t>    Pascagoula, MS</a:t>
            </a:r>
          </a:p>
          <a:p>
            <a:pPr eaLnBrk="0" hangingPunct="0"/>
            <a:r>
              <a:rPr lang="en-US" sz="1000">
                <a:solidFill>
                  <a:srgbClr val="00279F"/>
                </a:solidFill>
                <a:latin typeface="Helvetica" pitchFamily="34" charset="0"/>
              </a:rPr>
              <a:t>    Galveston, TX</a:t>
            </a:r>
          </a:p>
        </p:txBody>
      </p:sp>
      <p:sp>
        <p:nvSpPr>
          <p:cNvPr id="29729" name="Rectangle 84"/>
          <p:cNvSpPr>
            <a:spLocks noChangeArrowheads="1"/>
          </p:cNvSpPr>
          <p:nvPr/>
        </p:nvSpPr>
        <p:spPr bwMode="auto">
          <a:xfrm>
            <a:off x="6705600" y="4724400"/>
            <a:ext cx="1873250" cy="485775"/>
          </a:xfrm>
          <a:prstGeom prst="rect">
            <a:avLst/>
          </a:prstGeom>
          <a:noFill/>
          <a:ln w="12700">
            <a:noFill/>
            <a:miter lim="800000"/>
            <a:headEnd/>
            <a:tailEnd/>
          </a:ln>
        </p:spPr>
        <p:txBody>
          <a:bodyPr lIns="90487" tIns="44450" rIns="90487" bIns="44450">
            <a:spAutoFit/>
          </a:bodyPr>
          <a:lstStyle/>
          <a:p>
            <a:pPr eaLnBrk="0" hangingPunct="0"/>
            <a:r>
              <a:rPr lang="en-US" sz="1600" b="1">
                <a:solidFill>
                  <a:srgbClr val="00279F"/>
                </a:solidFill>
                <a:latin typeface="Helvetica" pitchFamily="34" charset="0"/>
              </a:rPr>
              <a:t>Headquarters</a:t>
            </a:r>
            <a:endParaRPr lang="en-US" sz="1800" b="1">
              <a:solidFill>
                <a:srgbClr val="00279F"/>
              </a:solidFill>
              <a:latin typeface="Helvetica" pitchFamily="34" charset="0"/>
            </a:endParaRPr>
          </a:p>
          <a:p>
            <a:pPr eaLnBrk="0" hangingPunct="0"/>
            <a:r>
              <a:rPr lang="en-US" sz="1000">
                <a:solidFill>
                  <a:srgbClr val="00279F"/>
                </a:solidFill>
                <a:latin typeface="Helvetica" pitchFamily="34" charset="0"/>
              </a:rPr>
              <a:t>Silver Spring, MD</a:t>
            </a:r>
          </a:p>
        </p:txBody>
      </p:sp>
      <p:sp>
        <p:nvSpPr>
          <p:cNvPr id="29730" name="Rectangle 85"/>
          <p:cNvSpPr>
            <a:spLocks noChangeArrowheads="1"/>
          </p:cNvSpPr>
          <p:nvPr/>
        </p:nvSpPr>
        <p:spPr bwMode="auto">
          <a:xfrm>
            <a:off x="3048000" y="6034088"/>
            <a:ext cx="2438400" cy="823912"/>
          </a:xfrm>
          <a:prstGeom prst="rect">
            <a:avLst/>
          </a:prstGeom>
          <a:noFill/>
          <a:ln w="9525">
            <a:noFill/>
            <a:miter lim="800000"/>
            <a:headEnd/>
            <a:tailEnd/>
          </a:ln>
        </p:spPr>
        <p:txBody>
          <a:bodyPr>
            <a:spAutoFit/>
          </a:bodyPr>
          <a:lstStyle/>
          <a:p>
            <a:pPr eaLnBrk="0" hangingPunct="0"/>
            <a:r>
              <a:rPr lang="en-US" sz="1600" b="1">
                <a:solidFill>
                  <a:srgbClr val="00279F"/>
                </a:solidFill>
                <a:latin typeface="Helvetica" pitchFamily="34" charset="0"/>
              </a:rPr>
              <a:t>Pacific Islands Region</a:t>
            </a:r>
          </a:p>
          <a:p>
            <a:pPr eaLnBrk="0" hangingPunct="0"/>
            <a:r>
              <a:rPr lang="en-US" sz="1000">
                <a:solidFill>
                  <a:srgbClr val="00279F"/>
                </a:solidFill>
                <a:latin typeface="Helvetica" pitchFamily="34" charset="0"/>
              </a:rPr>
              <a:t>Regional Office: Honolulu, HI</a:t>
            </a:r>
          </a:p>
          <a:p>
            <a:pPr eaLnBrk="0" hangingPunct="0"/>
            <a:r>
              <a:rPr lang="en-US" sz="1000">
                <a:solidFill>
                  <a:srgbClr val="00279F"/>
                </a:solidFill>
                <a:latin typeface="Helvetica" pitchFamily="34" charset="0"/>
              </a:rPr>
              <a:t>Science Center: Honolulu, HI</a:t>
            </a:r>
          </a:p>
          <a:p>
            <a:pPr eaLnBrk="0" hangingPunct="0"/>
            <a:r>
              <a:rPr lang="en-US" sz="1200" b="1">
                <a:solidFill>
                  <a:srgbClr val="00279F"/>
                </a:solidFill>
                <a:latin typeface="Helvetica" pitchFamily="34" charset="0"/>
              </a:rPr>
              <a:t>Laboratory</a:t>
            </a:r>
            <a:r>
              <a:rPr lang="en-US" sz="1000">
                <a:solidFill>
                  <a:srgbClr val="00279F"/>
                </a:solidFill>
                <a:latin typeface="Helvetica" pitchFamily="34" charset="0"/>
              </a:rPr>
              <a:t>: Honolulu, HI</a:t>
            </a:r>
          </a:p>
        </p:txBody>
      </p:sp>
      <p:sp>
        <p:nvSpPr>
          <p:cNvPr id="29731" name="Text Box 86"/>
          <p:cNvSpPr txBox="1">
            <a:spLocks noChangeArrowheads="1"/>
          </p:cNvSpPr>
          <p:nvPr/>
        </p:nvSpPr>
        <p:spPr bwMode="auto">
          <a:xfrm>
            <a:off x="1295400" y="1176338"/>
            <a:ext cx="3429000" cy="457200"/>
          </a:xfrm>
          <a:prstGeom prst="rect">
            <a:avLst/>
          </a:prstGeom>
          <a:noFill/>
          <a:ln w="9525">
            <a:noFill/>
            <a:miter lim="800000"/>
            <a:headEnd/>
            <a:tailEnd/>
          </a:ln>
        </p:spPr>
        <p:txBody>
          <a:bodyPr>
            <a:spAutoFit/>
          </a:bodyPr>
          <a:lstStyle/>
          <a:p>
            <a:pPr>
              <a:spcBef>
                <a:spcPct val="50000"/>
              </a:spcBef>
            </a:pPr>
            <a:endParaRPr lang="en-US">
              <a:latin typeface="TradeGothicCondEighteen"/>
            </a:endParaRPr>
          </a:p>
        </p:txBody>
      </p:sp>
      <p:sp>
        <p:nvSpPr>
          <p:cNvPr id="29732" name="Text Box 87"/>
          <p:cNvSpPr txBox="1">
            <a:spLocks noChangeArrowheads="1"/>
          </p:cNvSpPr>
          <p:nvPr/>
        </p:nvSpPr>
        <p:spPr bwMode="auto">
          <a:xfrm>
            <a:off x="1508125" y="1252538"/>
            <a:ext cx="2606675" cy="457200"/>
          </a:xfrm>
          <a:prstGeom prst="rect">
            <a:avLst/>
          </a:prstGeom>
          <a:noFill/>
          <a:ln w="9525">
            <a:noFill/>
            <a:miter lim="800000"/>
            <a:headEnd/>
            <a:tailEnd/>
          </a:ln>
        </p:spPr>
        <p:txBody>
          <a:bodyPr>
            <a:spAutoFit/>
          </a:bodyPr>
          <a:lstStyle/>
          <a:p>
            <a:endParaRPr lang="en-US">
              <a:latin typeface="TradeGothicCondEighteen"/>
            </a:endParaRPr>
          </a:p>
        </p:txBody>
      </p:sp>
      <p:sp>
        <p:nvSpPr>
          <p:cNvPr id="29733" name="Rectangle 88"/>
          <p:cNvSpPr>
            <a:spLocks noChangeArrowheads="1"/>
          </p:cNvSpPr>
          <p:nvPr/>
        </p:nvSpPr>
        <p:spPr bwMode="auto">
          <a:xfrm>
            <a:off x="1600200" y="228600"/>
            <a:ext cx="6019800" cy="990600"/>
          </a:xfrm>
          <a:prstGeom prst="rect">
            <a:avLst/>
          </a:prstGeom>
          <a:noFill/>
          <a:ln w="9525">
            <a:noFill/>
            <a:miter lim="800000"/>
            <a:headEnd/>
            <a:tailEnd/>
          </a:ln>
        </p:spPr>
        <p:txBody>
          <a:bodyPr anchor="ctr"/>
          <a:lstStyle/>
          <a:p>
            <a:pPr marL="117475" algn="ctr" eaLnBrk="0" hangingPunct="0">
              <a:lnSpc>
                <a:spcPct val="90000"/>
              </a:lnSpc>
            </a:pPr>
            <a:r>
              <a:rPr lang="en-US" sz="4000">
                <a:solidFill>
                  <a:srgbClr val="FF9933"/>
                </a:solidFill>
                <a:latin typeface="Franklin Gothic Demi" pitchFamily="34" charset="0"/>
              </a:rPr>
              <a:t>NOAA Fisheries Service</a:t>
            </a:r>
            <a:br>
              <a:rPr lang="en-US" sz="4000">
                <a:solidFill>
                  <a:srgbClr val="FF9933"/>
                </a:solidFill>
                <a:latin typeface="Franklin Gothic Demi" pitchFamily="34" charset="0"/>
              </a:rPr>
            </a:br>
            <a:r>
              <a:rPr lang="en-US" sz="4000">
                <a:solidFill>
                  <a:srgbClr val="FF9933"/>
                </a:solidFill>
                <a:latin typeface="Franklin Gothic Demi" pitchFamily="34" charset="0"/>
              </a:rPr>
              <a:t>Organization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719263" y="1157288"/>
            <a:ext cx="9144000" cy="0"/>
          </a:xfrm>
          <a:prstGeom prst="rect">
            <a:avLst/>
          </a:prstGeom>
          <a:noFill/>
          <a:ln w="9525">
            <a:noFill/>
            <a:miter lim="800000"/>
            <a:headEnd/>
            <a:tailEnd/>
          </a:ln>
        </p:spPr>
        <p:txBody>
          <a:bodyPr>
            <a:spAutoFit/>
          </a:bodyPr>
          <a:lstStyle/>
          <a:p>
            <a:endParaRPr lang="en-US"/>
          </a:p>
        </p:txBody>
      </p:sp>
      <p:pic>
        <p:nvPicPr>
          <p:cNvPr id="31746" name="Picture 3" descr="http://www.pewoceans.org/oceans/images/fr_intro_figure1.gif"/>
          <p:cNvPicPr>
            <a:picLocks noChangeAspect="1" noChangeArrowheads="1"/>
          </p:cNvPicPr>
          <p:nvPr/>
        </p:nvPicPr>
        <p:blipFill>
          <a:blip r:embed="rId3" r:link="rId4" cstate="print"/>
          <a:srcRect/>
          <a:stretch>
            <a:fillRect/>
          </a:stretch>
        </p:blipFill>
        <p:spPr bwMode="auto">
          <a:xfrm>
            <a:off x="1828800" y="1828800"/>
            <a:ext cx="7162800" cy="4532313"/>
          </a:xfrm>
          <a:prstGeom prst="rect">
            <a:avLst/>
          </a:prstGeom>
          <a:noFill/>
          <a:ln w="9525">
            <a:noFill/>
            <a:miter lim="800000"/>
            <a:headEnd/>
            <a:tailEnd/>
          </a:ln>
        </p:spPr>
      </p:pic>
      <p:sp>
        <p:nvSpPr>
          <p:cNvPr id="31747" name="Text Box 4"/>
          <p:cNvSpPr txBox="1">
            <a:spLocks noChangeArrowheads="1"/>
          </p:cNvSpPr>
          <p:nvPr/>
        </p:nvSpPr>
        <p:spPr bwMode="auto">
          <a:xfrm>
            <a:off x="0" y="3886200"/>
            <a:ext cx="1828800" cy="1190625"/>
          </a:xfrm>
          <a:prstGeom prst="rect">
            <a:avLst/>
          </a:prstGeom>
          <a:noFill/>
          <a:ln w="9525">
            <a:noFill/>
            <a:miter lim="800000"/>
            <a:headEnd/>
            <a:tailEnd/>
          </a:ln>
        </p:spPr>
        <p:txBody>
          <a:bodyPr>
            <a:spAutoFit/>
          </a:bodyPr>
          <a:lstStyle/>
          <a:p>
            <a:r>
              <a:rPr lang="en-US" sz="1800">
                <a:solidFill>
                  <a:srgbClr val="000000"/>
                </a:solidFill>
                <a:ea typeface="ＭＳ Ｐゴシック"/>
                <a:cs typeface="Arial" charset="0"/>
              </a:rPr>
              <a:t>+ additional responsibilities</a:t>
            </a:r>
          </a:p>
          <a:p>
            <a:r>
              <a:rPr lang="en-US" sz="1800">
                <a:solidFill>
                  <a:srgbClr val="000000"/>
                </a:solidFill>
                <a:ea typeface="ＭＳ Ｐゴシック"/>
                <a:cs typeface="Arial" charset="0"/>
              </a:rPr>
              <a:t>in international waters</a:t>
            </a:r>
          </a:p>
        </p:txBody>
      </p:sp>
      <p:sp>
        <p:nvSpPr>
          <p:cNvPr id="31748" name="Text Box 5"/>
          <p:cNvSpPr txBox="1">
            <a:spLocks noChangeArrowheads="1"/>
          </p:cNvSpPr>
          <p:nvPr/>
        </p:nvSpPr>
        <p:spPr bwMode="auto">
          <a:xfrm>
            <a:off x="6172200" y="1828800"/>
            <a:ext cx="1689100" cy="366713"/>
          </a:xfrm>
          <a:prstGeom prst="rect">
            <a:avLst/>
          </a:prstGeom>
          <a:noFill/>
          <a:ln w="9525">
            <a:noFill/>
            <a:miter lim="800000"/>
            <a:headEnd/>
            <a:tailEnd/>
          </a:ln>
        </p:spPr>
        <p:txBody>
          <a:bodyPr wrap="none">
            <a:spAutoFit/>
          </a:bodyPr>
          <a:lstStyle/>
          <a:p>
            <a:r>
              <a:rPr lang="en-US" sz="1800"/>
              <a:t>+ Great Lakes</a:t>
            </a:r>
          </a:p>
        </p:txBody>
      </p:sp>
      <p:sp>
        <p:nvSpPr>
          <p:cNvPr id="31749" name="Text Box 6"/>
          <p:cNvSpPr txBox="1">
            <a:spLocks noChangeArrowheads="1"/>
          </p:cNvSpPr>
          <p:nvPr/>
        </p:nvSpPr>
        <p:spPr bwMode="auto">
          <a:xfrm>
            <a:off x="3124200" y="1066800"/>
            <a:ext cx="5867400" cy="549275"/>
          </a:xfrm>
          <a:prstGeom prst="rect">
            <a:avLst/>
          </a:prstGeom>
          <a:noFill/>
          <a:ln w="9525">
            <a:noFill/>
            <a:miter lim="800000"/>
            <a:headEnd/>
            <a:tailEnd/>
          </a:ln>
        </p:spPr>
        <p:txBody>
          <a:bodyPr>
            <a:spAutoFit/>
          </a:bodyPr>
          <a:lstStyle/>
          <a:p>
            <a:r>
              <a:rPr lang="en-US" sz="3000">
                <a:solidFill>
                  <a:schemeClr val="tx2"/>
                </a:solidFill>
                <a:cs typeface="Arial" charset="0"/>
              </a:rPr>
              <a:t>NMFS Jurisdiction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362200" y="1295400"/>
            <a:ext cx="6477000" cy="838200"/>
          </a:xfrm>
        </p:spPr>
        <p:txBody>
          <a:bodyPr/>
          <a:lstStyle/>
          <a:p>
            <a:pPr eaLnBrk="1" hangingPunct="1"/>
            <a:r>
              <a:rPr lang="en-US" sz="2800" smtClean="0"/>
              <a:t>Major Legislative and Policy Mandates</a:t>
            </a:r>
          </a:p>
        </p:txBody>
      </p:sp>
      <p:sp>
        <p:nvSpPr>
          <p:cNvPr id="33794" name="Content Placeholder 2"/>
          <p:cNvSpPr>
            <a:spLocks noGrp="1"/>
          </p:cNvSpPr>
          <p:nvPr>
            <p:ph idx="1"/>
          </p:nvPr>
        </p:nvSpPr>
        <p:spPr>
          <a:xfrm>
            <a:off x="533400" y="2362200"/>
            <a:ext cx="6629400" cy="4114800"/>
          </a:xfrm>
        </p:spPr>
        <p:txBody>
          <a:bodyPr/>
          <a:lstStyle/>
          <a:p>
            <a:pPr marL="0" indent="0" eaLnBrk="1" hangingPunct="1">
              <a:buFont typeface="Wingdings" pitchFamily="2" charset="2"/>
              <a:buChar char="§"/>
            </a:pPr>
            <a:r>
              <a:rPr lang="en-US" smtClean="0"/>
              <a:t>Magnuson-Stevens Fishery Conservation and Management Act (MSA)</a:t>
            </a:r>
          </a:p>
          <a:p>
            <a:pPr marL="0" indent="0" eaLnBrk="1" hangingPunct="1">
              <a:buFont typeface="Wingdings" pitchFamily="2" charset="2"/>
              <a:buChar char="§"/>
            </a:pPr>
            <a:r>
              <a:rPr lang="en-US" smtClean="0"/>
              <a:t>Endangered Species Act (ESA)</a:t>
            </a:r>
          </a:p>
          <a:p>
            <a:pPr marL="0" indent="0" eaLnBrk="1" hangingPunct="1">
              <a:buFont typeface="Wingdings" pitchFamily="2" charset="2"/>
              <a:buChar char="§"/>
            </a:pPr>
            <a:r>
              <a:rPr lang="en-US" smtClean="0"/>
              <a:t>Marine Mammal Protection Act (MMPA)</a:t>
            </a:r>
          </a:p>
          <a:p>
            <a:pPr marL="0" indent="0" eaLnBrk="1" hangingPunct="1">
              <a:buFont typeface="Wingdings" pitchFamily="2" charset="2"/>
              <a:buChar char="§"/>
            </a:pPr>
            <a:r>
              <a:rPr lang="en-US" smtClean="0"/>
              <a:t>National Environmental Policy Act (NEPA)</a:t>
            </a:r>
          </a:p>
          <a:p>
            <a:pPr marL="0" indent="0" eaLnBrk="1" hangingPunct="1">
              <a:buFont typeface="Wingdings" pitchFamily="2" charset="2"/>
              <a:buChar char="§"/>
            </a:pPr>
            <a:r>
              <a:rPr lang="en-US" smtClean="0"/>
              <a:t> Oil Pollution Act (OPA)</a:t>
            </a:r>
          </a:p>
          <a:p>
            <a:pPr marL="0" indent="0" eaLnBrk="1" hangingPunct="1">
              <a:buFont typeface="Wingdings" pitchFamily="2" charset="2"/>
              <a:buChar char="§"/>
            </a:pPr>
            <a:r>
              <a:rPr lang="en-US" smtClean="0"/>
              <a:t> National Ocean Policy</a:t>
            </a:r>
          </a:p>
          <a:p>
            <a:pPr marL="0" indent="0" eaLnBrk="1" hangingPunct="1">
              <a:buFont typeface="Wingdings" pitchFamily="2" charset="2"/>
              <a:buChar char="§"/>
            </a:pPr>
            <a:r>
              <a:rPr lang="en-US" smtClean="0"/>
              <a:t> NOAA Aquaculture Policy</a:t>
            </a:r>
          </a:p>
        </p:txBody>
      </p:sp>
      <p:pic>
        <p:nvPicPr>
          <p:cNvPr id="33795" name="Picture 3"/>
          <p:cNvPicPr>
            <a:picLocks noChangeAspect="1" noChangeArrowheads="1"/>
          </p:cNvPicPr>
          <p:nvPr/>
        </p:nvPicPr>
        <p:blipFill>
          <a:blip r:embed="rId3" cstate="print"/>
          <a:srcRect/>
          <a:stretch>
            <a:fillRect/>
          </a:stretch>
        </p:blipFill>
        <p:spPr bwMode="auto">
          <a:xfrm>
            <a:off x="5622925" y="4419600"/>
            <a:ext cx="3521075"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743200" y="1143000"/>
            <a:ext cx="6019800" cy="838200"/>
          </a:xfrm>
        </p:spPr>
        <p:txBody>
          <a:bodyPr/>
          <a:lstStyle/>
          <a:p>
            <a:pPr eaLnBrk="1" hangingPunct="1"/>
            <a:r>
              <a:rPr lang="en-US" sz="2800" smtClean="0"/>
              <a:t>Why the NOAA Fisheries Service </a:t>
            </a:r>
            <a:br>
              <a:rPr lang="en-US" sz="2800" smtClean="0"/>
            </a:br>
            <a:r>
              <a:rPr lang="en-US" sz="2800" smtClean="0"/>
              <a:t>is Important?</a:t>
            </a:r>
          </a:p>
        </p:txBody>
      </p:sp>
      <p:sp>
        <p:nvSpPr>
          <p:cNvPr id="35842" name="Content Placeholder 2"/>
          <p:cNvSpPr>
            <a:spLocks noGrp="1"/>
          </p:cNvSpPr>
          <p:nvPr>
            <p:ph idx="1"/>
          </p:nvPr>
        </p:nvSpPr>
        <p:spPr>
          <a:xfrm>
            <a:off x="304800" y="2209800"/>
            <a:ext cx="8458200" cy="4648200"/>
          </a:xfrm>
        </p:spPr>
        <p:txBody>
          <a:bodyPr/>
          <a:lstStyle/>
          <a:p>
            <a:pPr marL="0" indent="0" eaLnBrk="1" hangingPunct="1">
              <a:buFontTx/>
              <a:buChar char="•"/>
            </a:pPr>
            <a:r>
              <a:rPr lang="en-US" sz="2600" smtClean="0">
                <a:solidFill>
                  <a:srgbClr val="083663"/>
                </a:solidFill>
              </a:rPr>
              <a:t>Economic Development: Commercial &amp; Recreational Marine Fisheries Contributed Over $72 billion Annually to the GNP in 2009</a:t>
            </a:r>
          </a:p>
          <a:p>
            <a:pPr marL="171450" lvl="1" indent="0" eaLnBrk="1" hangingPunct="1">
              <a:lnSpc>
                <a:spcPct val="70000"/>
              </a:lnSpc>
              <a:spcBef>
                <a:spcPct val="10000"/>
              </a:spcBef>
              <a:spcAft>
                <a:spcPct val="10000"/>
              </a:spcAft>
              <a:buFont typeface="Wingdings" pitchFamily="2" charset="2"/>
              <a:buBlip>
                <a:blip r:embed="rId3"/>
              </a:buBlip>
            </a:pPr>
            <a:r>
              <a:rPr lang="en-US" sz="2600" i="1" smtClean="0">
                <a:solidFill>
                  <a:srgbClr val="083663"/>
                </a:solidFill>
              </a:rPr>
              <a:t> Generates $166 billion in sales impacts</a:t>
            </a:r>
          </a:p>
          <a:p>
            <a:pPr marL="171450" lvl="1" indent="0" eaLnBrk="1" hangingPunct="1">
              <a:lnSpc>
                <a:spcPct val="70000"/>
              </a:lnSpc>
              <a:spcBef>
                <a:spcPct val="10000"/>
              </a:spcBef>
              <a:spcAft>
                <a:spcPct val="10000"/>
              </a:spcAft>
              <a:buFont typeface="Wingdings" pitchFamily="2" charset="2"/>
              <a:buBlip>
                <a:blip r:embed="rId3"/>
              </a:buBlip>
            </a:pPr>
            <a:r>
              <a:rPr lang="en-US" sz="2600" i="1" smtClean="0">
                <a:solidFill>
                  <a:srgbClr val="083663"/>
                </a:solidFill>
              </a:rPr>
              <a:t>Supports over 1.3 million jobs economy-wide</a:t>
            </a:r>
          </a:p>
          <a:p>
            <a:pPr marL="0" indent="0" eaLnBrk="1" hangingPunct="1">
              <a:buFontTx/>
              <a:buChar char="•"/>
            </a:pPr>
            <a:r>
              <a:rPr lang="en-US" sz="2600" smtClean="0"/>
              <a:t>Protection and sustainability of Living Marine Resources through ecosystem-based management</a:t>
            </a:r>
          </a:p>
          <a:p>
            <a:pPr marL="0" indent="0" eaLnBrk="1" hangingPunct="1">
              <a:buFontTx/>
              <a:buChar char="•"/>
            </a:pPr>
            <a:r>
              <a:rPr lang="en-US" sz="2600" smtClean="0"/>
              <a:t>Protection and restoration of ocean &amp; coastal habitats</a:t>
            </a:r>
          </a:p>
          <a:p>
            <a:pPr marL="0" indent="0" eaLnBrk="1" hangingPunct="1">
              <a:buFontTx/>
              <a:buChar char="•"/>
            </a:pPr>
            <a:r>
              <a:rPr lang="en-US" sz="2600" smtClean="0"/>
              <a:t>Conduct scientific research to inform societal decision making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title"/>
          </p:nvPr>
        </p:nvSpPr>
        <p:spPr>
          <a:xfrm>
            <a:off x="2133600" y="1219200"/>
            <a:ext cx="6629400" cy="1219200"/>
          </a:xfrm>
        </p:spPr>
        <p:txBody>
          <a:bodyPr/>
          <a:lstStyle/>
          <a:p>
            <a:pPr algn="ctr" eaLnBrk="1" hangingPunct="1"/>
            <a:r>
              <a:rPr lang="en-US" sz="2800" smtClean="0"/>
              <a:t>Major U.S. Living Marine </a:t>
            </a:r>
            <a:br>
              <a:rPr lang="en-US" sz="2800" smtClean="0"/>
            </a:br>
            <a:r>
              <a:rPr lang="en-US" sz="2800" smtClean="0"/>
              <a:t>Resources Issues</a:t>
            </a:r>
            <a:br>
              <a:rPr lang="en-US" sz="2800" smtClean="0"/>
            </a:br>
            <a:endParaRPr lang="en-US" sz="2800" smtClean="0">
              <a:latin typeface="Franklin Gothic Medium Cond" pitchFamily="34" charset="0"/>
            </a:endParaRPr>
          </a:p>
        </p:txBody>
      </p:sp>
      <p:sp>
        <p:nvSpPr>
          <p:cNvPr id="37890" name="Content Placeholder 5"/>
          <p:cNvSpPr>
            <a:spLocks noGrp="1"/>
          </p:cNvSpPr>
          <p:nvPr>
            <p:ph idx="1"/>
          </p:nvPr>
        </p:nvSpPr>
        <p:spPr>
          <a:xfrm>
            <a:off x="228600" y="2057400"/>
            <a:ext cx="8534400" cy="5562600"/>
          </a:xfrm>
        </p:spPr>
        <p:txBody>
          <a:bodyPr/>
          <a:lstStyle/>
          <a:p>
            <a:pPr>
              <a:spcBef>
                <a:spcPct val="0"/>
              </a:spcBef>
              <a:buFont typeface="Wingdings" pitchFamily="2" charset="2"/>
              <a:buChar char="§"/>
            </a:pPr>
            <a:endParaRPr lang="en-US" sz="1600" smtClean="0"/>
          </a:p>
          <a:p>
            <a:pPr>
              <a:spcBef>
                <a:spcPct val="0"/>
              </a:spcBef>
              <a:buFont typeface="Wingdings" pitchFamily="2" charset="2"/>
              <a:buChar char="§"/>
            </a:pPr>
            <a:r>
              <a:rPr lang="en-US" smtClean="0"/>
              <a:t>Ensuring Sustainable Seafood</a:t>
            </a:r>
          </a:p>
          <a:p>
            <a:pPr lvl="1">
              <a:spcBef>
                <a:spcPct val="0"/>
              </a:spcBef>
              <a:buFont typeface="Wingdings" pitchFamily="2" charset="2"/>
              <a:buChar char="§"/>
            </a:pPr>
            <a:r>
              <a:rPr lang="en-US" smtClean="0"/>
              <a:t>Fisheries – end overfishing, establish catch </a:t>
            </a:r>
          </a:p>
          <a:p>
            <a:pPr lvl="1">
              <a:spcBef>
                <a:spcPct val="0"/>
              </a:spcBef>
              <a:buFont typeface="Wingdings" pitchFamily="2" charset="2"/>
              <a:buNone/>
            </a:pPr>
            <a:r>
              <a:rPr lang="en-US" smtClean="0"/>
              <a:t>	limits, reduce bycatch </a:t>
            </a:r>
          </a:p>
          <a:p>
            <a:pPr lvl="1">
              <a:spcBef>
                <a:spcPct val="0"/>
              </a:spcBef>
              <a:buFont typeface="Wingdings" pitchFamily="2" charset="2"/>
              <a:buChar char="§"/>
            </a:pPr>
            <a:r>
              <a:rPr lang="en-US" smtClean="0"/>
              <a:t>Aquaculture</a:t>
            </a:r>
          </a:p>
          <a:p>
            <a:pPr>
              <a:spcBef>
                <a:spcPct val="0"/>
              </a:spcBef>
              <a:buFont typeface="Wingdings" pitchFamily="2" charset="2"/>
              <a:buChar char="§"/>
            </a:pPr>
            <a:r>
              <a:rPr lang="en-US" smtClean="0"/>
              <a:t>Protecting Threatened &amp; Endangered Species</a:t>
            </a:r>
          </a:p>
          <a:p>
            <a:pPr>
              <a:spcBef>
                <a:spcPct val="0"/>
              </a:spcBef>
              <a:buFont typeface="Wingdings" pitchFamily="2" charset="2"/>
              <a:buChar char="§"/>
            </a:pPr>
            <a:r>
              <a:rPr lang="en-US" smtClean="0"/>
              <a:t>Protecting &amp; Restoring Coastal Habitats</a:t>
            </a:r>
          </a:p>
          <a:p>
            <a:pPr>
              <a:spcBef>
                <a:spcPct val="0"/>
              </a:spcBef>
              <a:buFont typeface="Wingdings" pitchFamily="2" charset="2"/>
              <a:buChar char="§"/>
            </a:pPr>
            <a:r>
              <a:rPr lang="en-US" smtClean="0"/>
              <a:t>Seafood Safety/Health</a:t>
            </a:r>
          </a:p>
          <a:p>
            <a:pPr lvl="1">
              <a:spcBef>
                <a:spcPct val="0"/>
              </a:spcBef>
              <a:buFont typeface="Wingdings" pitchFamily="2" charset="2"/>
              <a:buChar char="§"/>
            </a:pPr>
            <a:r>
              <a:rPr lang="en-US" sz="2400" smtClean="0"/>
              <a:t>Deep Water Horizon</a:t>
            </a:r>
          </a:p>
          <a:p>
            <a:pPr lvl="1">
              <a:spcBef>
                <a:spcPct val="0"/>
              </a:spcBef>
              <a:buFont typeface="Wingdings" pitchFamily="2" charset="2"/>
              <a:buChar char="§"/>
            </a:pPr>
            <a:r>
              <a:rPr lang="en-US" sz="2400" smtClean="0"/>
              <a:t>Seafood Inspection</a:t>
            </a:r>
          </a:p>
          <a:p>
            <a:pPr>
              <a:spcBef>
                <a:spcPct val="0"/>
              </a:spcBef>
              <a:buFont typeface="Wingdings" pitchFamily="2" charset="2"/>
              <a:buChar char="§"/>
            </a:pPr>
            <a:r>
              <a:rPr lang="en-US" smtClean="0"/>
              <a:t>Climate change</a:t>
            </a:r>
          </a:p>
          <a:p>
            <a:pPr>
              <a:spcBef>
                <a:spcPct val="0"/>
              </a:spcBef>
              <a:buFont typeface="Wingdings" pitchFamily="2" charset="2"/>
              <a:buChar char="§"/>
            </a:pPr>
            <a:r>
              <a:rPr lang="en-US" smtClean="0"/>
              <a:t>Supporting Coastal Communities</a:t>
            </a:r>
          </a:p>
        </p:txBody>
      </p:sp>
      <p:sp>
        <p:nvSpPr>
          <p:cNvPr id="37891"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D2513407-2E13-4DC9-BC8F-0649E7D30DA3}" type="slidenum">
              <a:rPr lang="en-US" sz="1400">
                <a:solidFill>
                  <a:srgbClr val="FFFFCC"/>
                </a:solidFill>
                <a:latin typeface="Franklin Gothic Medium Cond" pitchFamily="34" charset="0"/>
              </a:rPr>
              <a:pPr algn="r"/>
              <a:t>9</a:t>
            </a:fld>
            <a:endParaRPr lang="en-US" sz="1400">
              <a:solidFill>
                <a:srgbClr val="FFFFCC"/>
              </a:solidFill>
              <a:latin typeface="Franklin Gothic Medium Cond" pitchFamily="34" charset="0"/>
            </a:endParaRPr>
          </a:p>
        </p:txBody>
      </p:sp>
      <p:pic>
        <p:nvPicPr>
          <p:cNvPr id="37892" name="Picture 7" descr="pacific ocean perch.jpg"/>
          <p:cNvPicPr>
            <a:picLocks noChangeAspect="1"/>
          </p:cNvPicPr>
          <p:nvPr/>
        </p:nvPicPr>
        <p:blipFill>
          <a:blip r:embed="rId3" cstate="print"/>
          <a:srcRect/>
          <a:stretch>
            <a:fillRect/>
          </a:stretch>
        </p:blipFill>
        <p:spPr bwMode="auto">
          <a:xfrm>
            <a:off x="7091363" y="2819400"/>
            <a:ext cx="2052637" cy="31242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3474</TotalTime>
  <Words>2001</Words>
  <Application>Microsoft Office PowerPoint</Application>
  <PresentationFormat>On-screen Show (4:3)</PresentationFormat>
  <Paragraphs>322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NOAA and the National Marine  Fisheries Service</vt:lpstr>
      <vt:lpstr>Mission and Vision</vt:lpstr>
      <vt:lpstr>Slide 3</vt:lpstr>
      <vt:lpstr>Slide 4</vt:lpstr>
      <vt:lpstr>Slide 5</vt:lpstr>
      <vt:lpstr>Slide 6</vt:lpstr>
      <vt:lpstr>Major Legislative and Policy Mandates</vt:lpstr>
      <vt:lpstr>Why the NOAA Fisheries Service  is Important?</vt:lpstr>
      <vt:lpstr>Major U.S. Living Marine  Resources Issues </vt:lpstr>
      <vt:lpstr>NOAA Fisheries Program Areas</vt:lpstr>
      <vt:lpstr>Sustainable Fisheries</vt:lpstr>
      <vt:lpstr>Protected Resources</vt:lpstr>
      <vt:lpstr>Habitat</vt:lpstr>
      <vt:lpstr>Marine Aquaculture</vt:lpstr>
      <vt:lpstr>Enforcement</vt:lpstr>
      <vt:lpstr>Scientific Research</vt:lpstr>
      <vt:lpstr>Climate Concerns</vt:lpstr>
      <vt:lpstr>Marine Protected Areas (MPAs) NOAA-National Ocean Service (NOS)</vt:lpstr>
      <vt:lpstr>International Fisheries Activities</vt:lpstr>
      <vt:lpstr>Contact</vt:lpstr>
    </vt:vector>
  </TitlesOfParts>
  <Company>NOAA/ NMFS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UFISH 201</dc:title>
  <dc:creator>mgallagher</dc:creator>
  <cp:lastModifiedBy>kchanon</cp:lastModifiedBy>
  <cp:revision>105</cp:revision>
  <dcterms:created xsi:type="dcterms:W3CDTF">2008-09-23T12:18:50Z</dcterms:created>
  <dcterms:modified xsi:type="dcterms:W3CDTF">2011-06-13T13:22:16Z</dcterms:modified>
</cp:coreProperties>
</file>