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1" r:id="rId2"/>
    <p:sldMasterId id="2147483713" r:id="rId3"/>
    <p:sldMasterId id="2147483738" r:id="rId4"/>
    <p:sldMasterId id="2147483753" r:id="rId5"/>
    <p:sldMasterId id="2147483765" r:id="rId6"/>
    <p:sldMasterId id="2147483777" r:id="rId7"/>
    <p:sldMasterId id="2147483801" r:id="rId8"/>
    <p:sldMasterId id="2147483813" r:id="rId9"/>
    <p:sldMasterId id="2147483825" r:id="rId10"/>
    <p:sldMasterId id="2147483943" r:id="rId11"/>
    <p:sldMasterId id="2147483944" r:id="rId12"/>
  </p:sldMasterIdLst>
  <p:notesMasterIdLst>
    <p:notesMasterId r:id="rId45"/>
  </p:notesMasterIdLst>
  <p:handoutMasterIdLst>
    <p:handoutMasterId r:id="rId46"/>
  </p:handoutMasterIdLst>
  <p:sldIdLst>
    <p:sldId id="326" r:id="rId13"/>
    <p:sldId id="363" r:id="rId14"/>
    <p:sldId id="364" r:id="rId15"/>
    <p:sldId id="365" r:id="rId16"/>
    <p:sldId id="366" r:id="rId17"/>
    <p:sldId id="367" r:id="rId18"/>
    <p:sldId id="332" r:id="rId19"/>
    <p:sldId id="334" r:id="rId20"/>
    <p:sldId id="335" r:id="rId21"/>
    <p:sldId id="336" r:id="rId22"/>
    <p:sldId id="337" r:id="rId23"/>
    <p:sldId id="339" r:id="rId24"/>
    <p:sldId id="340" r:id="rId25"/>
    <p:sldId id="341" r:id="rId26"/>
    <p:sldId id="342" r:id="rId27"/>
    <p:sldId id="356" r:id="rId28"/>
    <p:sldId id="358" r:id="rId29"/>
    <p:sldId id="359" r:id="rId30"/>
    <p:sldId id="360" r:id="rId31"/>
    <p:sldId id="343" r:id="rId32"/>
    <p:sldId id="344" r:id="rId33"/>
    <p:sldId id="357" r:id="rId34"/>
    <p:sldId id="345" r:id="rId35"/>
    <p:sldId id="347" r:id="rId36"/>
    <p:sldId id="348" r:id="rId37"/>
    <p:sldId id="349" r:id="rId38"/>
    <p:sldId id="351" r:id="rId39"/>
    <p:sldId id="352" r:id="rId40"/>
    <p:sldId id="353" r:id="rId41"/>
    <p:sldId id="354" r:id="rId42"/>
    <p:sldId id="355" r:id="rId43"/>
    <p:sldId id="362"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0" autoAdjust="0"/>
    <p:restoredTop sz="99144" autoAdjust="0"/>
  </p:normalViewPr>
  <p:slideViewPr>
    <p:cSldViewPr snapToGrid="0" snapToObjects="1">
      <p:cViewPr>
        <p:scale>
          <a:sx n="51" d="100"/>
          <a:sy n="51" d="100"/>
        </p:scale>
        <p:origin x="-840" y="-59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570"/>
    </p:cViewPr>
  </p:sorterViewPr>
  <p:notesViewPr>
    <p:cSldViewPr snapToGrid="0" snapToObjects="1">
      <p:cViewPr varScale="1">
        <p:scale>
          <a:sx n="39" d="100"/>
          <a:sy n="39" d="100"/>
        </p:scale>
        <p:origin x="-219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4.w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31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BC180338-D992-4449-9FF4-39580289FC58}" type="datetimeFigureOut">
              <a:rPr lang="en-US"/>
              <a:pPr/>
              <a:t>11/2/2011</a:t>
            </a:fld>
            <a:endParaRPr lang="en-US"/>
          </a:p>
        </p:txBody>
      </p:sp>
      <p:sp>
        <p:nvSpPr>
          <p:cNvPr id="331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331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371491A-3F3B-4F0B-AF32-B52D04339C4F}"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C9221A3-819C-4479-87C8-EAB8F8B04DF6}" type="datetimeFigureOut">
              <a:rPr lang="en-US"/>
              <a:pPr>
                <a:defRPr/>
              </a:pPr>
              <a:t>11/2/2011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C66FFAC5-A6F1-48AE-B9D0-7A3EA91ADF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517A84-0C92-4C50-8E88-15B46F4DD77D}" type="slidenum">
              <a:rPr lang="en-US" sz="1200">
                <a:solidFill>
                  <a:srgbClr val="000000"/>
                </a:solidFill>
                <a:latin typeface="Calibri" pitchFamily="34" charset="0"/>
              </a:rPr>
              <a:pPr algn="r"/>
              <a:t>6</a:t>
            </a:fld>
            <a:endParaRPr lang="en-US" sz="1200">
              <a:solidFill>
                <a:srgbClr val="000000"/>
              </a:solidFill>
              <a:latin typeface="Calibri" pitchFamily="34" charset="0"/>
            </a:endParaRPr>
          </a:p>
        </p:txBody>
      </p:sp>
      <p:sp>
        <p:nvSpPr>
          <p:cNvPr id="356355" name="Rectangle 2"/>
          <p:cNvSpPr>
            <a:spLocks noGrp="1" noChangeArrowheads="1"/>
          </p:cNvSpPr>
          <p:nvPr>
            <p:ph type="body" idx="1"/>
          </p:nvPr>
        </p:nvSpPr>
        <p:spPr bwMode="auto">
          <a:xfrm>
            <a:off x="630238" y="4840288"/>
            <a:ext cx="5029200" cy="4119562"/>
          </a:xfrm>
          <a:noFill/>
        </p:spPr>
        <p:txBody>
          <a:bodyPr wrap="square" lIns="157163" tIns="80963" rIns="157163" bIns="80963" numCol="1" anchor="t" anchorCtr="0" compatLnSpc="1">
            <a:prstTxWarp prst="textNoShape">
              <a:avLst/>
            </a:prstTxWarp>
          </a:bodyPr>
          <a:lstStyle/>
          <a:p>
            <a:pPr defTabSz="1581150">
              <a:spcBef>
                <a:spcPct val="0"/>
              </a:spcBef>
            </a:pPr>
            <a:endParaRPr lang="en-US" smtClean="0"/>
          </a:p>
        </p:txBody>
      </p:sp>
      <p:sp>
        <p:nvSpPr>
          <p:cNvPr id="356356" name="Rectangle 3"/>
          <p:cNvSpPr>
            <a:spLocks noGrp="1" noRot="1" noChangeAspect="1" noChangeArrowheads="1" noTextEdit="1"/>
          </p:cNvSpPr>
          <p:nvPr>
            <p:ph type="sldImg"/>
          </p:nvPr>
        </p:nvSpPr>
        <p:spPr bwMode="auto">
          <a:xfrm>
            <a:off x="288925" y="585788"/>
            <a:ext cx="4565650" cy="3424237"/>
          </a:xfrm>
          <a:noFill/>
          <a:ln cap="flat">
            <a:solidFill>
              <a:schemeClr val="tx1"/>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anchor="b"/>
          <a:lstStyle/>
          <a:p>
            <a:pPr algn="r" defTabSz="914400"/>
            <a:fld id="{154D81A3-C1BB-4554-A98B-6C6F13206A84}" type="slidenum">
              <a:rPr lang="en-US" sz="1200">
                <a:solidFill>
                  <a:srgbClr val="000000"/>
                </a:solidFill>
                <a:latin typeface="Times New Roman" pitchFamily="18" charset="0"/>
              </a:rPr>
              <a:pPr algn="r" defTabSz="914400"/>
              <a:t>8</a:t>
            </a:fld>
            <a:endParaRPr lang="en-US" sz="1200">
              <a:solidFill>
                <a:srgbClr val="000000"/>
              </a:solidFill>
              <a:latin typeface="Times New Roman" pitchFamily="18" charset="0"/>
            </a:endParaRPr>
          </a:p>
        </p:txBody>
      </p:sp>
      <p:sp>
        <p:nvSpPr>
          <p:cNvPr id="174082" name="Rectangle 2"/>
          <p:cNvSpPr>
            <a:spLocks noGrp="1" noChangeArrowheads="1"/>
          </p:cNvSpPr>
          <p:nvPr>
            <p:ph type="body" idx="1"/>
          </p:nvPr>
        </p:nvSpPr>
        <p:spPr bwMode="auto">
          <a:xfrm>
            <a:off x="630238" y="4840288"/>
            <a:ext cx="5029200" cy="4119562"/>
          </a:xfrm>
          <a:noFill/>
        </p:spPr>
        <p:txBody>
          <a:bodyPr wrap="square" lIns="157163" tIns="80963" rIns="157163" bIns="80963" numCol="1" anchor="t" anchorCtr="0" compatLnSpc="1">
            <a:prstTxWarp prst="textNoShape">
              <a:avLst/>
            </a:prstTxWarp>
          </a:bodyPr>
          <a:lstStyle/>
          <a:p>
            <a:pPr defTabSz="1581150">
              <a:spcBef>
                <a:spcPct val="0"/>
              </a:spcBef>
            </a:pPr>
            <a:endParaRPr lang="en-US" smtClean="0"/>
          </a:p>
        </p:txBody>
      </p:sp>
      <p:sp>
        <p:nvSpPr>
          <p:cNvPr id="174083" name="Rectangle 3"/>
          <p:cNvSpPr>
            <a:spLocks noGrp="1" noRot="1" noChangeAspect="1" noChangeArrowheads="1" noTextEdit="1"/>
          </p:cNvSpPr>
          <p:nvPr>
            <p:ph type="sldImg"/>
          </p:nvPr>
        </p:nvSpPr>
        <p:spPr bwMode="auto">
          <a:xfrm>
            <a:off x="288925" y="585788"/>
            <a:ext cx="4565650" cy="3424237"/>
          </a:xfrm>
          <a:noFill/>
          <a:ln cap="flat">
            <a:solidFill>
              <a:schemeClr val="tx1"/>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7BBE1D-C25F-4482-A7DA-261C903BD00E}" type="slidenum">
              <a:rPr lang="en-US">
                <a:solidFill>
                  <a:srgbClr val="000000"/>
                </a:solidFill>
              </a:rPr>
              <a:pPr fontAlgn="base">
                <a:spcBef>
                  <a:spcPct val="0"/>
                </a:spcBef>
                <a:spcAft>
                  <a:spcPct val="0"/>
                </a:spcAft>
              </a:pPr>
              <a:t>10</a:t>
            </a:fld>
            <a:endParaRPr lang="en-US">
              <a:solidFill>
                <a:srgbClr val="000000"/>
              </a:solidFill>
            </a:endParaRPr>
          </a:p>
        </p:txBody>
      </p:sp>
      <p:sp>
        <p:nvSpPr>
          <p:cNvPr id="177154" name="Rectangle 2"/>
          <p:cNvSpPr>
            <a:spLocks noGrp="1" noChangeArrowheads="1"/>
          </p:cNvSpPr>
          <p:nvPr>
            <p:ph type="body" idx="1"/>
          </p:nvPr>
        </p:nvSpPr>
        <p:spPr bwMode="auto">
          <a:xfrm>
            <a:off x="630238" y="4840288"/>
            <a:ext cx="5029200" cy="4119562"/>
          </a:xfrm>
          <a:noFill/>
        </p:spPr>
        <p:txBody>
          <a:bodyPr wrap="square" lIns="157163" tIns="80963" rIns="157163" bIns="80963" numCol="1" anchor="t" anchorCtr="0" compatLnSpc="1">
            <a:prstTxWarp prst="textNoShape">
              <a:avLst/>
            </a:prstTxWarp>
          </a:bodyPr>
          <a:lstStyle/>
          <a:p>
            <a:pPr defTabSz="1581150">
              <a:spcBef>
                <a:spcPct val="0"/>
              </a:spcBef>
            </a:pPr>
            <a:endParaRPr lang="en-US" smtClean="0"/>
          </a:p>
        </p:txBody>
      </p:sp>
      <p:sp>
        <p:nvSpPr>
          <p:cNvPr id="177155" name="Rectangle 3"/>
          <p:cNvSpPr>
            <a:spLocks noGrp="1" noRot="1" noChangeAspect="1" noChangeArrowheads="1" noTextEdit="1"/>
          </p:cNvSpPr>
          <p:nvPr>
            <p:ph type="sldImg"/>
          </p:nvPr>
        </p:nvSpPr>
        <p:spPr bwMode="auto">
          <a:xfrm>
            <a:off x="288925" y="585788"/>
            <a:ext cx="4565650" cy="3424237"/>
          </a:xfrm>
          <a:noFill/>
          <a:ln cap="flat">
            <a:solidFill>
              <a:schemeClr val="tx1"/>
            </a:solidFill>
            <a:miter lim="800000"/>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F30D80-4E33-4DAC-9969-4B6653FAB456}" type="slidenum">
              <a:rPr lang="en-US">
                <a:solidFill>
                  <a:srgbClr val="000000"/>
                </a:solidFill>
              </a:rPr>
              <a:pPr fontAlgn="base">
                <a:spcBef>
                  <a:spcPct val="0"/>
                </a:spcBef>
                <a:spcAft>
                  <a:spcPct val="0"/>
                </a:spcAft>
              </a:pPr>
              <a:t>11</a:t>
            </a:fld>
            <a:endParaRPr lang="en-US">
              <a:solidFill>
                <a:srgbClr val="000000"/>
              </a:solidFill>
            </a:endParaRPr>
          </a:p>
        </p:txBody>
      </p:sp>
      <p:sp>
        <p:nvSpPr>
          <p:cNvPr id="180226" name="Rectangle 2"/>
          <p:cNvSpPr>
            <a:spLocks noGrp="1" noRot="1" noChangeAspect="1" noChangeArrowheads="1" noTextEdit="1"/>
          </p:cNvSpPr>
          <p:nvPr>
            <p:ph type="sldImg"/>
          </p:nvPr>
        </p:nvSpPr>
        <p:spPr bwMode="auto">
          <a:xfrm>
            <a:off x="1143000" y="685800"/>
            <a:ext cx="4572000" cy="3430588"/>
          </a:xfrm>
          <a:noFill/>
          <a:ln>
            <a:solidFill>
              <a:srgbClr val="000000"/>
            </a:solidFill>
            <a:miter lim="800000"/>
            <a:headEnd/>
            <a:tailEnd/>
          </a:ln>
        </p:spPr>
      </p:sp>
      <p:sp>
        <p:nvSpPr>
          <p:cNvPr id="180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DD432B-F3B5-481C-ABF6-82D86BC65FAB}" type="slidenum">
              <a:rPr lang="en-US">
                <a:solidFill>
                  <a:srgbClr val="000000"/>
                </a:solidFill>
              </a:rPr>
              <a:pPr fontAlgn="base">
                <a:spcBef>
                  <a:spcPct val="0"/>
                </a:spcBef>
                <a:spcAft>
                  <a:spcPct val="0"/>
                </a:spcAft>
              </a:pPr>
              <a:t>13</a:t>
            </a:fld>
            <a:endParaRPr lang="en-US">
              <a:solidFill>
                <a:srgbClr val="000000"/>
              </a:solidFill>
            </a:endParaRPr>
          </a:p>
        </p:txBody>
      </p:sp>
      <p:sp>
        <p:nvSpPr>
          <p:cNvPr id="184322" name="Rectangle 2"/>
          <p:cNvSpPr>
            <a:spLocks noGrp="1" noRot="1" noChangeAspect="1" noChangeArrowheads="1" noTextEdit="1"/>
          </p:cNvSpPr>
          <p:nvPr>
            <p:ph type="sldImg"/>
          </p:nvPr>
        </p:nvSpPr>
        <p:spPr bwMode="auto">
          <a:xfrm>
            <a:off x="288925" y="585788"/>
            <a:ext cx="4564063" cy="3424237"/>
          </a:xfrm>
          <a:noFill/>
          <a:ln cap="flat">
            <a:solidFill>
              <a:schemeClr val="tx1"/>
            </a:solidFill>
            <a:miter lim="800000"/>
            <a:headEnd/>
            <a:tailEnd/>
          </a:ln>
        </p:spPr>
      </p:sp>
      <p:sp>
        <p:nvSpPr>
          <p:cNvPr id="184323" name="Rectangle 3"/>
          <p:cNvSpPr>
            <a:spLocks noGrp="1" noChangeArrowheads="1"/>
          </p:cNvSpPr>
          <p:nvPr>
            <p:ph type="body" idx="1"/>
          </p:nvPr>
        </p:nvSpPr>
        <p:spPr bwMode="auto">
          <a:xfrm>
            <a:off x="630238" y="4840288"/>
            <a:ext cx="5029200" cy="4119562"/>
          </a:xfrm>
          <a:noFill/>
        </p:spPr>
        <p:txBody>
          <a:bodyPr wrap="square" lIns="155575" tIns="79375" rIns="155575" bIns="79375" numCol="1" anchor="t" anchorCtr="0" compatLnSpc="1">
            <a:prstTxWarp prst="textNoShape">
              <a:avLst/>
            </a:prstTxWarp>
          </a:bodyPr>
          <a:lstStyle/>
          <a:p>
            <a:pPr defTabSz="1539875">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AF16CB-2462-4196-BAAB-2FA8EF05246B}" type="slidenum">
              <a:rPr lang="en-US">
                <a:solidFill>
                  <a:srgbClr val="000000"/>
                </a:solidFill>
              </a:rPr>
              <a:pPr fontAlgn="base">
                <a:spcBef>
                  <a:spcPct val="0"/>
                </a:spcBef>
                <a:spcAft>
                  <a:spcPct val="0"/>
                </a:spcAft>
              </a:pPr>
              <a:t>20</a:t>
            </a:fld>
            <a:endParaRPr lang="en-US">
              <a:solidFill>
                <a:srgbClr val="000000"/>
              </a:solidFill>
            </a:endParaRPr>
          </a:p>
        </p:txBody>
      </p:sp>
      <p:sp>
        <p:nvSpPr>
          <p:cNvPr id="189442" name="Rectangle 2"/>
          <p:cNvSpPr>
            <a:spLocks noGrp="1" noRot="1" noChangeAspect="1" noChangeArrowheads="1" noTextEdit="1"/>
          </p:cNvSpPr>
          <p:nvPr>
            <p:ph type="sldImg"/>
          </p:nvPr>
        </p:nvSpPr>
        <p:spPr bwMode="auto">
          <a:xfrm>
            <a:off x="287338" y="584200"/>
            <a:ext cx="4565650" cy="3425825"/>
          </a:xfrm>
          <a:noFill/>
          <a:ln cap="flat">
            <a:solidFill>
              <a:schemeClr val="tx1"/>
            </a:solidFill>
            <a:miter lim="800000"/>
            <a:headEnd/>
            <a:tailEnd/>
          </a:ln>
        </p:spPr>
      </p:sp>
      <p:sp>
        <p:nvSpPr>
          <p:cNvPr id="189443" name="Rectangle 3"/>
          <p:cNvSpPr>
            <a:spLocks noGrp="1" noChangeArrowheads="1"/>
          </p:cNvSpPr>
          <p:nvPr>
            <p:ph type="body" idx="1"/>
          </p:nvPr>
        </p:nvSpPr>
        <p:spPr bwMode="auto">
          <a:xfrm>
            <a:off x="630238" y="4838700"/>
            <a:ext cx="5029200" cy="4121150"/>
          </a:xfrm>
          <a:noFill/>
        </p:spPr>
        <p:txBody>
          <a:bodyPr wrap="square" lIns="155575" tIns="79375" rIns="155575" bIns="7937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F0E2D2-7337-4A51-A51F-D23BFEC0DA4F}" type="slidenum">
              <a:rPr lang="en-US">
                <a:solidFill>
                  <a:srgbClr val="000000"/>
                </a:solidFill>
              </a:rPr>
              <a:pPr fontAlgn="base">
                <a:spcBef>
                  <a:spcPct val="0"/>
                </a:spcBef>
                <a:spcAft>
                  <a:spcPct val="0"/>
                </a:spcAft>
              </a:pPr>
              <a:t>21</a:t>
            </a:fld>
            <a:endParaRPr lang="en-US">
              <a:solidFill>
                <a:srgbClr val="000000"/>
              </a:solidFill>
            </a:endParaRPr>
          </a:p>
        </p:txBody>
      </p:sp>
      <p:sp>
        <p:nvSpPr>
          <p:cNvPr id="192514" name="Rectangle 2"/>
          <p:cNvSpPr>
            <a:spLocks noGrp="1" noRot="1" noChangeAspect="1" noChangeArrowheads="1" noTextEdit="1"/>
          </p:cNvSpPr>
          <p:nvPr>
            <p:ph type="sldImg"/>
          </p:nvPr>
        </p:nvSpPr>
        <p:spPr bwMode="auto">
          <a:xfrm>
            <a:off x="287338" y="584200"/>
            <a:ext cx="4565650" cy="3425825"/>
          </a:xfrm>
          <a:noFill/>
          <a:ln cap="flat">
            <a:solidFill>
              <a:schemeClr val="tx1"/>
            </a:solidFill>
            <a:miter lim="800000"/>
            <a:headEnd/>
            <a:tailEnd/>
          </a:ln>
        </p:spPr>
      </p:sp>
      <p:sp>
        <p:nvSpPr>
          <p:cNvPr id="192515" name="Rectangle 3"/>
          <p:cNvSpPr>
            <a:spLocks noGrp="1" noChangeArrowheads="1"/>
          </p:cNvSpPr>
          <p:nvPr>
            <p:ph type="body" idx="1"/>
          </p:nvPr>
        </p:nvSpPr>
        <p:spPr bwMode="auto">
          <a:xfrm>
            <a:off x="630238" y="4838700"/>
            <a:ext cx="5029200" cy="4121150"/>
          </a:xfrm>
          <a:noFill/>
        </p:spPr>
        <p:txBody>
          <a:bodyPr wrap="square" lIns="155575" tIns="79375" rIns="155575" bIns="79375"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886200" y="8685213"/>
            <a:ext cx="2971800" cy="458787"/>
          </a:xfrm>
          <a:prstGeom prst="rect">
            <a:avLst/>
          </a:prstGeom>
          <a:noFill/>
          <a:ln w="9525">
            <a:noFill/>
            <a:miter lim="800000"/>
            <a:headEnd/>
            <a:tailEnd/>
          </a:ln>
        </p:spPr>
        <p:txBody>
          <a:bodyPr anchor="b"/>
          <a:lstStyle/>
          <a:p>
            <a:pPr algn="r" defTabSz="914400"/>
            <a:fld id="{A0C57B60-61BA-43E6-95FC-0378FE5DEFE1}" type="slidenum">
              <a:rPr lang="en-US" sz="1200">
                <a:latin typeface="Times New Roman" pitchFamily="18" charset="0"/>
              </a:rPr>
              <a:pPr algn="r" defTabSz="914400"/>
              <a:t>22</a:t>
            </a:fld>
            <a:endParaRPr lang="en-US" sz="1200">
              <a:latin typeface="Times New Roman" pitchFamily="18" charset="0"/>
            </a:endParaRPr>
          </a:p>
        </p:txBody>
      </p:sp>
      <p:sp>
        <p:nvSpPr>
          <p:cNvPr id="335875" name="Rectangle 2"/>
          <p:cNvSpPr>
            <a:spLocks noGrp="1" noRot="1" noChangeAspect="1" noChangeArrowheads="1" noTextEdit="1"/>
          </p:cNvSpPr>
          <p:nvPr>
            <p:ph type="sldImg"/>
          </p:nvPr>
        </p:nvSpPr>
        <p:spPr bwMode="auto">
          <a:xfrm>
            <a:off x="1147763" y="685800"/>
            <a:ext cx="4570412" cy="3427413"/>
          </a:xfrm>
          <a:noFill/>
          <a:ln>
            <a:solidFill>
              <a:srgbClr val="000000"/>
            </a:solidFill>
            <a:miter lim="800000"/>
            <a:headEnd/>
            <a:tailEnd/>
          </a:ln>
        </p:spPr>
      </p:sp>
      <p:sp>
        <p:nvSpPr>
          <p:cNvPr id="3358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defTabSz="914400"/>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61CE8A-2FD0-401A-8DE3-9A696C55C28B}" type="slidenum">
              <a:rPr lang="en-US">
                <a:solidFill>
                  <a:srgbClr val="000000"/>
                </a:solidFill>
              </a:rPr>
              <a:pPr fontAlgn="base">
                <a:spcBef>
                  <a:spcPct val="0"/>
                </a:spcBef>
                <a:spcAft>
                  <a:spcPct val="0"/>
                </a:spcAft>
              </a:pPr>
              <a:t>26</a:t>
            </a:fld>
            <a:endParaRPr lang="en-US">
              <a:solidFill>
                <a:srgbClr val="000000"/>
              </a:solidFill>
            </a:endParaRPr>
          </a:p>
        </p:txBody>
      </p:sp>
      <p:sp>
        <p:nvSpPr>
          <p:cNvPr id="198658" name="Rectangle 2"/>
          <p:cNvSpPr>
            <a:spLocks noGrp="1" noRot="1" noChangeAspect="1" noChangeArrowheads="1" noTextEdit="1"/>
          </p:cNvSpPr>
          <p:nvPr>
            <p:ph type="sldImg"/>
          </p:nvPr>
        </p:nvSpPr>
        <p:spPr bwMode="auto">
          <a:xfrm>
            <a:off x="288925" y="585788"/>
            <a:ext cx="4565650" cy="3424237"/>
          </a:xfrm>
          <a:noFill/>
          <a:ln cap="flat">
            <a:solidFill>
              <a:schemeClr val="tx1"/>
            </a:solidFill>
            <a:miter lim="800000"/>
            <a:headEnd/>
            <a:tailEnd/>
          </a:ln>
        </p:spPr>
      </p:sp>
      <p:sp>
        <p:nvSpPr>
          <p:cNvPr id="198659" name="Rectangle 3"/>
          <p:cNvSpPr>
            <a:spLocks noGrp="1" noChangeArrowheads="1"/>
          </p:cNvSpPr>
          <p:nvPr>
            <p:ph type="body" idx="1"/>
          </p:nvPr>
        </p:nvSpPr>
        <p:spPr bwMode="auto">
          <a:xfrm>
            <a:off x="630238" y="4840288"/>
            <a:ext cx="5029200" cy="4119562"/>
          </a:xfrm>
          <a:noFill/>
        </p:spPr>
        <p:txBody>
          <a:bodyPr wrap="square" lIns="155575" tIns="79375" rIns="155575" bIns="79375" numCol="1" anchor="t" anchorCtr="0" compatLnSpc="1">
            <a:prstTxWarp prst="textNoShape">
              <a:avLst/>
            </a:prstTxWarp>
          </a:bodyPr>
          <a:lstStyle/>
          <a:p>
            <a:pPr defTabSz="1539875">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16B681F-7D48-436A-8B9C-0E277616F2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7D8A0645-60F9-414E-A63E-EB08F85DA516}"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683F946-7F32-4D6C-BEBD-CF516CDCE63D}"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6AEF176-0915-4841-BA6A-6CDD9C263F01}"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F4046EE-FD96-4088-9BB1-75AE7DE7C175}"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4C2E586-5120-437C-B30B-E512B3B9181B}"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9"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D147AB4-8F12-4E56-BFB6-46A08020F54F}"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5"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D778700-CBE0-492D-9FD9-1228A3C7D41A}"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4"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8E4D8C2-61EC-48D7-90BF-CF0451FDBB9A}"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1EF52D6-65A2-4339-B37F-CFACF5274A19}"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A2D54A4-1BA6-4AB1-976A-F6CD8F6F0091}"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3BDC900-55F8-4FFD-980D-83AFD17711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BCC6026A-4530-4AB1-90D4-BF6CFE1FDD4D}"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52400"/>
            <a:ext cx="21145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1912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80C9E88-7341-4437-9A72-214E6DF6BF44}"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9A636-19CD-4BAB-B353-DFE086328EBA}"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336956-7D17-4AD6-94F8-9E7917690E84}"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C879CD-135E-4A6C-99A3-BAB8ED526B04}"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91C279E-0FB1-493D-B6A1-45ECAFBD02E5}"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BE5A846-3217-4856-AB6B-D13C4F6DF208}"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0264AC89-5E57-4930-8DD0-D228972F1540}"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B576AAA-9EEF-46A2-8464-1471BDC5C6E3}"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7A8DE6D-2EB0-4737-A224-C3BC506943E1}"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81931EE-08E4-41EB-A68D-34110A0A310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92A62EFC-A23F-4193-AD70-3F7FA88CB31A}"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D3A8B-23F0-4DD0-ADC0-CE3A7621AD6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A7C439-F2CD-4971-9E61-C41C22878DC2}"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C65810-B6A4-4BDD-9BD1-0BC026490F3C}"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5B8E51-CFEF-4F63-BCA8-D2B7DACB1542}"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78DEB-AF6C-4258-918E-07C7AF40C2A7}"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D2140CB-FE07-4DE6-BBC9-CA9C86602CA0}"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211A5D7-401D-4700-8286-3488BDB46B62}"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22394B8-31C4-4F65-9890-A8A941732A72}"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1CF3EEA-69AF-4901-ACC0-551147C7C27D}"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589856C-FBA4-43B6-8E47-94C90F3DBCF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FBEABA93-9C73-4831-B369-6EE1E09F172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75484F6-C196-436B-9630-D8977AF44A67}"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24F7B8-41A9-40A5-AAF4-2EEC292EB70D}"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AB1BF2-C895-400E-99F5-E044C4BADC9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FAE7665F-BACF-4027-9F8D-001FDA02A00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8D6C5C86-6C19-4E5F-8785-BEBDA7D97D1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E4823B0E-28E4-4A46-9F13-72D68023EE6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07CA68B7-EC51-4494-942F-69FDD567FF9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F6905C5E-DBDC-41A3-A4B9-B321206EA99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54B87D48-3124-4155-80AF-30A1177947D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502FD46-17F9-4E66-8B9B-8ABBE35866B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C588CD-A245-4E7D-8E62-00C3C182704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6042FE0-A85E-4C2C-BB4E-80AD3A80A29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CD8AE8-1BB6-4219-83F1-9869A97F2C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91C5F31-284E-4E20-92BC-5FC7D54A1254}"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267E8F3-C7FF-4587-8E20-9F3E7E6CF3B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B9E7D14-B016-4D21-AFC0-465B874D833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DB5B389-7A9E-4B45-A39B-6685A28DB37E}"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AD7430A-CA26-4DF2-B477-E07345B4A93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5FAE214-7CB6-4FF4-9912-E4DC30A7DAA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25B200-60F3-45E0-9454-7A51E3DF253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B390ACB-6B80-4DC4-B69A-4DD46789DC5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BC125E-FD86-4078-8333-26438AC43A2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3A0F198E-7FF6-4AD7-9829-28016CD359FD}"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49E2724F-E631-49EC-B8ED-D0F0E0CC5FF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3E898BBF-2871-4405-B555-E764C333EAD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9F624466-FC08-4FF4-A105-958A90E6A3A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B4F95A03-A1EB-48D7-BA29-839937775EA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23D68704-7917-42F1-A854-FD36824E020A}"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E2E3EB74-0DC3-4828-9EFE-878577E49C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3BE40AA6-0EB6-4603-8BEB-27E571ECD5C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AD930B0C-6CF6-440A-AB48-D604917D2F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E7CDB18-A20F-4392-AAE4-D2452FB7832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559345DA-97EA-485F-B51E-C297273C88F6}"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1BA25812-DEEA-485F-9240-0668E9519BC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3518E199-8360-456B-BCE6-88C0B4B99F4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0A8CB7E8-32EE-4407-AD73-D69EAB0C233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66C2B88C-7D53-4DC2-97A4-C2E03170726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AC39147-174D-4577-B63B-3DD8BB8C56E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11A9C37-5435-41DB-9594-7ECDC6D7B5FC}"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3707370-AD1A-49CB-9BBF-67492B5F618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89063" y="1981200"/>
            <a:ext cx="31067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1067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946DE78-E88F-410C-AF91-23B208EB075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9"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E0CC503-680A-45F9-A6EC-5EC9368C5C8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EA2E4AA-50FA-4544-ACB6-93F70DF8AD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5"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1C7FBAC-44FD-4824-8DF7-B3AE6CF6CC40}"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4"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7428E1B-28AD-4B62-A467-A59B26098F77}"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312F78A-09EC-4D24-9EE8-2CD89DA10C7E}"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412DAC8-234A-4BDC-A2B1-DBD57D9E98B4}"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89A2E6D-1161-4735-B14D-2C9697F3042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64263" y="609600"/>
            <a:ext cx="15906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89063" y="609600"/>
            <a:ext cx="4622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41D67F8-3319-4AB8-AECB-299E701DD8E6}"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57D06A7-71C5-4C06-AE6D-2D60AAD27BDB}"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D1B18B3-3043-4FF9-B1AD-18ACA70DDC70}"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4F27CBD-EEF5-428D-BCF2-F1662943537F}"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3B6F6A3-351A-4C56-9B14-8BEE7560DA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39EE462-9679-47A9-8805-9D96CF1365B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9"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D1BCDC7-E815-45BA-86C0-EC7B8643F1A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5"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D0B0BE3-623A-461F-9BFA-59CFC1372969}"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4"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2EE7C28-2208-4764-A878-DA46B0401954}"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EFA029D-CA3F-4B2D-8D4D-156630A436D8}"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3E9ECDC-B3AC-4708-99E7-F98207F7FD59}"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CA24B4F-28EB-4562-89B5-7F6061D593D9}"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52400"/>
            <a:ext cx="21145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1912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3052D05-F198-4D39-A0F1-39D951F28A33}"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4FFEB280-CC0E-40D8-AF17-7134230CE593}"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81FF1CDF-5F7F-4FB8-A2D2-A2CDA3A8053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09CD1DB3-9757-4EC7-9FE4-4509BAE8C78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CD18ABF-6D51-4612-9F2A-96FFADC2284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AD613DC4-3E20-48A8-9CF6-26D1FFBF2475}"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5E7A3C04-AC4A-4DDB-A0FD-1BF307519DF0}"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09E7CB98-292C-4071-8AA5-897D79E3D0A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38FB1683-A7C7-405B-A867-FFBC3DF0B3D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000AE415-BF59-46D1-BE75-80A9EE7A075A}"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7DB40439-F39C-4CB9-836E-1BF45F0CBC3D}"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CBF9BA7F-0764-4A56-A6B5-3C182CB8DF7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BF4F3282-B208-4D06-942A-E69BB5E1BC1B}"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75C49BD-3E8C-425B-91AF-3E9D56E36616}"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82B805-94F2-4E2F-9AC1-D2974C337C7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5302E0D-714C-401F-8DD0-A89C9BF4B9C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5B06CF2-91A7-4615-8B77-8198E19EB6C3}"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67A38B6-B7EA-438E-BFA9-10FF602777DB}"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AD3A8C1-BE4A-462C-BEE4-AFC2197CFFD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EFABAB8-11A5-4427-AB35-36949F8A24EB}"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5DB55FA-D1C8-4B44-9B9E-70F513CEB97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35C2BE-0FEB-4808-ACE5-6EEA140E16A4}"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60B066F-8A1F-4CEE-AEFC-3FA916667B3F}"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EA7A78-D2B4-48AD-9863-2513035666D1}"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3AC6D30-F397-49F2-A9A4-D9EF883B497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9DC46C5B-7599-43F1-B2A7-8F0690DA7096}" type="datetimeFigureOut">
              <a:rPr lang="en-US"/>
              <a:pPr>
                <a:defRPr/>
              </a:pPr>
              <a:t>11/2/2011</a:t>
            </a:fld>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1B06458-77B7-400F-86E8-EBCB21FA36D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atin typeface="+mn-lt"/>
              </a:defRPr>
            </a:lvl1pPr>
          </a:lstStyle>
          <a:p>
            <a:pPr>
              <a:defRPr/>
            </a:pPr>
            <a:fld id="{62463844-D584-46F3-B903-2B7EED14A86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474493CF-559C-4A88-965C-6BC258B11780}" type="datetimeFigureOut">
              <a:rPr lang="en-US"/>
              <a:pPr>
                <a:defRPr/>
              </a:pPr>
              <a:t>11/2/2011</a:t>
            </a:fld>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D267D09-C5C1-46C3-87B7-B6972A1CB3F7}"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BB4F3389-4C80-4A63-A19F-473858107A48}" type="datetimeFigureOut">
              <a:rPr lang="en-US"/>
              <a:pPr>
                <a:defRPr/>
              </a:pPr>
              <a:t>11/2/2011</a:t>
            </a:fld>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83C63A0-C267-4C0E-9F4E-791496E5CB25}"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89063" y="1981200"/>
            <a:ext cx="31067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1067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F0024691-1BD0-4330-99F4-55E6E578D639}" type="datetimeFigureOut">
              <a:rPr lang="en-US"/>
              <a:pPr>
                <a:defRPr/>
              </a:pPr>
              <a:t>11/2/2011</a:t>
            </a:fld>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0B72712-A87A-4955-82B2-63D8E6716A56}"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27BF8C89-4DB2-41A6-AA00-535708EAC267}" type="datetimeFigureOut">
              <a:rPr lang="en-US"/>
              <a:pPr>
                <a:defRPr/>
              </a:pPr>
              <a:t>11/2/2011</a:t>
            </a:fld>
            <a:endParaRPr lang="en-US"/>
          </a:p>
        </p:txBody>
      </p:sp>
      <p:sp>
        <p:nvSpPr>
          <p:cNvPr id="8"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9"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BB61F4F-D2BF-423E-BED6-67853F5E3E13}"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BAC6603-FE9F-44BE-8793-4F83F47AD0F8}" type="datetimeFigureOut">
              <a:rPr lang="en-US"/>
              <a:pPr>
                <a:defRPr/>
              </a:pPr>
              <a:t>11/2/2011</a:t>
            </a:fld>
            <a:endParaRPr lang="en-US"/>
          </a:p>
        </p:txBody>
      </p:sp>
      <p:sp>
        <p:nvSpPr>
          <p:cNvPr id="4"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5"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A30D568-9A8B-4A52-B63A-A0E99A9761ED}"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006BEC1-56D4-4149-AD51-A28C7D0334F3}" type="datetimeFigureOut">
              <a:rPr lang="en-US"/>
              <a:pPr>
                <a:defRPr/>
              </a:pPr>
              <a:t>11/2/2011</a:t>
            </a:fld>
            <a:endParaRPr lang="en-US"/>
          </a:p>
        </p:txBody>
      </p:sp>
      <p:sp>
        <p:nvSpPr>
          <p:cNvPr id="3"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4"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D0A43CF-935D-4606-96B2-00663D523A4B}"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B80546B5-B5F9-465C-B4AB-0BDF0856AF37}" type="datetimeFigureOut">
              <a:rPr lang="en-US"/>
              <a:pPr>
                <a:defRPr/>
              </a:pPr>
              <a:t>11/2/2011</a:t>
            </a:fld>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636E541-4963-4039-9131-EDCF42CBA386}"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3130EEBE-B23D-4DCC-BC24-6F927C319523}" type="datetimeFigureOut">
              <a:rPr lang="en-US"/>
              <a:pPr>
                <a:defRPr/>
              </a:pPr>
              <a:t>11/2/2011</a:t>
            </a:fld>
            <a:endParaRPr lang="en-US"/>
          </a:p>
        </p:txBody>
      </p:sp>
      <p:sp>
        <p:nvSpPr>
          <p:cNvPr id="6"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7"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5D9875E-5C3F-49F2-A9B6-FCE39A9885A8}"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B74A859-62B2-4D87-A298-2D1D82248B98}" type="datetimeFigureOut">
              <a:rPr lang="en-US"/>
              <a:pPr>
                <a:defRPr/>
              </a:pPr>
              <a:t>11/2/2011</a:t>
            </a:fld>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C9F31BE-8AA6-4464-B852-3CDD33AFA55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64263" y="609600"/>
            <a:ext cx="15906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89063" y="609600"/>
            <a:ext cx="4622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A16C8E8C-918A-4BC4-A483-011299861A73}" type="datetimeFigureOut">
              <a:rPr lang="en-US"/>
              <a:pPr>
                <a:defRPr/>
              </a:pPr>
              <a:t>11/2/2011</a:t>
            </a:fld>
            <a:endParaRPr lang="en-US"/>
          </a:p>
        </p:txBody>
      </p:sp>
      <p:sp>
        <p:nvSpPr>
          <p:cNvPr id="5" name="Rectangle 3"/>
          <p:cNvSpPr>
            <a:spLocks noGrp="1" noChangeArrowheads="1"/>
          </p:cNvSpPr>
          <p:nvPr>
            <p:ph type="ftr" sz="quarter" idx="11"/>
          </p:nvPr>
        </p:nvSpPr>
        <p:spPr/>
        <p:txBody>
          <a:bodyPr/>
          <a:lstStyle>
            <a:lvl1pPr algn="l" eaLnBrk="1" fontAlgn="auto" hangingPunct="1">
              <a:spcBef>
                <a:spcPts val="0"/>
              </a:spcBef>
              <a:spcAft>
                <a:spcPts val="0"/>
              </a:spcAft>
              <a:defRPr/>
            </a:lvl1pPr>
          </a:lstStyle>
          <a:p>
            <a:pPr>
              <a:defRPr/>
            </a:pPr>
            <a:endParaRPr lang="en-US"/>
          </a:p>
        </p:txBody>
      </p:sp>
      <p:sp>
        <p:nvSpPr>
          <p:cNvPr id="6" name="Rectangle 4"/>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426C72C-97A2-4716-ABD8-4CADC65F21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w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769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770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p>
        </p:txBody>
      </p:sp>
      <p:sp>
        <p:nvSpPr>
          <p:cNvPr id="15770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342FAC82-1FAA-4C45-9580-78BD0BF4BF3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2994" name="Rectangle 2"/>
          <p:cNvSpPr>
            <a:spLocks noGrp="1" noChangeArrowheads="1"/>
          </p:cNvSpPr>
          <p:nvPr>
            <p:ph type="dt" sz="half" idx="2"/>
          </p:nvPr>
        </p:nvSpPr>
        <p:spPr bwMode="auto">
          <a:xfrm>
            <a:off x="711200" y="6248400"/>
            <a:ext cx="189706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Times New Roman" pitchFamily="18" charset="0"/>
              </a:defRPr>
            </a:lvl1pPr>
          </a:lstStyle>
          <a:p>
            <a:endParaRPr lang="en-US"/>
          </a:p>
        </p:txBody>
      </p:sp>
      <p:sp>
        <p:nvSpPr>
          <p:cNvPr id="852995" name="Rectangle 3"/>
          <p:cNvSpPr>
            <a:spLocks noGrp="1" noChangeArrowheads="1"/>
          </p:cNvSpPr>
          <p:nvPr>
            <p:ph type="ftr" sz="quarter" idx="3"/>
          </p:nvPr>
        </p:nvSpPr>
        <p:spPr bwMode="auto">
          <a:xfrm>
            <a:off x="3149600" y="6248400"/>
            <a:ext cx="2844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latin typeface="Times New Roman" pitchFamily="18" charset="0"/>
              </a:defRPr>
            </a:lvl1pPr>
          </a:lstStyle>
          <a:p>
            <a:endParaRPr lang="en-US"/>
          </a:p>
        </p:txBody>
      </p:sp>
      <p:sp>
        <p:nvSpPr>
          <p:cNvPr id="852996" name="Rectangle 4"/>
          <p:cNvSpPr>
            <a:spLocks noGrp="1" noChangeArrowheads="1"/>
          </p:cNvSpPr>
          <p:nvPr>
            <p:ph type="sldNum" sz="quarter" idx="4"/>
          </p:nvPr>
        </p:nvSpPr>
        <p:spPr bwMode="auto">
          <a:xfrm>
            <a:off x="6535738" y="6248400"/>
            <a:ext cx="189706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Times New Roman" pitchFamily="18" charset="0"/>
              </a:defRPr>
            </a:lvl1pPr>
          </a:lstStyle>
          <a:p>
            <a:fld id="{021B200A-34AC-44DC-B973-A8AB2A293E79}" type="slidenum">
              <a:rPr lang="en-US"/>
              <a:pPr/>
              <a:t>‹#›</a:t>
            </a:fld>
            <a:endParaRPr lang="en-US"/>
          </a:p>
        </p:txBody>
      </p:sp>
      <p:sp>
        <p:nvSpPr>
          <p:cNvPr id="131077" name="Rectangle 5"/>
          <p:cNvSpPr>
            <a:spLocks noGrp="1" noChangeArrowheads="1"/>
          </p:cNvSpPr>
          <p:nvPr>
            <p:ph type="title"/>
          </p:nvPr>
        </p:nvSpPr>
        <p:spPr bwMode="auto">
          <a:xfrm>
            <a:off x="304800" y="152400"/>
            <a:ext cx="8458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31078" name="Rectangle 6"/>
          <p:cNvSpPr>
            <a:spLocks noGrp="1" noChangeArrowheads="1"/>
          </p:cNvSpPr>
          <p:nvPr>
            <p:ph type="body" idx="1"/>
          </p:nvPr>
        </p:nvSpPr>
        <p:spPr bwMode="auto">
          <a:xfrm>
            <a:off x="381000" y="1981200"/>
            <a:ext cx="8382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lnSpc>
          <a:spcPct val="90000"/>
        </a:lnSpc>
        <a:spcBef>
          <a:spcPct val="0"/>
        </a:spcBef>
        <a:spcAft>
          <a:spcPct val="0"/>
        </a:spcAft>
        <a:defRPr sz="4400" b="1">
          <a:solidFill>
            <a:schemeClr val="tx2"/>
          </a:solidFill>
          <a:latin typeface="+mj-lt"/>
          <a:ea typeface="+mj-ea"/>
          <a:cs typeface="+mj-cs"/>
        </a:defRPr>
      </a:lvl1pPr>
      <a:lvl2pPr algn="ctr" rtl="0" eaLnBrk="0" fontAlgn="base" hangingPunct="0">
        <a:lnSpc>
          <a:spcPct val="90000"/>
        </a:lnSpc>
        <a:spcBef>
          <a:spcPct val="0"/>
        </a:spcBef>
        <a:spcAft>
          <a:spcPct val="0"/>
        </a:spcAft>
        <a:defRPr sz="4400" b="1">
          <a:solidFill>
            <a:schemeClr val="tx2"/>
          </a:solidFill>
          <a:latin typeface="Arial" charset="0"/>
        </a:defRPr>
      </a:lvl2pPr>
      <a:lvl3pPr algn="ctr" rtl="0" eaLnBrk="0" fontAlgn="base" hangingPunct="0">
        <a:lnSpc>
          <a:spcPct val="90000"/>
        </a:lnSpc>
        <a:spcBef>
          <a:spcPct val="0"/>
        </a:spcBef>
        <a:spcAft>
          <a:spcPct val="0"/>
        </a:spcAft>
        <a:defRPr sz="4400" b="1">
          <a:solidFill>
            <a:schemeClr val="tx2"/>
          </a:solidFill>
          <a:latin typeface="Arial" charset="0"/>
        </a:defRPr>
      </a:lvl3pPr>
      <a:lvl4pPr algn="ctr" rtl="0" eaLnBrk="0" fontAlgn="base" hangingPunct="0">
        <a:lnSpc>
          <a:spcPct val="90000"/>
        </a:lnSpc>
        <a:spcBef>
          <a:spcPct val="0"/>
        </a:spcBef>
        <a:spcAft>
          <a:spcPct val="0"/>
        </a:spcAft>
        <a:defRPr sz="4400" b="1">
          <a:solidFill>
            <a:schemeClr val="tx2"/>
          </a:solidFill>
          <a:latin typeface="Arial" charset="0"/>
        </a:defRPr>
      </a:lvl4pPr>
      <a:lvl5pPr algn="ctr" rtl="0" eaLnBrk="0" fontAlgn="base" hangingPunct="0">
        <a:lnSpc>
          <a:spcPct val="90000"/>
        </a:lnSpc>
        <a:spcBef>
          <a:spcPct val="0"/>
        </a:spcBef>
        <a:spcAft>
          <a:spcPct val="0"/>
        </a:spcAft>
        <a:defRPr sz="4400" b="1">
          <a:solidFill>
            <a:schemeClr val="tx2"/>
          </a:solidFill>
          <a:latin typeface="Arial" charset="0"/>
        </a:defRPr>
      </a:lvl5pPr>
      <a:lvl6pPr marL="457200" algn="ctr" rtl="0" fontAlgn="base">
        <a:lnSpc>
          <a:spcPct val="90000"/>
        </a:lnSpc>
        <a:spcBef>
          <a:spcPct val="0"/>
        </a:spcBef>
        <a:spcAft>
          <a:spcPct val="0"/>
        </a:spcAft>
        <a:defRPr sz="4400" b="1">
          <a:solidFill>
            <a:schemeClr val="tx2"/>
          </a:solidFill>
          <a:latin typeface="Arial" charset="0"/>
        </a:defRPr>
      </a:lvl6pPr>
      <a:lvl7pPr marL="914400" algn="ctr" rtl="0" fontAlgn="base">
        <a:lnSpc>
          <a:spcPct val="90000"/>
        </a:lnSpc>
        <a:spcBef>
          <a:spcPct val="0"/>
        </a:spcBef>
        <a:spcAft>
          <a:spcPct val="0"/>
        </a:spcAft>
        <a:defRPr sz="4400" b="1">
          <a:solidFill>
            <a:schemeClr val="tx2"/>
          </a:solidFill>
          <a:latin typeface="Arial" charset="0"/>
        </a:defRPr>
      </a:lvl7pPr>
      <a:lvl8pPr marL="1371600" algn="ctr" rtl="0" fontAlgn="base">
        <a:lnSpc>
          <a:spcPct val="90000"/>
        </a:lnSpc>
        <a:spcBef>
          <a:spcPct val="0"/>
        </a:spcBef>
        <a:spcAft>
          <a:spcPct val="0"/>
        </a:spcAft>
        <a:defRPr sz="4400" b="1">
          <a:solidFill>
            <a:schemeClr val="tx2"/>
          </a:solidFill>
          <a:latin typeface="Arial" charset="0"/>
        </a:defRPr>
      </a:lvl8pPr>
      <a:lvl9pPr marL="1828800" algn="ctr" rtl="0" fontAlgn="base">
        <a:lnSpc>
          <a:spcPct val="90000"/>
        </a:lnSpc>
        <a:spcBef>
          <a:spcPct val="0"/>
        </a:spcBef>
        <a:spcAft>
          <a:spcPct val="0"/>
        </a:spcAft>
        <a:defRPr sz="4400" b="1">
          <a:solidFill>
            <a:schemeClr val="tx2"/>
          </a:solidFill>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75000"/>
        <a:buFont typeface="Wingdings" pitchFamily="2" charset="2"/>
        <a:buChar char="®"/>
        <a:defRPr sz="36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2"/>
        </a:buClr>
        <a:buSzPct val="75000"/>
        <a:buFont typeface="Wingdings" pitchFamily="2" charset="2"/>
        <a:buChar char="®"/>
        <a:defRPr sz="32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5pPr>
      <a:lvl6pPr marL="24574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6pPr>
      <a:lvl7pPr marL="29146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7pPr>
      <a:lvl8pPr marL="33718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8pPr>
      <a:lvl9pPr marL="38290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fld id="{F57B3549-ED50-48D2-9DE1-58A002A1C95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100" i="1">
          <a:solidFill>
            <a:srgbClr val="FF9900"/>
          </a:solidFill>
          <a:latin typeface="+mj-lt"/>
          <a:ea typeface="+mj-ea"/>
          <a:cs typeface="+mj-cs"/>
        </a:defRPr>
      </a:lvl1pPr>
      <a:lvl2pPr algn="ctr" rtl="0" fontAlgn="base">
        <a:spcBef>
          <a:spcPct val="0"/>
        </a:spcBef>
        <a:spcAft>
          <a:spcPct val="0"/>
        </a:spcAft>
        <a:defRPr sz="4100" i="1">
          <a:solidFill>
            <a:srgbClr val="FF9900"/>
          </a:solidFill>
          <a:latin typeface="Comic Sans MS" pitchFamily="66" charset="0"/>
        </a:defRPr>
      </a:lvl2pPr>
      <a:lvl3pPr algn="ctr" rtl="0" fontAlgn="base">
        <a:spcBef>
          <a:spcPct val="0"/>
        </a:spcBef>
        <a:spcAft>
          <a:spcPct val="0"/>
        </a:spcAft>
        <a:defRPr sz="4100" i="1">
          <a:solidFill>
            <a:srgbClr val="FF9900"/>
          </a:solidFill>
          <a:latin typeface="Comic Sans MS" pitchFamily="66" charset="0"/>
        </a:defRPr>
      </a:lvl3pPr>
      <a:lvl4pPr algn="ctr" rtl="0" fontAlgn="base">
        <a:spcBef>
          <a:spcPct val="0"/>
        </a:spcBef>
        <a:spcAft>
          <a:spcPct val="0"/>
        </a:spcAft>
        <a:defRPr sz="4100" i="1">
          <a:solidFill>
            <a:srgbClr val="FF9900"/>
          </a:solidFill>
          <a:latin typeface="Comic Sans MS" pitchFamily="66" charset="0"/>
        </a:defRPr>
      </a:lvl4pPr>
      <a:lvl5pPr algn="ctr" rtl="0" fontAlgn="base">
        <a:spcBef>
          <a:spcPct val="0"/>
        </a:spcBef>
        <a:spcAft>
          <a:spcPct val="0"/>
        </a:spcAft>
        <a:defRPr sz="4100" i="1">
          <a:solidFill>
            <a:srgbClr val="FF9900"/>
          </a:solidFill>
          <a:latin typeface="Comic Sans MS" pitchFamily="66" charset="0"/>
        </a:defRPr>
      </a:lvl5pPr>
      <a:lvl6pPr marL="457200" algn="ctr" rtl="0" fontAlgn="base">
        <a:spcBef>
          <a:spcPct val="0"/>
        </a:spcBef>
        <a:spcAft>
          <a:spcPct val="0"/>
        </a:spcAft>
        <a:defRPr sz="4100" i="1">
          <a:solidFill>
            <a:srgbClr val="FF9900"/>
          </a:solidFill>
          <a:latin typeface="Comic Sans MS" pitchFamily="66" charset="0"/>
        </a:defRPr>
      </a:lvl6pPr>
      <a:lvl7pPr marL="914400" algn="ctr" rtl="0" fontAlgn="base">
        <a:spcBef>
          <a:spcPct val="0"/>
        </a:spcBef>
        <a:spcAft>
          <a:spcPct val="0"/>
        </a:spcAft>
        <a:defRPr sz="4100" i="1">
          <a:solidFill>
            <a:srgbClr val="FF9900"/>
          </a:solidFill>
          <a:latin typeface="Comic Sans MS" pitchFamily="66" charset="0"/>
        </a:defRPr>
      </a:lvl7pPr>
      <a:lvl8pPr marL="1371600" algn="ctr" rtl="0" fontAlgn="base">
        <a:spcBef>
          <a:spcPct val="0"/>
        </a:spcBef>
        <a:spcAft>
          <a:spcPct val="0"/>
        </a:spcAft>
        <a:defRPr sz="4100" i="1">
          <a:solidFill>
            <a:srgbClr val="FF9900"/>
          </a:solidFill>
          <a:latin typeface="Comic Sans MS" pitchFamily="66" charset="0"/>
        </a:defRPr>
      </a:lvl8pPr>
      <a:lvl9pPr marL="1828800" algn="ctr" rtl="0" fontAlgn="base">
        <a:spcBef>
          <a:spcPct val="0"/>
        </a:spcBef>
        <a:spcAft>
          <a:spcPct val="0"/>
        </a:spcAft>
        <a:defRPr sz="4100" i="1">
          <a:solidFill>
            <a:srgbClr val="FF9900"/>
          </a:solidFill>
          <a:latin typeface="Comic Sans MS" pitchFamily="66" charset="0"/>
        </a:defRPr>
      </a:lvl9pPr>
    </p:titleStyle>
    <p:bodyStyle>
      <a:lvl1pPr marL="342900" indent="-342900" algn="l" rtl="0" fontAlgn="base">
        <a:spcBef>
          <a:spcPct val="20000"/>
        </a:spcBef>
        <a:spcAft>
          <a:spcPct val="0"/>
        </a:spcAft>
        <a:buClr>
          <a:schemeClr val="hlink"/>
        </a:buClr>
        <a:buSzPct val="120000"/>
        <a:buChar char="•"/>
        <a:defRPr sz="3200">
          <a:solidFill>
            <a:srgbClr val="FFFF00"/>
          </a:solidFill>
          <a:latin typeface="+mn-lt"/>
          <a:ea typeface="+mn-ea"/>
          <a:cs typeface="+mn-cs"/>
        </a:defRPr>
      </a:lvl1pPr>
      <a:lvl2pPr marL="742950" indent="-285750" algn="l" rtl="0" fontAlgn="base">
        <a:spcBef>
          <a:spcPct val="20000"/>
        </a:spcBef>
        <a:spcAft>
          <a:spcPct val="0"/>
        </a:spcAft>
        <a:buFont typeface="Tahoma" pitchFamily="34" charset="0"/>
        <a:buChar char="–"/>
        <a:defRPr sz="2800">
          <a:solidFill>
            <a:srgbClr val="FFFF00"/>
          </a:solidFill>
          <a:latin typeface="+mn-lt"/>
        </a:defRPr>
      </a:lvl2pPr>
      <a:lvl3pPr marL="1143000" indent="-228600" algn="l" rtl="0" fontAlgn="base">
        <a:spcBef>
          <a:spcPct val="20000"/>
        </a:spcBef>
        <a:spcAft>
          <a:spcPct val="0"/>
        </a:spcAft>
        <a:buClr>
          <a:schemeClr val="hlink"/>
        </a:buClr>
        <a:buSzPct val="120000"/>
        <a:buChar char="•"/>
        <a:defRPr sz="2400">
          <a:solidFill>
            <a:srgbClr val="FFFF00"/>
          </a:solidFill>
          <a:latin typeface="+mn-lt"/>
        </a:defRPr>
      </a:lvl3pPr>
      <a:lvl4pPr marL="1600200" indent="-228600" algn="l" rtl="0" fontAlgn="base">
        <a:spcBef>
          <a:spcPct val="20000"/>
        </a:spcBef>
        <a:spcAft>
          <a:spcPct val="0"/>
        </a:spcAft>
        <a:buFont typeface="Tahoma" pitchFamily="34" charset="0"/>
        <a:buChar char="–"/>
        <a:defRPr sz="2000">
          <a:solidFill>
            <a:srgbClr val="FFFF00"/>
          </a:solidFill>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400">
                <a:solidFill>
                  <a:srgbClr val="FFFFFF"/>
                </a:solidFill>
                <a:effectLst>
                  <a:outerShdw blurRad="38100" dist="38100" dir="2700000" algn="tl">
                    <a:srgbClr val="000000"/>
                  </a:outerShdw>
                </a:effectLst>
              </a:defRPr>
            </a:lvl1pPr>
          </a:lstStyle>
          <a:p>
            <a:pPr>
              <a:defRPr/>
            </a:pPr>
            <a:fld id="{12F564DD-7D98-4D74-B429-278B681F7E4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fontAlgn="base">
        <a:spcBef>
          <a:spcPct val="0"/>
        </a:spcBef>
        <a:spcAft>
          <a:spcPct val="0"/>
        </a:spcAft>
        <a:defRPr sz="4100" i="1">
          <a:solidFill>
            <a:srgbClr val="FF9900"/>
          </a:solidFill>
          <a:latin typeface="+mj-lt"/>
          <a:ea typeface="+mj-ea"/>
          <a:cs typeface="+mj-cs"/>
        </a:defRPr>
      </a:lvl1pPr>
      <a:lvl2pPr algn="ctr" rtl="0" fontAlgn="base">
        <a:spcBef>
          <a:spcPct val="0"/>
        </a:spcBef>
        <a:spcAft>
          <a:spcPct val="0"/>
        </a:spcAft>
        <a:defRPr sz="4100" i="1">
          <a:solidFill>
            <a:srgbClr val="FF9900"/>
          </a:solidFill>
          <a:latin typeface="Comic Sans MS" pitchFamily="66" charset="0"/>
        </a:defRPr>
      </a:lvl2pPr>
      <a:lvl3pPr algn="ctr" rtl="0" fontAlgn="base">
        <a:spcBef>
          <a:spcPct val="0"/>
        </a:spcBef>
        <a:spcAft>
          <a:spcPct val="0"/>
        </a:spcAft>
        <a:defRPr sz="4100" i="1">
          <a:solidFill>
            <a:srgbClr val="FF9900"/>
          </a:solidFill>
          <a:latin typeface="Comic Sans MS" pitchFamily="66" charset="0"/>
        </a:defRPr>
      </a:lvl3pPr>
      <a:lvl4pPr algn="ctr" rtl="0" fontAlgn="base">
        <a:spcBef>
          <a:spcPct val="0"/>
        </a:spcBef>
        <a:spcAft>
          <a:spcPct val="0"/>
        </a:spcAft>
        <a:defRPr sz="4100" i="1">
          <a:solidFill>
            <a:srgbClr val="FF9900"/>
          </a:solidFill>
          <a:latin typeface="Comic Sans MS" pitchFamily="66" charset="0"/>
        </a:defRPr>
      </a:lvl4pPr>
      <a:lvl5pPr algn="ctr" rtl="0" fontAlgn="base">
        <a:spcBef>
          <a:spcPct val="0"/>
        </a:spcBef>
        <a:spcAft>
          <a:spcPct val="0"/>
        </a:spcAft>
        <a:defRPr sz="4100" i="1">
          <a:solidFill>
            <a:srgbClr val="FF9900"/>
          </a:solidFill>
          <a:latin typeface="Comic Sans MS" pitchFamily="66" charset="0"/>
        </a:defRPr>
      </a:lvl5pPr>
      <a:lvl6pPr marL="457200" algn="ctr" rtl="0" fontAlgn="base">
        <a:spcBef>
          <a:spcPct val="0"/>
        </a:spcBef>
        <a:spcAft>
          <a:spcPct val="0"/>
        </a:spcAft>
        <a:defRPr sz="4100" i="1">
          <a:solidFill>
            <a:srgbClr val="FF9900"/>
          </a:solidFill>
          <a:latin typeface="Comic Sans MS" pitchFamily="66" charset="0"/>
        </a:defRPr>
      </a:lvl6pPr>
      <a:lvl7pPr marL="914400" algn="ctr" rtl="0" fontAlgn="base">
        <a:spcBef>
          <a:spcPct val="0"/>
        </a:spcBef>
        <a:spcAft>
          <a:spcPct val="0"/>
        </a:spcAft>
        <a:defRPr sz="4100" i="1">
          <a:solidFill>
            <a:srgbClr val="FF9900"/>
          </a:solidFill>
          <a:latin typeface="Comic Sans MS" pitchFamily="66" charset="0"/>
        </a:defRPr>
      </a:lvl7pPr>
      <a:lvl8pPr marL="1371600" algn="ctr" rtl="0" fontAlgn="base">
        <a:spcBef>
          <a:spcPct val="0"/>
        </a:spcBef>
        <a:spcAft>
          <a:spcPct val="0"/>
        </a:spcAft>
        <a:defRPr sz="4100" i="1">
          <a:solidFill>
            <a:srgbClr val="FF9900"/>
          </a:solidFill>
          <a:latin typeface="Comic Sans MS" pitchFamily="66" charset="0"/>
        </a:defRPr>
      </a:lvl8pPr>
      <a:lvl9pPr marL="1828800" algn="ctr" rtl="0" fontAlgn="base">
        <a:spcBef>
          <a:spcPct val="0"/>
        </a:spcBef>
        <a:spcAft>
          <a:spcPct val="0"/>
        </a:spcAft>
        <a:defRPr sz="4100" i="1">
          <a:solidFill>
            <a:srgbClr val="FF9900"/>
          </a:solidFill>
          <a:latin typeface="Comic Sans MS" pitchFamily="66" charset="0"/>
        </a:defRPr>
      </a:lvl9pPr>
    </p:titleStyle>
    <p:bodyStyle>
      <a:lvl1pPr marL="342900" indent="-342900" algn="l" rtl="0" fontAlgn="base">
        <a:spcBef>
          <a:spcPct val="20000"/>
        </a:spcBef>
        <a:spcAft>
          <a:spcPct val="0"/>
        </a:spcAft>
        <a:buClr>
          <a:schemeClr val="hlink"/>
        </a:buClr>
        <a:buSzPct val="120000"/>
        <a:buChar char="•"/>
        <a:defRPr sz="3200">
          <a:solidFill>
            <a:srgbClr val="FFFF00"/>
          </a:solidFill>
          <a:latin typeface="+mn-lt"/>
          <a:ea typeface="+mn-ea"/>
          <a:cs typeface="+mn-cs"/>
        </a:defRPr>
      </a:lvl1pPr>
      <a:lvl2pPr marL="742950" indent="-285750" algn="l" rtl="0" fontAlgn="base">
        <a:spcBef>
          <a:spcPct val="20000"/>
        </a:spcBef>
        <a:spcAft>
          <a:spcPct val="0"/>
        </a:spcAft>
        <a:buFont typeface="Tahoma" pitchFamily="34" charset="0"/>
        <a:buChar char="–"/>
        <a:defRPr sz="2800">
          <a:solidFill>
            <a:srgbClr val="FFFF00"/>
          </a:solidFill>
          <a:latin typeface="+mn-lt"/>
        </a:defRPr>
      </a:lvl2pPr>
      <a:lvl3pPr marL="1143000" indent="-228600" algn="l" rtl="0" fontAlgn="base">
        <a:spcBef>
          <a:spcPct val="20000"/>
        </a:spcBef>
        <a:spcAft>
          <a:spcPct val="0"/>
        </a:spcAft>
        <a:buClr>
          <a:schemeClr val="hlink"/>
        </a:buClr>
        <a:buSzPct val="120000"/>
        <a:buChar char="•"/>
        <a:defRPr sz="2400">
          <a:solidFill>
            <a:srgbClr val="FFFF00"/>
          </a:solidFill>
          <a:latin typeface="+mn-lt"/>
        </a:defRPr>
      </a:lvl3pPr>
      <a:lvl4pPr marL="1600200" indent="-228600" algn="l" rtl="0" fontAlgn="base">
        <a:spcBef>
          <a:spcPct val="20000"/>
        </a:spcBef>
        <a:spcAft>
          <a:spcPct val="0"/>
        </a:spcAft>
        <a:buFont typeface="Tahoma" pitchFamily="34" charset="0"/>
        <a:buChar char="–"/>
        <a:defRPr sz="2000">
          <a:solidFill>
            <a:srgbClr val="FFFF00"/>
          </a:solidFill>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7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p>
        </p:txBody>
      </p:sp>
      <p:sp>
        <p:nvSpPr>
          <p:cNvPr id="827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p>
        </p:txBody>
      </p:sp>
      <p:sp>
        <p:nvSpPr>
          <p:cNvPr id="827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B2CE43D-E78D-487B-95CE-20783BBADB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p>
        </p:txBody>
      </p:sp>
      <p:sp>
        <p:nvSpPr>
          <p:cNvPr id="38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p>
        </p:txBody>
      </p:sp>
      <p:sp>
        <p:nvSpPr>
          <p:cNvPr id="38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83D46F68-0E55-417E-B9F8-E58B47B2611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4100" i="1">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2pPr>
      <a:lvl3pPr algn="ctr" rtl="0" eaLnBrk="0" fontAlgn="base" hangingPunct="0">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3pPr>
      <a:lvl4pPr algn="ctr" rtl="0" eaLnBrk="0" fontAlgn="base" hangingPunct="0">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4pPr>
      <a:lvl5pPr algn="ctr" rtl="0" eaLnBrk="0" fontAlgn="base" hangingPunct="0">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sz="4100" i="1">
          <a:solidFill>
            <a:srgbClr val="FF9900"/>
          </a:solidFill>
          <a:effectLst>
            <a:outerShdw blurRad="38100" dist="38100" dir="2700000" algn="tl">
              <a:srgbClr val="000000"/>
            </a:outerShdw>
          </a:effectLst>
          <a:latin typeface="Comic Sans MS" pitchFamily="66"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rgbClr val="FF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rgbClr val="FFFF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rgbClr val="FFFF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rgbClr val="FFFF00"/>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rgbClr val="FFFF00"/>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rgbClr val="FFFF00"/>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rgbClr val="FFFF00"/>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rgbClr val="FFFF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16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716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716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F7B7DA4-773E-41E5-A7F9-6E864051FF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2786" name="Rectangle 2"/>
          <p:cNvSpPr>
            <a:spLocks noGrp="1" noChangeArrowheads="1"/>
          </p:cNvSpPr>
          <p:nvPr>
            <p:ph type="dt" sz="half" idx="2"/>
          </p:nvPr>
        </p:nvSpPr>
        <p:spPr bwMode="auto">
          <a:xfrm>
            <a:off x="711200" y="6248400"/>
            <a:ext cx="189706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Times New Roman" pitchFamily="18" charset="0"/>
              </a:defRPr>
            </a:lvl1pPr>
          </a:lstStyle>
          <a:p>
            <a:endParaRPr lang="en-US"/>
          </a:p>
        </p:txBody>
      </p:sp>
      <p:sp>
        <p:nvSpPr>
          <p:cNvPr id="1782787" name="Rectangle 3"/>
          <p:cNvSpPr>
            <a:spLocks noGrp="1" noChangeArrowheads="1"/>
          </p:cNvSpPr>
          <p:nvPr>
            <p:ph type="ftr" sz="quarter" idx="3"/>
          </p:nvPr>
        </p:nvSpPr>
        <p:spPr bwMode="auto">
          <a:xfrm>
            <a:off x="3149600" y="6248400"/>
            <a:ext cx="2844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latin typeface="Times New Roman" pitchFamily="18" charset="0"/>
              </a:defRPr>
            </a:lvl1pPr>
          </a:lstStyle>
          <a:p>
            <a:endParaRPr lang="en-US"/>
          </a:p>
        </p:txBody>
      </p:sp>
      <p:sp>
        <p:nvSpPr>
          <p:cNvPr id="1782788" name="Rectangle 4"/>
          <p:cNvSpPr>
            <a:spLocks noGrp="1" noChangeArrowheads="1"/>
          </p:cNvSpPr>
          <p:nvPr>
            <p:ph type="sldNum" sz="quarter" idx="4"/>
          </p:nvPr>
        </p:nvSpPr>
        <p:spPr bwMode="auto">
          <a:xfrm>
            <a:off x="6535738" y="6248400"/>
            <a:ext cx="189706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Times New Roman" pitchFamily="18" charset="0"/>
              </a:defRPr>
            </a:lvl1pPr>
          </a:lstStyle>
          <a:p>
            <a:fld id="{23B073B6-9D5A-4D6F-982D-C8C74FE2F907}" type="slidenum">
              <a:rPr lang="en-US"/>
              <a:pPr/>
              <a:t>‹#›</a:t>
            </a:fld>
            <a:endParaRPr lang="en-US"/>
          </a:p>
        </p:txBody>
      </p:sp>
      <p:sp>
        <p:nvSpPr>
          <p:cNvPr id="1782789" name="Rectangle 5"/>
          <p:cNvSpPr>
            <a:spLocks noGrp="1" noChangeArrowheads="1"/>
          </p:cNvSpPr>
          <p:nvPr>
            <p:ph type="title"/>
          </p:nvPr>
        </p:nvSpPr>
        <p:spPr bwMode="auto">
          <a:xfrm>
            <a:off x="1389063" y="609600"/>
            <a:ext cx="63658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782790" name="Rectangle 6"/>
          <p:cNvSpPr>
            <a:spLocks noGrp="1" noChangeArrowheads="1"/>
          </p:cNvSpPr>
          <p:nvPr>
            <p:ph type="body" idx="1"/>
          </p:nvPr>
        </p:nvSpPr>
        <p:spPr bwMode="auto">
          <a:xfrm>
            <a:off x="1389063" y="1981200"/>
            <a:ext cx="63658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75000"/>
        <a:buFont typeface="Wingdings" pitchFamily="2" charset="2"/>
        <a:buChar char="®"/>
        <a:defRPr sz="3600" b="1">
          <a:solidFill>
            <a:schemeClr val="tx1"/>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Clr>
          <a:schemeClr val="tx2"/>
        </a:buClr>
        <a:buSzPct val="75000"/>
        <a:buFont typeface="Wingdings" pitchFamily="2" charset="2"/>
        <a:buChar char="®"/>
        <a:defRPr sz="3200" b="1">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3pPr>
      <a:lvl4pPr marL="15430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4pPr>
      <a:lvl5pPr marL="20002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5pPr>
      <a:lvl6pPr marL="24574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6pPr>
      <a:lvl7pPr marL="29146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7pPr>
      <a:lvl8pPr marL="33718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8pPr>
      <a:lvl9pPr marL="38290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2994" name="Rectangle 2"/>
          <p:cNvSpPr>
            <a:spLocks noGrp="1" noChangeArrowheads="1"/>
          </p:cNvSpPr>
          <p:nvPr>
            <p:ph type="dt" sz="half" idx="2"/>
          </p:nvPr>
        </p:nvSpPr>
        <p:spPr bwMode="auto">
          <a:xfrm>
            <a:off x="711200" y="6248400"/>
            <a:ext cx="189706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Times New Roman" pitchFamily="18" charset="0"/>
              </a:defRPr>
            </a:lvl1pPr>
          </a:lstStyle>
          <a:p>
            <a:endParaRPr lang="en-US"/>
          </a:p>
        </p:txBody>
      </p:sp>
      <p:sp>
        <p:nvSpPr>
          <p:cNvPr id="852995" name="Rectangle 3"/>
          <p:cNvSpPr>
            <a:spLocks noGrp="1" noChangeArrowheads="1"/>
          </p:cNvSpPr>
          <p:nvPr>
            <p:ph type="ftr" sz="quarter" idx="3"/>
          </p:nvPr>
        </p:nvSpPr>
        <p:spPr bwMode="auto">
          <a:xfrm>
            <a:off x="3149600" y="6248400"/>
            <a:ext cx="2844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latin typeface="Times New Roman" pitchFamily="18" charset="0"/>
              </a:defRPr>
            </a:lvl1pPr>
          </a:lstStyle>
          <a:p>
            <a:endParaRPr lang="en-US"/>
          </a:p>
        </p:txBody>
      </p:sp>
      <p:sp>
        <p:nvSpPr>
          <p:cNvPr id="852996" name="Rectangle 4"/>
          <p:cNvSpPr>
            <a:spLocks noGrp="1" noChangeArrowheads="1"/>
          </p:cNvSpPr>
          <p:nvPr>
            <p:ph type="sldNum" sz="quarter" idx="4"/>
          </p:nvPr>
        </p:nvSpPr>
        <p:spPr bwMode="auto">
          <a:xfrm>
            <a:off x="6535738" y="6248400"/>
            <a:ext cx="189706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Times New Roman" pitchFamily="18" charset="0"/>
              </a:defRPr>
            </a:lvl1pPr>
          </a:lstStyle>
          <a:p>
            <a:fld id="{0892DF7C-EABE-4D65-A092-2A1EB64F6555}" type="slidenum">
              <a:rPr lang="en-US"/>
              <a:pPr/>
              <a:t>‹#›</a:t>
            </a:fld>
            <a:endParaRPr lang="en-US"/>
          </a:p>
        </p:txBody>
      </p:sp>
      <p:sp>
        <p:nvSpPr>
          <p:cNvPr id="852997" name="Rectangle 5"/>
          <p:cNvSpPr>
            <a:spLocks noGrp="1" noChangeArrowheads="1"/>
          </p:cNvSpPr>
          <p:nvPr>
            <p:ph type="title"/>
          </p:nvPr>
        </p:nvSpPr>
        <p:spPr bwMode="auto">
          <a:xfrm>
            <a:off x="304800" y="152400"/>
            <a:ext cx="8458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852998" name="Rectangle 6"/>
          <p:cNvSpPr>
            <a:spLocks noGrp="1" noChangeArrowheads="1"/>
          </p:cNvSpPr>
          <p:nvPr>
            <p:ph type="body" idx="1"/>
          </p:nvPr>
        </p:nvSpPr>
        <p:spPr bwMode="auto">
          <a:xfrm>
            <a:off x="381000" y="1981200"/>
            <a:ext cx="83820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75000"/>
        <a:buFont typeface="Wingdings" pitchFamily="2" charset="2"/>
        <a:buChar char="®"/>
        <a:defRPr sz="3600" b="1">
          <a:solidFill>
            <a:schemeClr val="tx1"/>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Clr>
          <a:schemeClr val="tx2"/>
        </a:buClr>
        <a:buSzPct val="75000"/>
        <a:buFont typeface="Wingdings" pitchFamily="2" charset="2"/>
        <a:buChar char="®"/>
        <a:defRPr sz="3200" b="1">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3pPr>
      <a:lvl4pPr marL="15430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4pPr>
      <a:lvl5pPr marL="20002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5pPr>
      <a:lvl6pPr marL="24574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6pPr>
      <a:lvl7pPr marL="29146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7pPr>
      <a:lvl8pPr marL="33718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8pPr>
      <a:lvl9pPr marL="38290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42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96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596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596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FEDCB8D-3B25-476D-82EE-6A9461F50A5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6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59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659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659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09E5F13D-A934-441D-B12C-0E8082ADDF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dt" sz="half" idx="2"/>
          </p:nvPr>
        </p:nvSpPr>
        <p:spPr bwMode="auto">
          <a:xfrm>
            <a:off x="711200" y="6248400"/>
            <a:ext cx="189706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latin typeface="Times New Roman" pitchFamily="18" charset="0"/>
              </a:defRPr>
            </a:lvl1pPr>
          </a:lstStyle>
          <a:p>
            <a:fld id="{58F7772D-8C0A-4B27-832B-DEA423A9A943}" type="datetimeFigureOut">
              <a:rPr lang="en-US"/>
              <a:pPr/>
              <a:t>11/2/2011</a:t>
            </a:fld>
            <a:endParaRPr lang="en-US"/>
          </a:p>
        </p:txBody>
      </p:sp>
      <p:sp>
        <p:nvSpPr>
          <p:cNvPr id="224259" name="Rectangle 3"/>
          <p:cNvSpPr>
            <a:spLocks noGrp="1" noChangeArrowheads="1"/>
          </p:cNvSpPr>
          <p:nvPr>
            <p:ph type="ftr" sz="quarter" idx="3"/>
          </p:nvPr>
        </p:nvSpPr>
        <p:spPr bwMode="auto">
          <a:xfrm>
            <a:off x="3149600" y="6248400"/>
            <a:ext cx="2844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latin typeface="Times New Roman" pitchFamily="18" charset="0"/>
              </a:defRPr>
            </a:lvl1pPr>
          </a:lstStyle>
          <a:p>
            <a:endParaRPr lang="en-US"/>
          </a:p>
        </p:txBody>
      </p:sp>
      <p:sp>
        <p:nvSpPr>
          <p:cNvPr id="224260" name="Rectangle 4"/>
          <p:cNvSpPr>
            <a:spLocks noGrp="1" noChangeArrowheads="1"/>
          </p:cNvSpPr>
          <p:nvPr>
            <p:ph type="sldNum" sz="quarter" idx="4"/>
          </p:nvPr>
        </p:nvSpPr>
        <p:spPr bwMode="auto">
          <a:xfrm>
            <a:off x="6535738" y="6248400"/>
            <a:ext cx="1897062"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latin typeface="Times New Roman" pitchFamily="18" charset="0"/>
              </a:defRPr>
            </a:lvl1pPr>
          </a:lstStyle>
          <a:p>
            <a:fld id="{0DC6126C-738D-4690-9DAC-8FB932E77979}" type="slidenum">
              <a:rPr lang="en-US"/>
              <a:pPr/>
              <a:t>‹#›</a:t>
            </a:fld>
            <a:endParaRPr lang="en-US"/>
          </a:p>
        </p:txBody>
      </p:sp>
      <p:sp>
        <p:nvSpPr>
          <p:cNvPr id="224261" name="Rectangle 5"/>
          <p:cNvSpPr>
            <a:spLocks noGrp="1" noChangeArrowheads="1"/>
          </p:cNvSpPr>
          <p:nvPr>
            <p:ph type="title"/>
          </p:nvPr>
        </p:nvSpPr>
        <p:spPr bwMode="auto">
          <a:xfrm>
            <a:off x="1389063" y="609600"/>
            <a:ext cx="63658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224262" name="Rectangle 6"/>
          <p:cNvSpPr>
            <a:spLocks noGrp="1" noChangeArrowheads="1"/>
          </p:cNvSpPr>
          <p:nvPr>
            <p:ph type="body" idx="1"/>
          </p:nvPr>
        </p:nvSpPr>
        <p:spPr bwMode="auto">
          <a:xfrm>
            <a:off x="1389063" y="1981200"/>
            <a:ext cx="63658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lnSpc>
          <a:spcPct val="90000"/>
        </a:lnSpc>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lnSpc>
          <a:spcPct val="90000"/>
        </a:lnSpc>
        <a:spcBef>
          <a:spcPct val="30000"/>
        </a:spcBef>
        <a:spcAft>
          <a:spcPct val="0"/>
        </a:spcAft>
        <a:buClr>
          <a:schemeClr val="tx2"/>
        </a:buClr>
        <a:buSzPct val="75000"/>
        <a:buFont typeface="Wingdings" pitchFamily="2" charset="2"/>
        <a:buChar char="®"/>
        <a:defRPr sz="3600" b="1">
          <a:solidFill>
            <a:schemeClr val="tx1"/>
          </a:solidFill>
          <a:effectLst>
            <a:outerShdw blurRad="38100" dist="38100" dir="2700000" algn="tl">
              <a:srgbClr val="000000"/>
            </a:outerShdw>
          </a:effectLst>
          <a:latin typeface="+mn-lt"/>
          <a:ea typeface="+mn-ea"/>
          <a:cs typeface="+mn-cs"/>
        </a:defRPr>
      </a:lvl1pPr>
      <a:lvl2pPr marL="685800" indent="-228600" algn="l" rtl="0" eaLnBrk="0" fontAlgn="base" hangingPunct="0">
        <a:lnSpc>
          <a:spcPct val="90000"/>
        </a:lnSpc>
        <a:spcBef>
          <a:spcPct val="30000"/>
        </a:spcBef>
        <a:spcAft>
          <a:spcPct val="0"/>
        </a:spcAft>
        <a:buClr>
          <a:schemeClr val="tx2"/>
        </a:buClr>
        <a:buSzPct val="75000"/>
        <a:buFont typeface="Wingdings" pitchFamily="2" charset="2"/>
        <a:buChar char="®"/>
        <a:defRPr sz="3200" b="1">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3pPr>
      <a:lvl4pPr marL="15430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4pPr>
      <a:lvl5pPr marL="2000250" indent="-171450" algn="l" rtl="0" eaLnBrk="0" fontAlgn="base" hangingPunct="0">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5pPr>
      <a:lvl6pPr marL="24574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6pPr>
      <a:lvl7pPr marL="29146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7pPr>
      <a:lvl8pPr marL="33718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8pPr>
      <a:lvl9pPr marL="3829050" indent="-171450" algn="l" rtl="0" fontAlgn="base">
        <a:lnSpc>
          <a:spcPct val="90000"/>
        </a:lnSpc>
        <a:spcBef>
          <a:spcPct val="30000"/>
        </a:spcBef>
        <a:spcAft>
          <a:spcPct val="0"/>
        </a:spcAft>
        <a:buClr>
          <a:schemeClr val="tx2"/>
        </a:buClr>
        <a:buSzPct val="75000"/>
        <a:buFont typeface="Wingdings" pitchFamily="2" charset="2"/>
        <a:buChar char="®"/>
        <a:defRPr sz="28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image" Target="../media/image5.jpe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62.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5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9.bin"/><Relationship Id="rId2" Type="http://schemas.openxmlformats.org/officeDocument/2006/relationships/slideLayout" Target="../slideLayouts/slideLayout5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7.xml"/><Relationship Id="rId1" Type="http://schemas.openxmlformats.org/officeDocument/2006/relationships/vmlDrawing" Target="../drawings/vmlDrawing6.vml"/><Relationship Id="rId4" Type="http://schemas.openxmlformats.org/officeDocument/2006/relationships/oleObject" Target="../embeddings/Microsoft_Office_Excel_Chart3.xls"/></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3.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0.xml"/><Relationship Id="rId1" Type="http://schemas.openxmlformats.org/officeDocument/2006/relationships/vmlDrawing" Target="../drawings/vmlDrawing7.v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2.wmf"/><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95438"/>
            <a:ext cx="8763000" cy="1371600"/>
          </a:xfrm>
        </p:spPr>
        <p:txBody>
          <a:bodyPr/>
          <a:lstStyle/>
          <a:p>
            <a:r>
              <a:rPr lang="en-US" sz="4800" b="1" smtClean="0">
                <a:solidFill>
                  <a:srgbClr val="FF9900"/>
                </a:solidFill>
                <a:effectLst>
                  <a:outerShdw blurRad="38100" dist="38100" dir="2700000" algn="tl">
                    <a:srgbClr val="000000"/>
                  </a:outerShdw>
                </a:effectLst>
              </a:rPr>
              <a:t>Theme 4. Stock Enhancement</a:t>
            </a:r>
            <a:br>
              <a:rPr lang="en-US" sz="4800" b="1" smtClean="0">
                <a:solidFill>
                  <a:srgbClr val="FF9900"/>
                </a:solidFill>
                <a:effectLst>
                  <a:outerShdw blurRad="38100" dist="38100" dir="2700000" algn="tl">
                    <a:srgbClr val="000000"/>
                  </a:outerShdw>
                </a:effectLst>
              </a:rPr>
            </a:br>
            <a:endParaRPr lang="en-US" sz="4800" smtClean="0"/>
          </a:p>
        </p:txBody>
      </p:sp>
      <p:pic>
        <p:nvPicPr>
          <p:cNvPr id="164866" name="Picture 13" descr="Mote Logo"/>
          <p:cNvPicPr>
            <a:picLocks noChangeAspect="1" noChangeArrowheads="1"/>
          </p:cNvPicPr>
          <p:nvPr/>
        </p:nvPicPr>
        <p:blipFill>
          <a:blip r:embed="rId2"/>
          <a:srcRect/>
          <a:stretch>
            <a:fillRect/>
          </a:stretch>
        </p:blipFill>
        <p:spPr bwMode="auto">
          <a:xfrm>
            <a:off x="609600" y="5257800"/>
            <a:ext cx="2378075" cy="809625"/>
          </a:xfrm>
          <a:prstGeom prst="rect">
            <a:avLst/>
          </a:prstGeom>
          <a:noFill/>
          <a:ln w="25400">
            <a:noFill/>
            <a:miter lim="800000"/>
            <a:headEnd/>
            <a:tailEnd/>
          </a:ln>
        </p:spPr>
      </p:pic>
      <p:pic>
        <p:nvPicPr>
          <p:cNvPr id="164867" name="Picture 5" descr="CWT headmold"/>
          <p:cNvPicPr>
            <a:picLocks noChangeAspect="1" noChangeArrowheads="1"/>
          </p:cNvPicPr>
          <p:nvPr/>
        </p:nvPicPr>
        <p:blipFill>
          <a:blip r:embed="rId3"/>
          <a:srcRect/>
          <a:stretch>
            <a:fillRect/>
          </a:stretch>
        </p:blipFill>
        <p:spPr bwMode="auto">
          <a:xfrm>
            <a:off x="3886200" y="-152400"/>
            <a:ext cx="1547813" cy="1600200"/>
          </a:xfrm>
          <a:prstGeom prst="rect">
            <a:avLst/>
          </a:prstGeom>
          <a:noFill/>
          <a:ln w="9525">
            <a:noFill/>
            <a:miter lim="800000"/>
            <a:headEnd/>
            <a:tailEnd/>
          </a:ln>
        </p:spPr>
      </p:pic>
      <p:pic>
        <p:nvPicPr>
          <p:cNvPr id="164868" name="Picture 9" descr="Day 0-1 larvae"/>
          <p:cNvPicPr>
            <a:picLocks noChangeAspect="1" noChangeArrowheads="1"/>
          </p:cNvPicPr>
          <p:nvPr/>
        </p:nvPicPr>
        <p:blipFill>
          <a:blip r:embed="rId4"/>
          <a:srcRect/>
          <a:stretch>
            <a:fillRect/>
          </a:stretch>
        </p:blipFill>
        <p:spPr bwMode="auto">
          <a:xfrm>
            <a:off x="1795463" y="-76200"/>
            <a:ext cx="2090737" cy="1524000"/>
          </a:xfrm>
          <a:prstGeom prst="rect">
            <a:avLst/>
          </a:prstGeom>
          <a:noFill/>
          <a:ln w="9525">
            <a:noFill/>
            <a:miter lim="800000"/>
            <a:headEnd/>
            <a:tailEnd/>
          </a:ln>
        </p:spPr>
      </p:pic>
      <p:pic>
        <p:nvPicPr>
          <p:cNvPr id="164869" name="Picture 3" descr="C:\Documents and Settings\kleber\My Documents\My Pictures\Snook Broodstock.jpg"/>
          <p:cNvPicPr>
            <a:picLocks noChangeAspect="1" noChangeArrowheads="1"/>
          </p:cNvPicPr>
          <p:nvPr/>
        </p:nvPicPr>
        <p:blipFill>
          <a:blip r:embed="rId5"/>
          <a:srcRect/>
          <a:stretch>
            <a:fillRect/>
          </a:stretch>
        </p:blipFill>
        <p:spPr bwMode="auto">
          <a:xfrm>
            <a:off x="0" y="-39688"/>
            <a:ext cx="1905000" cy="1487488"/>
          </a:xfrm>
          <a:prstGeom prst="rect">
            <a:avLst/>
          </a:prstGeom>
          <a:noFill/>
          <a:ln w="9525">
            <a:noFill/>
            <a:miter lim="800000"/>
            <a:headEnd/>
            <a:tailEnd/>
          </a:ln>
        </p:spPr>
      </p:pic>
      <p:pic>
        <p:nvPicPr>
          <p:cNvPr id="164870" name="Picture 4" descr="DSC00766"/>
          <p:cNvPicPr>
            <a:picLocks noChangeAspect="1" noChangeArrowheads="1"/>
          </p:cNvPicPr>
          <p:nvPr/>
        </p:nvPicPr>
        <p:blipFill>
          <a:blip r:embed="rId6"/>
          <a:srcRect/>
          <a:stretch>
            <a:fillRect/>
          </a:stretch>
        </p:blipFill>
        <p:spPr bwMode="auto">
          <a:xfrm>
            <a:off x="7620000" y="0"/>
            <a:ext cx="1524000" cy="1457325"/>
          </a:xfrm>
          <a:prstGeom prst="rect">
            <a:avLst/>
          </a:prstGeom>
          <a:noFill/>
          <a:ln w="9525">
            <a:noFill/>
            <a:miter lim="800000"/>
            <a:headEnd/>
            <a:tailEnd/>
          </a:ln>
        </p:spPr>
      </p:pic>
      <p:pic>
        <p:nvPicPr>
          <p:cNvPr id="164871" name="Picture 4" descr="C:\Documents and Settings\kleber\My Documents\My Pictures\sl11.JPEG"/>
          <p:cNvPicPr>
            <a:picLocks noChangeAspect="1" noChangeArrowheads="1"/>
          </p:cNvPicPr>
          <p:nvPr/>
        </p:nvPicPr>
        <p:blipFill>
          <a:blip r:embed="rId7"/>
          <a:srcRect/>
          <a:stretch>
            <a:fillRect/>
          </a:stretch>
        </p:blipFill>
        <p:spPr bwMode="auto">
          <a:xfrm>
            <a:off x="5410200" y="-76200"/>
            <a:ext cx="2289175" cy="1524000"/>
          </a:xfrm>
          <a:prstGeom prst="rect">
            <a:avLst/>
          </a:prstGeom>
          <a:noFill/>
          <a:ln w="9525">
            <a:noFill/>
            <a:miter lim="800000"/>
            <a:headEnd/>
            <a:tailEnd/>
          </a:ln>
        </p:spPr>
      </p:pic>
      <p:pic>
        <p:nvPicPr>
          <p:cNvPr id="164872" name="Picture 13" descr="C:\Documents and Settings\kleber\My Documents\My Webs\SCORE\images\SCORE_Cpr.jpg"/>
          <p:cNvPicPr>
            <a:picLocks noChangeAspect="1" noChangeArrowheads="1"/>
          </p:cNvPicPr>
          <p:nvPr/>
        </p:nvPicPr>
        <p:blipFill>
          <a:blip r:embed="rId8"/>
          <a:srcRect/>
          <a:stretch>
            <a:fillRect/>
          </a:stretch>
        </p:blipFill>
        <p:spPr bwMode="auto">
          <a:xfrm>
            <a:off x="6910388" y="5305425"/>
            <a:ext cx="1419225" cy="762000"/>
          </a:xfrm>
          <a:prstGeom prst="rect">
            <a:avLst/>
          </a:prstGeom>
          <a:noFill/>
          <a:ln w="9525">
            <a:noFill/>
            <a:miter lim="800000"/>
            <a:headEnd/>
            <a:tailEnd/>
          </a:ln>
        </p:spPr>
      </p:pic>
      <p:sp>
        <p:nvSpPr>
          <p:cNvPr id="164874" name="Text Box 10"/>
          <p:cNvSpPr txBox="1">
            <a:spLocks noChangeArrowheads="1"/>
          </p:cNvSpPr>
          <p:nvPr/>
        </p:nvSpPr>
        <p:spPr bwMode="auto">
          <a:xfrm>
            <a:off x="0" y="2419350"/>
            <a:ext cx="9144000" cy="3159125"/>
          </a:xfrm>
          <a:prstGeom prst="rect">
            <a:avLst/>
          </a:prstGeom>
          <a:noFill/>
          <a:ln w="9525">
            <a:noFill/>
            <a:miter lim="800000"/>
            <a:headEnd/>
            <a:tailEnd/>
          </a:ln>
          <a:effectLst/>
        </p:spPr>
        <p:txBody>
          <a:bodyPr>
            <a:spAutoFit/>
          </a:bodyPr>
          <a:lstStyle/>
          <a:p>
            <a:pPr marL="342900" indent="-342900" algn="ctr" defTabSz="914400">
              <a:spcBef>
                <a:spcPct val="50000"/>
              </a:spcBef>
              <a:buFontTx/>
              <a:buAutoNum type="arabicPeriod"/>
            </a:pPr>
            <a:r>
              <a:rPr lang="en-US" sz="3600" b="1">
                <a:solidFill>
                  <a:srgbClr val="FF9900"/>
                </a:solidFill>
                <a:effectLst>
                  <a:outerShdw blurRad="38100" dist="38100" dir="2700000" algn="tl">
                    <a:srgbClr val="000000"/>
                  </a:outerShdw>
                </a:effectLst>
                <a:latin typeface="Times New Roman" pitchFamily="18" charset="0"/>
              </a:rPr>
              <a:t> Introduction</a:t>
            </a:r>
          </a:p>
          <a:p>
            <a:pPr marL="342900" indent="-342900" algn="ctr" defTabSz="914400">
              <a:spcBef>
                <a:spcPct val="50000"/>
              </a:spcBef>
              <a:buFontTx/>
              <a:buAutoNum type="arabicPeriod"/>
            </a:pPr>
            <a:r>
              <a:rPr lang="en-US" sz="3600" b="1">
                <a:solidFill>
                  <a:srgbClr val="FF9900"/>
                </a:solidFill>
                <a:effectLst>
                  <a:outerShdw blurRad="38100" dist="38100" dir="2700000" algn="tl">
                    <a:srgbClr val="000000"/>
                  </a:outerShdw>
                </a:effectLst>
                <a:latin typeface="Times New Roman" pitchFamily="18" charset="0"/>
              </a:rPr>
              <a:t> US Perspective on History, Pitfalls           and Progress</a:t>
            </a:r>
          </a:p>
          <a:p>
            <a:pPr marL="342900" indent="-342900" algn="ctr" defTabSz="914400">
              <a:spcBef>
                <a:spcPct val="50000"/>
              </a:spcBef>
            </a:pPr>
            <a:endParaRPr lang="en-US" b="1">
              <a:solidFill>
                <a:srgbClr val="FF9900"/>
              </a:solidFill>
              <a:effectLst>
                <a:outerShdw blurRad="38100" dist="38100" dir="2700000" algn="tl">
                  <a:srgbClr val="000000"/>
                </a:outerShdw>
              </a:effectLst>
              <a:latin typeface="Times New Roman" pitchFamily="18" charset="0"/>
            </a:endParaRPr>
          </a:p>
          <a:p>
            <a:pPr marL="342900" indent="-342900" algn="ctr" defTabSz="914400">
              <a:spcBef>
                <a:spcPct val="50000"/>
              </a:spcBef>
            </a:pPr>
            <a:r>
              <a:rPr lang="en-US" sz="3200" b="1">
                <a:solidFill>
                  <a:srgbClr val="FF9900"/>
                </a:solidFill>
                <a:effectLst>
                  <a:outerShdw blurRad="38100" dist="38100" dir="2700000" algn="tl">
                    <a:srgbClr val="000000"/>
                  </a:outerShdw>
                </a:effectLst>
                <a:latin typeface="Times New Roman" pitchFamily="18" charset="0"/>
              </a:rPr>
              <a:t>Kenneth M. Leber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2"/>
          <p:cNvSpPr>
            <a:spLocks noGrp="1" noChangeArrowheads="1"/>
          </p:cNvSpPr>
          <p:nvPr>
            <p:ph type="title" idx="4294967295"/>
          </p:nvPr>
        </p:nvSpPr>
        <p:spPr>
          <a:xfrm>
            <a:off x="990600" y="0"/>
            <a:ext cx="8077200" cy="1143000"/>
          </a:xfrm>
        </p:spPr>
        <p:txBody>
          <a:bodyPr lIns="92075" tIns="46038" rIns="92075" bIns="46038"/>
          <a:lstStyle/>
          <a:p>
            <a:pPr eaLnBrk="1" hangingPunct="1">
              <a:defRPr/>
            </a:pPr>
            <a:r>
              <a:rPr lang="en-US" sz="3300" b="1" smtClean="0"/>
              <a:t>Updated</a:t>
            </a:r>
            <a:r>
              <a:rPr lang="en-US" sz="3300" b="1" i="0" smtClean="0"/>
              <a:t> “Responsible Approach to Marine Stock Enhancement”</a:t>
            </a:r>
          </a:p>
        </p:txBody>
      </p:sp>
      <p:sp>
        <p:nvSpPr>
          <p:cNvPr id="1679363" name="Rectangle 3"/>
          <p:cNvSpPr>
            <a:spLocks noGrp="1" noChangeArrowheads="1"/>
          </p:cNvSpPr>
          <p:nvPr>
            <p:ph type="body" idx="4294967295"/>
          </p:nvPr>
        </p:nvSpPr>
        <p:spPr>
          <a:xfrm>
            <a:off x="381000" y="1066800"/>
            <a:ext cx="8839200" cy="5638800"/>
          </a:xfrm>
        </p:spPr>
        <p:txBody>
          <a:bodyPr lIns="92075" tIns="46038" rIns="92075" bIns="46038"/>
          <a:lstStyle/>
          <a:p>
            <a:pPr marL="457200" indent="-457200" eaLnBrk="1" hangingPunct="1">
              <a:lnSpc>
                <a:spcPct val="70000"/>
              </a:lnSpc>
              <a:buFontTx/>
              <a:buNone/>
            </a:pPr>
            <a:r>
              <a:rPr lang="en-US" sz="1800" b="1" smtClean="0">
                <a:solidFill>
                  <a:schemeClr val="tx2"/>
                </a:solidFill>
              </a:rPr>
              <a:t>Stage 1: Initial Appraisal &amp; Goal Setting</a:t>
            </a:r>
            <a:endParaRPr lang="en-US" sz="1800" b="1" smtClean="0"/>
          </a:p>
          <a:p>
            <a:pPr marL="457200" indent="-457200" eaLnBrk="1" hangingPunct="1">
              <a:lnSpc>
                <a:spcPct val="70000"/>
              </a:lnSpc>
              <a:buFont typeface="Wingdings" pitchFamily="2" charset="2"/>
              <a:buAutoNum type="arabicPeriod"/>
            </a:pPr>
            <a:r>
              <a:rPr lang="en-US" sz="1800" smtClean="0"/>
              <a:t>Understand the </a:t>
            </a:r>
            <a:r>
              <a:rPr lang="en-US" sz="1800" u="sng" smtClean="0"/>
              <a:t>role of enhancement </a:t>
            </a:r>
            <a:r>
              <a:rPr lang="en-US" sz="1800" smtClean="0"/>
              <a:t>within the fishery system</a:t>
            </a:r>
          </a:p>
          <a:p>
            <a:pPr marL="457200" indent="-457200" eaLnBrk="1" hangingPunct="1">
              <a:lnSpc>
                <a:spcPct val="70000"/>
              </a:lnSpc>
              <a:buFont typeface="Wingdings" pitchFamily="2" charset="2"/>
              <a:buAutoNum type="arabicPeriod"/>
            </a:pPr>
            <a:r>
              <a:rPr lang="en-US" sz="1800" smtClean="0"/>
              <a:t>Engage stakeholders &amp; develop a rigorous </a:t>
            </a:r>
            <a:r>
              <a:rPr lang="en-US" sz="1800" u="sng" smtClean="0"/>
              <a:t>decision-making</a:t>
            </a:r>
            <a:r>
              <a:rPr lang="en-US" sz="1800" smtClean="0"/>
              <a:t> process</a:t>
            </a:r>
          </a:p>
          <a:p>
            <a:pPr marL="457200" indent="-457200" eaLnBrk="1" hangingPunct="1">
              <a:lnSpc>
                <a:spcPct val="70000"/>
              </a:lnSpc>
              <a:buFont typeface="Wingdings" pitchFamily="2" charset="2"/>
              <a:buAutoNum type="arabicPeriod"/>
            </a:pPr>
            <a:r>
              <a:rPr lang="en-US" sz="1800" smtClean="0"/>
              <a:t>Quantitatively assess </a:t>
            </a:r>
            <a:r>
              <a:rPr lang="en-US" sz="1800" u="sng" smtClean="0"/>
              <a:t>contributions of enhancement</a:t>
            </a:r>
            <a:r>
              <a:rPr lang="en-US" sz="1800" smtClean="0"/>
              <a:t> to </a:t>
            </a:r>
            <a:r>
              <a:rPr lang="en-US" sz="1800" u="sng" smtClean="0"/>
              <a:t>fisheries management goals</a:t>
            </a:r>
            <a:r>
              <a:rPr lang="en-US" sz="1800" smtClean="0"/>
              <a:t> / compare with harvest &amp; habitat management </a:t>
            </a:r>
          </a:p>
          <a:p>
            <a:pPr marL="457200" indent="-457200" eaLnBrk="1" hangingPunct="1">
              <a:lnSpc>
                <a:spcPct val="70000"/>
              </a:lnSpc>
              <a:buFont typeface="Wingdings" pitchFamily="2" charset="2"/>
              <a:buAutoNum type="arabicPeriod"/>
            </a:pPr>
            <a:r>
              <a:rPr lang="en-US" sz="1800" smtClean="0"/>
              <a:t>Prioritize and select</a:t>
            </a:r>
            <a:r>
              <a:rPr lang="en-US" sz="1800" u="sng" smtClean="0"/>
              <a:t> target species</a:t>
            </a:r>
            <a:r>
              <a:rPr lang="en-US" sz="1800" smtClean="0"/>
              <a:t> and stocks for enhancement</a:t>
            </a:r>
          </a:p>
          <a:p>
            <a:pPr marL="457200" indent="-457200" eaLnBrk="1" hangingPunct="1">
              <a:lnSpc>
                <a:spcPct val="70000"/>
              </a:lnSpc>
              <a:buFont typeface="Wingdings" pitchFamily="2" charset="2"/>
              <a:buAutoNum type="arabicPeriod"/>
            </a:pPr>
            <a:r>
              <a:rPr lang="en-US" sz="1800" smtClean="0"/>
              <a:t>Assess </a:t>
            </a:r>
            <a:r>
              <a:rPr lang="en-US" sz="1800" u="sng" smtClean="0"/>
              <a:t>economic and social benefits</a:t>
            </a:r>
            <a:r>
              <a:rPr lang="en-US" sz="1800" smtClean="0"/>
              <a:t> and costs of enhancement</a:t>
            </a:r>
            <a:endParaRPr lang="en-US" sz="1200" smtClean="0"/>
          </a:p>
          <a:p>
            <a:pPr marL="457200" indent="-457200" eaLnBrk="1" hangingPunct="1">
              <a:lnSpc>
                <a:spcPct val="70000"/>
              </a:lnSpc>
              <a:buFont typeface="Wingdings" pitchFamily="2" charset="2"/>
              <a:buNone/>
            </a:pPr>
            <a:endParaRPr lang="en-US" sz="1600" smtClean="0"/>
          </a:p>
          <a:p>
            <a:pPr marL="457200" indent="-457200" eaLnBrk="1" hangingPunct="1">
              <a:lnSpc>
                <a:spcPct val="70000"/>
              </a:lnSpc>
              <a:buFontTx/>
              <a:buNone/>
            </a:pPr>
            <a:r>
              <a:rPr lang="en-US" sz="1800" b="1" smtClean="0">
                <a:solidFill>
                  <a:schemeClr val="tx2"/>
                </a:solidFill>
              </a:rPr>
              <a:t>Stage 2: Research &amp; Technology Development &amp; Pilot Studies</a:t>
            </a:r>
            <a:endParaRPr lang="en-US" sz="1800" smtClean="0"/>
          </a:p>
          <a:p>
            <a:pPr marL="457200" indent="-457200" eaLnBrk="1" hangingPunct="1">
              <a:lnSpc>
                <a:spcPct val="70000"/>
              </a:lnSpc>
              <a:buFontTx/>
              <a:buAutoNum type="arabicPeriod" startAt="6"/>
            </a:pPr>
            <a:r>
              <a:rPr lang="en-US" sz="1800" u="sng" smtClean="0"/>
              <a:t>Enhancement system designs</a:t>
            </a:r>
            <a:r>
              <a:rPr lang="en-US" sz="1800" smtClean="0"/>
              <a:t> suitable for fishery management objectives</a:t>
            </a:r>
          </a:p>
          <a:p>
            <a:pPr marL="457200" indent="-457200" eaLnBrk="1" hangingPunct="1">
              <a:lnSpc>
                <a:spcPct val="70000"/>
              </a:lnSpc>
              <a:buFont typeface="Wingdings" pitchFamily="2" charset="2"/>
              <a:buAutoNum type="arabicPeriod" startAt="6"/>
            </a:pPr>
            <a:r>
              <a:rPr lang="en-US" sz="1800" smtClean="0"/>
              <a:t>Develop appropriate </a:t>
            </a:r>
            <a:r>
              <a:rPr lang="en-US" sz="1800" u="sng" smtClean="0"/>
              <a:t>aquaculture systems and rearing practices</a:t>
            </a:r>
          </a:p>
          <a:p>
            <a:pPr marL="457200" indent="-457200" eaLnBrk="1" hangingPunct="1">
              <a:lnSpc>
                <a:spcPct val="70000"/>
              </a:lnSpc>
              <a:buFontTx/>
              <a:buAutoNum type="arabicPeriod" startAt="8"/>
            </a:pPr>
            <a:r>
              <a:rPr lang="en-US" sz="1800" smtClean="0"/>
              <a:t>Use </a:t>
            </a:r>
            <a:r>
              <a:rPr lang="en-US" sz="1800" u="sng" smtClean="0"/>
              <a:t>genetic resource management</a:t>
            </a:r>
            <a:r>
              <a:rPr lang="en-US" sz="1800" smtClean="0"/>
              <a:t> to avoid deleterious genetic effects</a:t>
            </a:r>
          </a:p>
          <a:p>
            <a:pPr marL="457200" indent="-457200" eaLnBrk="1" hangingPunct="1">
              <a:lnSpc>
                <a:spcPct val="70000"/>
              </a:lnSpc>
              <a:buFontTx/>
              <a:buAutoNum type="arabicPeriod" startAt="8"/>
            </a:pPr>
            <a:r>
              <a:rPr lang="en-US" sz="1800" smtClean="0"/>
              <a:t>Use </a:t>
            </a:r>
            <a:r>
              <a:rPr lang="en-US" sz="1800" u="sng" smtClean="0"/>
              <a:t>disease and health management</a:t>
            </a:r>
          </a:p>
          <a:p>
            <a:pPr marL="457200" indent="-457200" eaLnBrk="1" hangingPunct="1">
              <a:lnSpc>
                <a:spcPct val="70000"/>
              </a:lnSpc>
              <a:buFontTx/>
              <a:buAutoNum type="arabicPeriod" startAt="8"/>
            </a:pPr>
            <a:r>
              <a:rPr lang="en-US" sz="1800" smtClean="0"/>
              <a:t>Ensure that released </a:t>
            </a:r>
            <a:r>
              <a:rPr lang="en-US" sz="1800" u="sng" smtClean="0"/>
              <a:t>hatchery fish can be identified</a:t>
            </a:r>
          </a:p>
          <a:p>
            <a:pPr marL="457200" indent="-457200" eaLnBrk="1" hangingPunct="1">
              <a:lnSpc>
                <a:spcPct val="70000"/>
              </a:lnSpc>
              <a:buFontTx/>
              <a:buAutoNum type="arabicPeriod" startAt="8"/>
            </a:pPr>
            <a:r>
              <a:rPr lang="en-US" sz="1800" smtClean="0"/>
              <a:t>Use an empirical process for defining </a:t>
            </a:r>
            <a:r>
              <a:rPr lang="en-US" sz="1800" u="sng" smtClean="0"/>
              <a:t>optimal release strategies</a:t>
            </a:r>
          </a:p>
          <a:p>
            <a:pPr marL="457200" indent="-457200" eaLnBrk="1" hangingPunct="1">
              <a:lnSpc>
                <a:spcPct val="70000"/>
              </a:lnSpc>
              <a:buFontTx/>
              <a:buNone/>
            </a:pPr>
            <a:endParaRPr lang="en-US" sz="1600" u="sng" smtClean="0"/>
          </a:p>
          <a:p>
            <a:pPr marL="457200" indent="-457200" eaLnBrk="1" hangingPunct="1">
              <a:lnSpc>
                <a:spcPct val="70000"/>
              </a:lnSpc>
              <a:buFontTx/>
              <a:buNone/>
            </a:pPr>
            <a:r>
              <a:rPr lang="en-US" sz="1800" b="1" smtClean="0">
                <a:solidFill>
                  <a:schemeClr val="tx2"/>
                </a:solidFill>
              </a:rPr>
              <a:t>Stage 3: Operational Implementation &amp; Adaptive Management</a:t>
            </a:r>
            <a:endParaRPr lang="en-US" sz="1800" smtClean="0"/>
          </a:p>
          <a:p>
            <a:pPr marL="457200" indent="-457200" eaLnBrk="1" hangingPunct="1">
              <a:lnSpc>
                <a:spcPct val="70000"/>
              </a:lnSpc>
              <a:buFontTx/>
              <a:buAutoNum type="arabicPeriod" startAt="12"/>
            </a:pPr>
            <a:r>
              <a:rPr lang="en-US" sz="1800" smtClean="0"/>
              <a:t>Devise effective </a:t>
            </a:r>
            <a:r>
              <a:rPr lang="en-US" sz="1800" u="sng" smtClean="0"/>
              <a:t>governance arrangements</a:t>
            </a:r>
          </a:p>
          <a:p>
            <a:pPr marL="457200" indent="-457200" eaLnBrk="1" hangingPunct="1">
              <a:lnSpc>
                <a:spcPct val="70000"/>
              </a:lnSpc>
              <a:buFontTx/>
              <a:buAutoNum type="arabicPeriod" startAt="13"/>
            </a:pPr>
            <a:r>
              <a:rPr lang="en-US" sz="1800" smtClean="0"/>
              <a:t>Define a fisheries management plan with </a:t>
            </a:r>
            <a:r>
              <a:rPr lang="en-US" sz="1800" u="sng" smtClean="0"/>
              <a:t>clear goals, measures of success and decision rules</a:t>
            </a:r>
          </a:p>
          <a:p>
            <a:pPr marL="457200" indent="-457200" eaLnBrk="1" hangingPunct="1">
              <a:lnSpc>
                <a:spcPct val="70000"/>
              </a:lnSpc>
              <a:buFontTx/>
              <a:buAutoNum type="arabicPeriod" startAt="13"/>
            </a:pPr>
            <a:r>
              <a:rPr lang="en-US" sz="1800" smtClean="0"/>
              <a:t>Assess and </a:t>
            </a:r>
            <a:r>
              <a:rPr lang="en-US" sz="1800" u="sng" smtClean="0"/>
              <a:t>manage ecological impacts</a:t>
            </a:r>
          </a:p>
          <a:p>
            <a:pPr marL="457200" indent="-457200" eaLnBrk="1" hangingPunct="1">
              <a:lnSpc>
                <a:spcPct val="70000"/>
              </a:lnSpc>
              <a:buFontTx/>
              <a:buAutoNum type="arabicPeriod" startAt="13"/>
            </a:pPr>
            <a:r>
              <a:rPr lang="en-US" sz="1800" u="sng" smtClean="0"/>
              <a:t>Use adaptive management</a:t>
            </a:r>
          </a:p>
          <a:p>
            <a:pPr marL="457200" indent="-457200" eaLnBrk="1" hangingPunct="1">
              <a:lnSpc>
                <a:spcPct val="70000"/>
              </a:lnSpc>
              <a:buFontTx/>
              <a:buNone/>
            </a:pPr>
            <a:endParaRPr lang="en-US" sz="900" smtClean="0"/>
          </a:p>
        </p:txBody>
      </p:sp>
      <p:sp>
        <p:nvSpPr>
          <p:cNvPr id="4" name="Text Box 38"/>
          <p:cNvSpPr txBox="1">
            <a:spLocks noChangeArrowheads="1"/>
          </p:cNvSpPr>
          <p:nvPr/>
        </p:nvSpPr>
        <p:spPr bwMode="auto">
          <a:xfrm>
            <a:off x="152400" y="6400800"/>
            <a:ext cx="8991600" cy="304800"/>
          </a:xfrm>
          <a:prstGeom prst="rect">
            <a:avLst/>
          </a:prstGeom>
          <a:noFill/>
          <a:ln w="9525" algn="ctr">
            <a:noFill/>
            <a:miter lim="800000"/>
            <a:headEnd/>
            <a:tailEnd/>
          </a:ln>
          <a:effectLst/>
        </p:spPr>
        <p:txBody>
          <a:bodyPr anchor="b">
            <a:spAutoFit/>
          </a:bodyPr>
          <a:lstStyle/>
          <a:p>
            <a:pPr algn="ctr" defTabSz="914400">
              <a:spcBef>
                <a:spcPct val="50000"/>
              </a:spcBef>
            </a:pPr>
            <a:r>
              <a:rPr lang="en-US" sz="1400" b="1">
                <a:solidFill>
                  <a:srgbClr val="FFFFFF"/>
                </a:solidFill>
                <a:effectLst>
                  <a:outerShdw blurRad="38100" dist="38100" dir="2700000" algn="tl">
                    <a:srgbClr val="000000"/>
                  </a:outerShdw>
                </a:effectLst>
              </a:rPr>
              <a:t>(Lorenzen, Leber, and Blankenship. 2010. Reviews in Fisheries Science 18(2):189-210)</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ph idx="1"/>
          </p:nvPr>
        </p:nvGraphicFramePr>
        <p:xfrm>
          <a:off x="660400" y="1524000"/>
          <a:ext cx="7797800" cy="5080000"/>
        </p:xfrm>
        <a:graphic>
          <a:graphicData uri="http://schemas.openxmlformats.org/presentationml/2006/ole">
            <p:oleObj spid="_x0000_s28674" name="Chart" r:id="rId4" imgW="5219802" imgH="3400484" progId="Excel.Sheet.8">
              <p:embed/>
            </p:oleObj>
          </a:graphicData>
        </a:graphic>
      </p:graphicFrame>
      <p:sp>
        <p:nvSpPr>
          <p:cNvPr id="1604611" name="Rectangle 3"/>
          <p:cNvSpPr>
            <a:spLocks noGrp="1" noChangeArrowheads="1"/>
          </p:cNvSpPr>
          <p:nvPr>
            <p:ph type="title"/>
          </p:nvPr>
        </p:nvSpPr>
        <p:spPr>
          <a:xfrm>
            <a:off x="304800" y="152400"/>
            <a:ext cx="8610600" cy="1295400"/>
          </a:xfrm>
        </p:spPr>
        <p:txBody>
          <a:bodyPr/>
          <a:lstStyle/>
          <a:p>
            <a:pPr eaLnBrk="1" hangingPunct="1">
              <a:defRPr/>
            </a:pPr>
            <a:r>
              <a:rPr lang="en-US" sz="2800" b="1" smtClean="0">
                <a:latin typeface="Arial" charset="0"/>
              </a:rPr>
              <a:t>Effect of Enhancements, harvest and habitat management should be modeled, a priori, and integrated into the decision making process</a:t>
            </a:r>
          </a:p>
        </p:txBody>
      </p:sp>
      <p:sp>
        <p:nvSpPr>
          <p:cNvPr id="4" name="Text Box 38"/>
          <p:cNvSpPr txBox="1">
            <a:spLocks noChangeArrowheads="1"/>
          </p:cNvSpPr>
          <p:nvPr/>
        </p:nvSpPr>
        <p:spPr bwMode="auto">
          <a:xfrm>
            <a:off x="76200" y="6553200"/>
            <a:ext cx="8991600" cy="304800"/>
          </a:xfrm>
          <a:prstGeom prst="rect">
            <a:avLst/>
          </a:prstGeom>
          <a:noFill/>
          <a:ln w="9525" algn="ctr">
            <a:noFill/>
            <a:miter lim="800000"/>
            <a:headEnd/>
            <a:tailEnd/>
          </a:ln>
          <a:effectLst/>
        </p:spPr>
        <p:txBody>
          <a:bodyPr anchor="b">
            <a:spAutoFit/>
          </a:bodyPr>
          <a:lstStyle/>
          <a:p>
            <a:pPr algn="ctr">
              <a:spcBef>
                <a:spcPct val="50000"/>
              </a:spcBef>
            </a:pPr>
            <a:r>
              <a:rPr lang="en-US" sz="1400" b="1">
                <a:solidFill>
                  <a:srgbClr val="FFFFFF"/>
                </a:solidFill>
                <a:effectLst>
                  <a:outerShdw blurRad="38100" dist="38100" dir="2700000" algn="tl">
                    <a:srgbClr val="000000"/>
                  </a:outerShdw>
                </a:effectLst>
                <a:latin typeface="Comic Sans MS" pitchFamily="66" charset="0"/>
              </a:rPr>
              <a:t>(http://www.aquaticresources.org/pubs/EnhanceFish_Manual.pdf)</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8600" y="274638"/>
            <a:ext cx="8686800" cy="1143000"/>
          </a:xfrm>
        </p:spPr>
        <p:txBody>
          <a:bodyPr/>
          <a:lstStyle/>
          <a:p>
            <a:pPr eaLnBrk="1" hangingPunct="1">
              <a:defRPr/>
            </a:pPr>
            <a:r>
              <a:rPr lang="en-US" sz="4000" b="1" smtClean="0">
                <a:solidFill>
                  <a:srgbClr val="FF9900"/>
                </a:solidFill>
                <a:effectLst>
                  <a:outerShdw blurRad="38100" dist="38100" dir="2700000" algn="tl">
                    <a:srgbClr val="C0C0C0"/>
                  </a:outerShdw>
                </a:effectLst>
                <a:cs typeface="Arial" charset="0"/>
              </a:rPr>
              <a:t>Genetic Management Is Essential</a:t>
            </a:r>
          </a:p>
        </p:txBody>
      </p:sp>
      <p:sp>
        <p:nvSpPr>
          <p:cNvPr id="181251" name="Content Placeholder 2"/>
          <p:cNvSpPr>
            <a:spLocks noGrp="1"/>
          </p:cNvSpPr>
          <p:nvPr>
            <p:ph idx="1"/>
          </p:nvPr>
        </p:nvSpPr>
        <p:spPr>
          <a:xfrm>
            <a:off x="1066800" y="2027238"/>
            <a:ext cx="7543800" cy="4525962"/>
          </a:xfrm>
        </p:spPr>
        <p:txBody>
          <a:bodyPr/>
          <a:lstStyle/>
          <a:p>
            <a:r>
              <a:rPr lang="en-US" smtClean="0">
                <a:solidFill>
                  <a:schemeClr val="bg1"/>
                </a:solidFill>
              </a:rPr>
              <a:t>Avoid transfer of exogenous alleles</a:t>
            </a:r>
          </a:p>
          <a:p>
            <a:endParaRPr lang="en-US" smtClean="0">
              <a:solidFill>
                <a:schemeClr val="bg1"/>
              </a:solidFill>
            </a:endParaRPr>
          </a:p>
          <a:p>
            <a:endParaRPr lang="en-US" smtClean="0">
              <a:solidFill>
                <a:schemeClr val="bg1"/>
              </a:solidFill>
            </a:endParaRPr>
          </a:p>
          <a:p>
            <a:r>
              <a:rPr lang="en-US" smtClean="0">
                <a:solidFill>
                  <a:schemeClr val="bg1"/>
                </a:solidFill>
              </a:rPr>
              <a:t>Avoid change in gene frequencies</a:t>
            </a:r>
          </a:p>
          <a:p>
            <a:endParaRPr lang="en-US" smtClean="0">
              <a:solidFill>
                <a:schemeClr val="bg1"/>
              </a:solidFill>
            </a:endParaRPr>
          </a:p>
          <a:p>
            <a:endParaRPr lang="en-US" smtClean="0">
              <a:solidFill>
                <a:schemeClr val="bg1"/>
              </a:solidFill>
            </a:endParaRPr>
          </a:p>
          <a:p>
            <a:r>
              <a:rPr lang="en-US" smtClean="0">
                <a:solidFill>
                  <a:schemeClr val="bg1"/>
                </a:solidFill>
              </a:rPr>
              <a:t>Avoid inbreeding and outbreeding depression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ChangeArrowheads="1"/>
          </p:cNvSpPr>
          <p:nvPr>
            <p:ph type="title"/>
          </p:nvPr>
        </p:nvSpPr>
        <p:spPr>
          <a:xfrm>
            <a:off x="33338" y="152400"/>
            <a:ext cx="8940800" cy="1752600"/>
          </a:xfrm>
        </p:spPr>
        <p:txBody>
          <a:bodyPr/>
          <a:lstStyle/>
          <a:p>
            <a:pPr eaLnBrk="1" hangingPunct="1">
              <a:defRPr/>
            </a:pPr>
            <a:r>
              <a:rPr lang="en-US" sz="4000" b="0" i="1" dirty="0" smtClean="0">
                <a:solidFill>
                  <a:srgbClr val="FF9900"/>
                </a:solidFill>
              </a:rPr>
              <a:t>Virtually all aspects of enhancement research and management require the ability to identify released fish</a:t>
            </a:r>
            <a:endParaRPr lang="en-US" sz="4000" dirty="0" smtClean="0">
              <a:solidFill>
                <a:srgbClr val="FF9900"/>
              </a:solidFill>
            </a:endParaRPr>
          </a:p>
        </p:txBody>
      </p:sp>
      <p:graphicFrame>
        <p:nvGraphicFramePr>
          <p:cNvPr id="30722" name="Object 3"/>
          <p:cNvGraphicFramePr>
            <a:graphicFrameLocks/>
          </p:cNvGraphicFramePr>
          <p:nvPr>
            <p:ph type="body" idx="1"/>
          </p:nvPr>
        </p:nvGraphicFramePr>
        <p:xfrm>
          <a:off x="2386013" y="2057400"/>
          <a:ext cx="4124325" cy="4029075"/>
        </p:xfrm>
        <a:graphic>
          <a:graphicData uri="http://schemas.openxmlformats.org/presentationml/2006/ole">
            <p:oleObj spid="_x0000_s30722" name="Drawing" r:id="rId4" imgW="8571882" imgH="6857596" progId="">
              <p:embed/>
            </p:oleObj>
          </a:graphicData>
        </a:graphic>
      </p:graphicFrame>
      <p:pic>
        <p:nvPicPr>
          <p:cNvPr id="30724" name="Picture 5" descr="CWT headmold"/>
          <p:cNvPicPr>
            <a:picLocks noChangeAspect="1" noChangeArrowheads="1"/>
          </p:cNvPicPr>
          <p:nvPr/>
        </p:nvPicPr>
        <p:blipFill>
          <a:blip r:embed="rId5"/>
          <a:srcRect/>
          <a:stretch>
            <a:fillRect/>
          </a:stretch>
        </p:blipFill>
        <p:spPr bwMode="auto">
          <a:xfrm>
            <a:off x="6529388" y="2057400"/>
            <a:ext cx="1547812" cy="1600200"/>
          </a:xfrm>
          <a:prstGeom prst="rect">
            <a:avLst/>
          </a:prstGeom>
          <a:noFill/>
          <a:ln w="9525">
            <a:noFill/>
            <a:miter lim="800000"/>
            <a:headEnd/>
            <a:tailEnd/>
          </a:ln>
        </p:spPr>
      </p:pic>
      <p:pic>
        <p:nvPicPr>
          <p:cNvPr id="30725" name="Picture 6" descr="CWT finger"/>
          <p:cNvPicPr>
            <a:picLocks noChangeAspect="1" noChangeArrowheads="1"/>
          </p:cNvPicPr>
          <p:nvPr/>
        </p:nvPicPr>
        <p:blipFill>
          <a:blip r:embed="rId6"/>
          <a:srcRect/>
          <a:stretch>
            <a:fillRect/>
          </a:stretch>
        </p:blipFill>
        <p:spPr bwMode="auto">
          <a:xfrm>
            <a:off x="866775" y="2057400"/>
            <a:ext cx="1524000" cy="1600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1384300"/>
          </a:xfrm>
        </p:spPr>
        <p:txBody>
          <a:bodyPr/>
          <a:lstStyle/>
          <a:p>
            <a:pPr eaLnBrk="1" hangingPunct="1">
              <a:defRPr/>
            </a:pPr>
            <a:r>
              <a:rPr lang="en-US" dirty="0" smtClean="0">
                <a:latin typeface="Arial" pitchFamily="34" charset="0"/>
                <a:cs typeface="Arial" pitchFamily="34" charset="0"/>
              </a:rPr>
              <a:t>Release Variables: </a:t>
            </a:r>
            <a:br>
              <a:rPr lang="en-US" dirty="0" smtClean="0">
                <a:latin typeface="Arial" pitchFamily="34" charset="0"/>
                <a:cs typeface="Arial" pitchFamily="34" charset="0"/>
              </a:rPr>
            </a:br>
            <a:r>
              <a:rPr lang="en-US" dirty="0" smtClean="0">
                <a:latin typeface="Arial" pitchFamily="34" charset="0"/>
                <a:cs typeface="Arial" pitchFamily="34" charset="0"/>
              </a:rPr>
              <a:t>Critical Uncertainties</a:t>
            </a:r>
          </a:p>
        </p:txBody>
      </p:sp>
      <p:sp>
        <p:nvSpPr>
          <p:cNvPr id="56323" name="Rectangle 3"/>
          <p:cNvSpPr>
            <a:spLocks noGrp="1" noChangeArrowheads="1"/>
          </p:cNvSpPr>
          <p:nvPr>
            <p:ph type="body" idx="1"/>
          </p:nvPr>
        </p:nvSpPr>
        <p:spPr>
          <a:xfrm>
            <a:off x="457200" y="1371600"/>
            <a:ext cx="8229600" cy="4343400"/>
          </a:xfrm>
        </p:spPr>
        <p:txBody>
          <a:bodyPr/>
          <a:lstStyle/>
          <a:p>
            <a:pPr eaLnBrk="1" hangingPunct="1">
              <a:defRPr/>
            </a:pPr>
            <a:r>
              <a:rPr lang="en-US" sz="2800" dirty="0" smtClean="0">
                <a:latin typeface="Arial" pitchFamily="34" charset="0"/>
                <a:cs typeface="Arial" pitchFamily="34" charset="0"/>
              </a:rPr>
              <a:t>Critical Choices Managers of Hatchery Releases Need to Make</a:t>
            </a:r>
          </a:p>
          <a:p>
            <a:pPr lvl="1" eaLnBrk="1" hangingPunct="1">
              <a:defRPr/>
            </a:pPr>
            <a:r>
              <a:rPr lang="en-US" sz="2400" dirty="0" smtClean="0">
                <a:latin typeface="Arial" pitchFamily="34" charset="0"/>
                <a:cs typeface="Arial" pitchFamily="34" charset="0"/>
              </a:rPr>
              <a:t>Tag type, tag placement, tagged proportion</a:t>
            </a:r>
          </a:p>
          <a:p>
            <a:pPr lvl="1" eaLnBrk="1" hangingPunct="1">
              <a:defRPr/>
            </a:pPr>
            <a:r>
              <a:rPr lang="en-US" sz="2400" dirty="0" smtClean="0">
                <a:latin typeface="Arial" pitchFamily="34" charset="0"/>
                <a:cs typeface="Arial" pitchFamily="34" charset="0"/>
              </a:rPr>
              <a:t>Acclimation at release site</a:t>
            </a:r>
          </a:p>
          <a:p>
            <a:pPr lvl="1" eaLnBrk="1" hangingPunct="1">
              <a:defRPr/>
            </a:pPr>
            <a:r>
              <a:rPr lang="en-US" sz="2400" dirty="0" smtClean="0">
                <a:latin typeface="Arial" pitchFamily="34" charset="0"/>
                <a:cs typeface="Arial" pitchFamily="34" charset="0"/>
              </a:rPr>
              <a:t>Size-at-release (SAR)</a:t>
            </a:r>
          </a:p>
          <a:p>
            <a:pPr lvl="1" eaLnBrk="1" hangingPunct="1">
              <a:defRPr/>
            </a:pPr>
            <a:r>
              <a:rPr lang="en-US" sz="2400" dirty="0" smtClean="0">
                <a:latin typeface="Arial" pitchFamily="34" charset="0"/>
                <a:cs typeface="Arial" pitchFamily="34" charset="0"/>
              </a:rPr>
              <a:t>Season and tidal timing</a:t>
            </a:r>
          </a:p>
          <a:p>
            <a:pPr lvl="1" eaLnBrk="1" hangingPunct="1">
              <a:defRPr/>
            </a:pPr>
            <a:r>
              <a:rPr lang="en-US" sz="2400" dirty="0" smtClean="0">
                <a:latin typeface="Arial" pitchFamily="34" charset="0"/>
                <a:cs typeface="Arial" pitchFamily="34" charset="0"/>
              </a:rPr>
              <a:t>Release habitat/</a:t>
            </a:r>
            <a:r>
              <a:rPr lang="en-US" sz="2000" dirty="0" smtClean="0">
                <a:latin typeface="Arial" pitchFamily="34" charset="0"/>
                <a:cs typeface="Arial" pitchFamily="34" charset="0"/>
              </a:rPr>
              <a:t>microhabitat</a:t>
            </a:r>
            <a:endParaRPr lang="en-US" sz="2400" dirty="0" smtClean="0">
              <a:latin typeface="Arial" pitchFamily="34" charset="0"/>
              <a:cs typeface="Arial" pitchFamily="34" charset="0"/>
            </a:endParaRPr>
          </a:p>
          <a:p>
            <a:pPr lvl="1" eaLnBrk="1" hangingPunct="1">
              <a:defRPr/>
            </a:pPr>
            <a:r>
              <a:rPr lang="en-US" sz="2400" dirty="0" smtClean="0">
                <a:latin typeface="Arial" pitchFamily="34" charset="0"/>
                <a:cs typeface="Arial" pitchFamily="34" charset="0"/>
              </a:rPr>
              <a:t>Effects of interactions</a:t>
            </a:r>
            <a:endParaRPr lang="en-US" sz="2000" dirty="0" smtClean="0">
              <a:latin typeface="Arial" pitchFamily="34" charset="0"/>
              <a:cs typeface="Arial" pitchFamily="34" charset="0"/>
            </a:endParaRPr>
          </a:p>
          <a:p>
            <a:pPr lvl="1" eaLnBrk="1" hangingPunct="1">
              <a:defRPr/>
            </a:pPr>
            <a:r>
              <a:rPr lang="en-US" sz="2400" dirty="0" smtClean="0">
                <a:latin typeface="Arial" pitchFamily="34" charset="0"/>
                <a:cs typeface="Arial" pitchFamily="34" charset="0"/>
              </a:rPr>
              <a:t>Release magnitude</a:t>
            </a:r>
          </a:p>
        </p:txBody>
      </p:sp>
      <p:sp>
        <p:nvSpPr>
          <p:cNvPr id="185347" name="AutoShape 4"/>
          <p:cNvSpPr>
            <a:spLocks/>
          </p:cNvSpPr>
          <p:nvPr/>
        </p:nvSpPr>
        <p:spPr bwMode="auto">
          <a:xfrm>
            <a:off x="1295400" y="2743200"/>
            <a:ext cx="7162800" cy="2667000"/>
          </a:xfrm>
          <a:prstGeom prst="rightBrace">
            <a:avLst>
              <a:gd name="adj1" fmla="val 8333"/>
              <a:gd name="adj2" fmla="val 50000"/>
            </a:avLst>
          </a:prstGeom>
          <a:solidFill>
            <a:srgbClr val="FF9900">
              <a:alpha val="25098"/>
            </a:srgbClr>
          </a:solidFill>
          <a:ln w="12700">
            <a:solidFill>
              <a:srgbClr val="00CCFF"/>
            </a:solidFill>
            <a:round/>
            <a:headEnd/>
            <a:tailEnd/>
          </a:ln>
        </p:spPr>
        <p:txBody>
          <a:bodyPr wrap="none" anchor="ctr"/>
          <a:lstStyle/>
          <a:p>
            <a:pPr defTabSz="914400" eaLnBrk="0" hangingPunct="0"/>
            <a:endParaRPr lang="en-US">
              <a:solidFill>
                <a:srgbClr val="FFFFFF"/>
              </a:solidFill>
              <a:latin typeface="Tahoma" pitchFamily="34" charset="0"/>
            </a:endParaRPr>
          </a:p>
        </p:txBody>
      </p:sp>
      <p:sp>
        <p:nvSpPr>
          <p:cNvPr id="185348" name="WordArt 5"/>
          <p:cNvSpPr>
            <a:spLocks noChangeArrowheads="1" noChangeShapeType="1" noTextEdit="1"/>
          </p:cNvSpPr>
          <p:nvPr/>
        </p:nvSpPr>
        <p:spPr bwMode="auto">
          <a:xfrm>
            <a:off x="5686425" y="3514725"/>
            <a:ext cx="3152775" cy="476250"/>
          </a:xfrm>
          <a:prstGeom prst="rect">
            <a:avLst/>
          </a:prstGeom>
        </p:spPr>
        <p:txBody>
          <a:bodyPr spcFirstLastPara="1" wrap="none" fromWordArt="1">
            <a:prstTxWarp prst="textArchUp">
              <a:avLst>
                <a:gd name="adj" fmla="val 10800004"/>
              </a:avLst>
            </a:prstTxWarp>
          </a:bodyPr>
          <a:lstStyle/>
          <a:p>
            <a:pPr algn="ctr"/>
            <a:r>
              <a:rPr lang="en-US" sz="3200" kern="10">
                <a:ln w="9525">
                  <a:solidFill>
                    <a:srgbClr val="CCFFFF"/>
                  </a:solidFill>
                  <a:round/>
                  <a:headEnd/>
                  <a:tailEnd/>
                </a:ln>
                <a:solidFill>
                  <a:srgbClr val="FFCC99"/>
                </a:solidFill>
                <a:latin typeface="Gloucester MT Extra Condensed"/>
              </a:rPr>
              <a:t>Optimize Release Strategies</a:t>
            </a:r>
          </a:p>
        </p:txBody>
      </p:sp>
      <p:sp>
        <p:nvSpPr>
          <p:cNvPr id="185349" name="WordArt 6"/>
          <p:cNvSpPr>
            <a:spLocks noChangeArrowheads="1" noChangeShapeType="1" noTextEdit="1"/>
          </p:cNvSpPr>
          <p:nvPr/>
        </p:nvSpPr>
        <p:spPr bwMode="auto">
          <a:xfrm>
            <a:off x="5715000" y="4243388"/>
            <a:ext cx="2971800" cy="481012"/>
          </a:xfrm>
          <a:prstGeom prst="rect">
            <a:avLst/>
          </a:prstGeom>
        </p:spPr>
        <p:txBody>
          <a:bodyPr wrap="none" fromWordArt="1">
            <a:prstTxWarp prst="textCanDown">
              <a:avLst>
                <a:gd name="adj" fmla="val 33333"/>
              </a:avLst>
            </a:prstTxWarp>
          </a:bodyPr>
          <a:lstStyle/>
          <a:p>
            <a:pPr algn="ctr"/>
            <a:r>
              <a:rPr lang="en-US" sz="1600" kern="10">
                <a:ln w="9525">
                  <a:solidFill>
                    <a:srgbClr val="CCFFFF"/>
                  </a:solidFill>
                  <a:round/>
                  <a:headEnd/>
                  <a:tailEnd/>
                </a:ln>
                <a:solidFill>
                  <a:srgbClr val="FFCC99"/>
                </a:solidFill>
                <a:latin typeface="Arial"/>
                <a:cs typeface="Arial"/>
              </a:rPr>
              <a:t>To Maximize Survival</a:t>
            </a:r>
          </a:p>
        </p:txBody>
      </p:sp>
      <p:sp>
        <p:nvSpPr>
          <p:cNvPr id="65544" name="Text Box 8"/>
          <p:cNvSpPr txBox="1">
            <a:spLocks noChangeArrowheads="1"/>
          </p:cNvSpPr>
          <p:nvPr/>
        </p:nvSpPr>
        <p:spPr bwMode="auto">
          <a:xfrm>
            <a:off x="228600" y="5791200"/>
            <a:ext cx="8610600" cy="641350"/>
          </a:xfrm>
          <a:prstGeom prst="rect">
            <a:avLst/>
          </a:prstGeom>
          <a:noFill/>
          <a:ln w="9525" algn="ctr">
            <a:noFill/>
            <a:miter lim="800000"/>
            <a:headEnd/>
            <a:tailEnd/>
          </a:ln>
          <a:effectLst/>
        </p:spPr>
        <p:txBody>
          <a:bodyPr>
            <a:spAutoFit/>
          </a:bodyPr>
          <a:lstStyle/>
          <a:p>
            <a:pPr defTabSz="914400" eaLnBrk="0" hangingPunct="0">
              <a:spcBef>
                <a:spcPct val="20000"/>
              </a:spcBef>
              <a:buClr>
                <a:srgbClr val="FFCC00"/>
              </a:buClr>
              <a:buSzPct val="120000"/>
              <a:buFontTx/>
              <a:buChar char="•"/>
              <a:defRPr/>
            </a:pPr>
            <a:r>
              <a:rPr lang="en-US" b="1" i="1">
                <a:solidFill>
                  <a:srgbClr val="FFFFFF"/>
                </a:solidFill>
                <a:effectLst>
                  <a:outerShdw blurRad="38100" dist="38100" dir="2700000" algn="tl">
                    <a:srgbClr val="000000"/>
                  </a:outerShdw>
                </a:effectLst>
              </a:rPr>
              <a:t> Thus, use of pilot studies and adaptive management to optimize release strategies is key to understanding effects and effectiveness and efficiencies</a:t>
            </a:r>
            <a:endParaRPr lang="en-US">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2743200" y="239713"/>
            <a:ext cx="4191000" cy="762000"/>
          </a:xfrm>
          <a:prstGeom prst="rect">
            <a:avLst/>
          </a:prstGeom>
          <a:noFill/>
          <a:ln w="9525">
            <a:noFill/>
            <a:miter lim="800000"/>
            <a:headEnd/>
            <a:tailEnd/>
          </a:ln>
        </p:spPr>
        <p:txBody>
          <a:bodyPr wrap="none">
            <a:spAutoFit/>
          </a:bodyPr>
          <a:lstStyle/>
          <a:p>
            <a:pPr defTabSz="914400"/>
            <a:r>
              <a:rPr lang="en-US" sz="4400" b="1" i="1">
                <a:solidFill>
                  <a:srgbClr val="FF9900"/>
                </a:solidFill>
                <a:latin typeface="Comic Sans MS" pitchFamily="66" charset="0"/>
              </a:rPr>
              <a:t>Release Design</a:t>
            </a:r>
          </a:p>
        </p:txBody>
      </p:sp>
      <p:sp>
        <p:nvSpPr>
          <p:cNvPr id="186370" name="Text Box 3"/>
          <p:cNvSpPr txBox="1">
            <a:spLocks noChangeArrowheads="1"/>
          </p:cNvSpPr>
          <p:nvPr/>
        </p:nvSpPr>
        <p:spPr bwMode="auto">
          <a:xfrm>
            <a:off x="533400" y="1144588"/>
            <a:ext cx="5076825" cy="457200"/>
          </a:xfrm>
          <a:prstGeom prst="rect">
            <a:avLst/>
          </a:prstGeom>
          <a:noFill/>
          <a:ln w="9525">
            <a:noFill/>
            <a:miter lim="800000"/>
            <a:headEnd/>
            <a:tailEnd/>
          </a:ln>
        </p:spPr>
        <p:txBody>
          <a:bodyPr wrap="none">
            <a:spAutoFit/>
          </a:bodyPr>
          <a:lstStyle/>
          <a:p>
            <a:pPr defTabSz="914400"/>
            <a:r>
              <a:rPr lang="en-US" sz="2400" b="1">
                <a:solidFill>
                  <a:srgbClr val="FF9933"/>
                </a:solidFill>
                <a:latin typeface="Comic Sans MS" pitchFamily="66" charset="0"/>
              </a:rPr>
              <a:t>Day 1: Stocked Acclimation pens</a:t>
            </a:r>
          </a:p>
        </p:txBody>
      </p:sp>
      <p:sp>
        <p:nvSpPr>
          <p:cNvPr id="186371" name="Oval 4"/>
          <p:cNvSpPr>
            <a:spLocks noChangeArrowheads="1"/>
          </p:cNvSpPr>
          <p:nvPr/>
        </p:nvSpPr>
        <p:spPr bwMode="auto">
          <a:xfrm>
            <a:off x="1447800" y="1828800"/>
            <a:ext cx="685800" cy="685800"/>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grpSp>
        <p:nvGrpSpPr>
          <p:cNvPr id="186372" name="Group 5"/>
          <p:cNvGrpSpPr>
            <a:grpSpLocks/>
          </p:cNvGrpSpPr>
          <p:nvPr/>
        </p:nvGrpSpPr>
        <p:grpSpPr bwMode="auto">
          <a:xfrm>
            <a:off x="1600200" y="1905000"/>
            <a:ext cx="414338" cy="481013"/>
            <a:chOff x="1008" y="1296"/>
            <a:chExt cx="261" cy="303"/>
          </a:xfrm>
        </p:grpSpPr>
        <p:grpSp>
          <p:nvGrpSpPr>
            <p:cNvPr id="186818" name="Group 6"/>
            <p:cNvGrpSpPr>
              <a:grpSpLocks/>
            </p:cNvGrpSpPr>
            <p:nvPr/>
          </p:nvGrpSpPr>
          <p:grpSpPr bwMode="auto">
            <a:xfrm>
              <a:off x="1200" y="1344"/>
              <a:ext cx="69" cy="48"/>
              <a:chOff x="411" y="2107"/>
              <a:chExt cx="619" cy="574"/>
            </a:xfrm>
          </p:grpSpPr>
          <p:sp>
            <p:nvSpPr>
              <p:cNvPr id="186851" name="Arc 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52" name="Arc 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53" name="Line 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19" name="Group 10"/>
            <p:cNvGrpSpPr>
              <a:grpSpLocks/>
            </p:cNvGrpSpPr>
            <p:nvPr/>
          </p:nvGrpSpPr>
          <p:grpSpPr bwMode="auto">
            <a:xfrm>
              <a:off x="1008" y="1344"/>
              <a:ext cx="69" cy="48"/>
              <a:chOff x="411" y="2107"/>
              <a:chExt cx="619" cy="574"/>
            </a:xfrm>
          </p:grpSpPr>
          <p:sp>
            <p:nvSpPr>
              <p:cNvPr id="186848" name="Arc 1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9" name="Arc 1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50" name="Line 1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0" name="Group 14"/>
            <p:cNvGrpSpPr>
              <a:grpSpLocks/>
            </p:cNvGrpSpPr>
            <p:nvPr/>
          </p:nvGrpSpPr>
          <p:grpSpPr bwMode="auto">
            <a:xfrm>
              <a:off x="1104" y="1296"/>
              <a:ext cx="69" cy="48"/>
              <a:chOff x="411" y="2107"/>
              <a:chExt cx="619" cy="574"/>
            </a:xfrm>
          </p:grpSpPr>
          <p:sp>
            <p:nvSpPr>
              <p:cNvPr id="186845" name="Arc 1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6" name="Arc 1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7" name="Line 1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1" name="Group 18"/>
            <p:cNvGrpSpPr>
              <a:grpSpLocks/>
            </p:cNvGrpSpPr>
            <p:nvPr/>
          </p:nvGrpSpPr>
          <p:grpSpPr bwMode="auto">
            <a:xfrm>
              <a:off x="1104" y="1392"/>
              <a:ext cx="69" cy="48"/>
              <a:chOff x="411" y="2107"/>
              <a:chExt cx="619" cy="574"/>
            </a:xfrm>
          </p:grpSpPr>
          <p:sp>
            <p:nvSpPr>
              <p:cNvPr id="186842" name="Arc 1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3" name="Arc 2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4" name="Line 2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2" name="Group 22"/>
            <p:cNvGrpSpPr>
              <a:grpSpLocks/>
            </p:cNvGrpSpPr>
            <p:nvPr/>
          </p:nvGrpSpPr>
          <p:grpSpPr bwMode="auto">
            <a:xfrm>
              <a:off x="1104" y="1488"/>
              <a:ext cx="69" cy="48"/>
              <a:chOff x="411" y="2107"/>
              <a:chExt cx="619" cy="574"/>
            </a:xfrm>
          </p:grpSpPr>
          <p:sp>
            <p:nvSpPr>
              <p:cNvPr id="186839" name="Arc 2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0" name="Arc 2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41" name="Line 2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3" name="Group 26"/>
            <p:cNvGrpSpPr>
              <a:grpSpLocks/>
            </p:cNvGrpSpPr>
            <p:nvPr/>
          </p:nvGrpSpPr>
          <p:grpSpPr bwMode="auto">
            <a:xfrm>
              <a:off x="1200" y="1536"/>
              <a:ext cx="69" cy="48"/>
              <a:chOff x="411" y="2107"/>
              <a:chExt cx="619" cy="574"/>
            </a:xfrm>
          </p:grpSpPr>
          <p:sp>
            <p:nvSpPr>
              <p:cNvPr id="186836" name="Arc 2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7" name="Arc 2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8" name="Line 2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4" name="Group 30"/>
            <p:cNvGrpSpPr>
              <a:grpSpLocks/>
            </p:cNvGrpSpPr>
            <p:nvPr/>
          </p:nvGrpSpPr>
          <p:grpSpPr bwMode="auto">
            <a:xfrm>
              <a:off x="1200" y="1440"/>
              <a:ext cx="69" cy="48"/>
              <a:chOff x="411" y="2107"/>
              <a:chExt cx="619" cy="574"/>
            </a:xfrm>
          </p:grpSpPr>
          <p:sp>
            <p:nvSpPr>
              <p:cNvPr id="186833" name="Arc 3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4" name="Arc 3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5" name="Line 3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5" name="Group 34"/>
            <p:cNvGrpSpPr>
              <a:grpSpLocks/>
            </p:cNvGrpSpPr>
            <p:nvPr/>
          </p:nvGrpSpPr>
          <p:grpSpPr bwMode="auto">
            <a:xfrm>
              <a:off x="1008" y="1440"/>
              <a:ext cx="69" cy="48"/>
              <a:chOff x="411" y="2107"/>
              <a:chExt cx="619" cy="574"/>
            </a:xfrm>
          </p:grpSpPr>
          <p:sp>
            <p:nvSpPr>
              <p:cNvPr id="186830" name="Arc 3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1" name="Arc 3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32" name="Line 3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826" name="Group 38"/>
            <p:cNvGrpSpPr>
              <a:grpSpLocks/>
            </p:cNvGrpSpPr>
            <p:nvPr/>
          </p:nvGrpSpPr>
          <p:grpSpPr bwMode="auto">
            <a:xfrm>
              <a:off x="1023" y="1551"/>
              <a:ext cx="69" cy="48"/>
              <a:chOff x="411" y="2107"/>
              <a:chExt cx="619" cy="574"/>
            </a:xfrm>
          </p:grpSpPr>
          <p:sp>
            <p:nvSpPr>
              <p:cNvPr id="186827" name="Arc 3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28" name="Arc 4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29" name="Line 4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73" name="Group 42"/>
          <p:cNvGrpSpPr>
            <a:grpSpLocks/>
          </p:cNvGrpSpPr>
          <p:nvPr/>
        </p:nvGrpSpPr>
        <p:grpSpPr bwMode="auto">
          <a:xfrm>
            <a:off x="3327400" y="1828800"/>
            <a:ext cx="685800" cy="685800"/>
            <a:chOff x="672" y="1344"/>
            <a:chExt cx="432" cy="432"/>
          </a:xfrm>
        </p:grpSpPr>
        <p:sp>
          <p:nvSpPr>
            <p:cNvPr id="186781" name="Oval 43"/>
            <p:cNvSpPr>
              <a:spLocks noChangeArrowheads="1"/>
            </p:cNvSpPr>
            <p:nvPr/>
          </p:nvSpPr>
          <p:spPr bwMode="auto">
            <a:xfrm>
              <a:off x="672" y="1344"/>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grpSp>
          <p:nvGrpSpPr>
            <p:cNvPr id="186782" name="Group 44"/>
            <p:cNvGrpSpPr>
              <a:grpSpLocks/>
            </p:cNvGrpSpPr>
            <p:nvPr/>
          </p:nvGrpSpPr>
          <p:grpSpPr bwMode="auto">
            <a:xfrm>
              <a:off x="960" y="1440"/>
              <a:ext cx="69" cy="48"/>
              <a:chOff x="411" y="2107"/>
              <a:chExt cx="619" cy="574"/>
            </a:xfrm>
          </p:grpSpPr>
          <p:sp>
            <p:nvSpPr>
              <p:cNvPr id="186815" name="Arc 4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6" name="Arc 4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7" name="Line 4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3" name="Group 48"/>
            <p:cNvGrpSpPr>
              <a:grpSpLocks/>
            </p:cNvGrpSpPr>
            <p:nvPr/>
          </p:nvGrpSpPr>
          <p:grpSpPr bwMode="auto">
            <a:xfrm>
              <a:off x="768" y="1440"/>
              <a:ext cx="69" cy="48"/>
              <a:chOff x="411" y="2107"/>
              <a:chExt cx="619" cy="574"/>
            </a:xfrm>
          </p:grpSpPr>
          <p:sp>
            <p:nvSpPr>
              <p:cNvPr id="186812" name="Arc 4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3" name="Arc 5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4" name="Line 5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4" name="Group 52"/>
            <p:cNvGrpSpPr>
              <a:grpSpLocks/>
            </p:cNvGrpSpPr>
            <p:nvPr/>
          </p:nvGrpSpPr>
          <p:grpSpPr bwMode="auto">
            <a:xfrm>
              <a:off x="864" y="1392"/>
              <a:ext cx="69" cy="48"/>
              <a:chOff x="411" y="2107"/>
              <a:chExt cx="619" cy="574"/>
            </a:xfrm>
          </p:grpSpPr>
          <p:sp>
            <p:nvSpPr>
              <p:cNvPr id="186809" name="Arc 5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0" name="Arc 5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11" name="Line 5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5" name="Group 56"/>
            <p:cNvGrpSpPr>
              <a:grpSpLocks/>
            </p:cNvGrpSpPr>
            <p:nvPr/>
          </p:nvGrpSpPr>
          <p:grpSpPr bwMode="auto">
            <a:xfrm>
              <a:off x="864" y="1488"/>
              <a:ext cx="69" cy="48"/>
              <a:chOff x="411" y="2107"/>
              <a:chExt cx="619" cy="574"/>
            </a:xfrm>
          </p:grpSpPr>
          <p:sp>
            <p:nvSpPr>
              <p:cNvPr id="186806" name="Arc 5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7" name="Arc 5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8" name="Line 5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6" name="Group 60"/>
            <p:cNvGrpSpPr>
              <a:grpSpLocks/>
            </p:cNvGrpSpPr>
            <p:nvPr/>
          </p:nvGrpSpPr>
          <p:grpSpPr bwMode="auto">
            <a:xfrm>
              <a:off x="864" y="1584"/>
              <a:ext cx="69" cy="48"/>
              <a:chOff x="411" y="2107"/>
              <a:chExt cx="619" cy="574"/>
            </a:xfrm>
          </p:grpSpPr>
          <p:sp>
            <p:nvSpPr>
              <p:cNvPr id="186803" name="Arc 6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4" name="Arc 6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5" name="Line 6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7" name="Group 64"/>
            <p:cNvGrpSpPr>
              <a:grpSpLocks/>
            </p:cNvGrpSpPr>
            <p:nvPr/>
          </p:nvGrpSpPr>
          <p:grpSpPr bwMode="auto">
            <a:xfrm>
              <a:off x="960" y="1632"/>
              <a:ext cx="69" cy="48"/>
              <a:chOff x="411" y="2107"/>
              <a:chExt cx="619" cy="574"/>
            </a:xfrm>
          </p:grpSpPr>
          <p:sp>
            <p:nvSpPr>
              <p:cNvPr id="186800" name="Arc 6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1" name="Arc 6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802" name="Line 6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8" name="Group 68"/>
            <p:cNvGrpSpPr>
              <a:grpSpLocks/>
            </p:cNvGrpSpPr>
            <p:nvPr/>
          </p:nvGrpSpPr>
          <p:grpSpPr bwMode="auto">
            <a:xfrm>
              <a:off x="960" y="1536"/>
              <a:ext cx="69" cy="48"/>
              <a:chOff x="411" y="2107"/>
              <a:chExt cx="619" cy="574"/>
            </a:xfrm>
          </p:grpSpPr>
          <p:sp>
            <p:nvSpPr>
              <p:cNvPr id="186797" name="Arc 6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8" name="Arc 7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9" name="Line 7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89" name="Group 72"/>
            <p:cNvGrpSpPr>
              <a:grpSpLocks/>
            </p:cNvGrpSpPr>
            <p:nvPr/>
          </p:nvGrpSpPr>
          <p:grpSpPr bwMode="auto">
            <a:xfrm>
              <a:off x="768" y="1536"/>
              <a:ext cx="69" cy="48"/>
              <a:chOff x="411" y="2107"/>
              <a:chExt cx="619" cy="574"/>
            </a:xfrm>
          </p:grpSpPr>
          <p:sp>
            <p:nvSpPr>
              <p:cNvPr id="186794" name="Arc 7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5" name="Arc 7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6" name="Line 7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90" name="Group 76"/>
            <p:cNvGrpSpPr>
              <a:grpSpLocks/>
            </p:cNvGrpSpPr>
            <p:nvPr/>
          </p:nvGrpSpPr>
          <p:grpSpPr bwMode="auto">
            <a:xfrm>
              <a:off x="783" y="1647"/>
              <a:ext cx="69" cy="48"/>
              <a:chOff x="411" y="2107"/>
              <a:chExt cx="619" cy="574"/>
            </a:xfrm>
          </p:grpSpPr>
          <p:sp>
            <p:nvSpPr>
              <p:cNvPr id="186791" name="Arc 7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2" name="Arc 7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93" name="Line 7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74" name="Group 80"/>
          <p:cNvGrpSpPr>
            <a:grpSpLocks/>
          </p:cNvGrpSpPr>
          <p:nvPr/>
        </p:nvGrpSpPr>
        <p:grpSpPr bwMode="auto">
          <a:xfrm>
            <a:off x="5207000" y="1828800"/>
            <a:ext cx="685800" cy="685800"/>
            <a:chOff x="672" y="1344"/>
            <a:chExt cx="432" cy="432"/>
          </a:xfrm>
        </p:grpSpPr>
        <p:sp>
          <p:nvSpPr>
            <p:cNvPr id="186744" name="Oval 81"/>
            <p:cNvSpPr>
              <a:spLocks noChangeArrowheads="1"/>
            </p:cNvSpPr>
            <p:nvPr/>
          </p:nvSpPr>
          <p:spPr bwMode="auto">
            <a:xfrm>
              <a:off x="672" y="1344"/>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grpSp>
          <p:nvGrpSpPr>
            <p:cNvPr id="186745" name="Group 82"/>
            <p:cNvGrpSpPr>
              <a:grpSpLocks/>
            </p:cNvGrpSpPr>
            <p:nvPr/>
          </p:nvGrpSpPr>
          <p:grpSpPr bwMode="auto">
            <a:xfrm>
              <a:off x="960" y="1440"/>
              <a:ext cx="69" cy="48"/>
              <a:chOff x="411" y="2107"/>
              <a:chExt cx="619" cy="574"/>
            </a:xfrm>
          </p:grpSpPr>
          <p:sp>
            <p:nvSpPr>
              <p:cNvPr id="186778" name="Arc 8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9" name="Arc 8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80" name="Line 8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46" name="Group 86"/>
            <p:cNvGrpSpPr>
              <a:grpSpLocks/>
            </p:cNvGrpSpPr>
            <p:nvPr/>
          </p:nvGrpSpPr>
          <p:grpSpPr bwMode="auto">
            <a:xfrm>
              <a:off x="768" y="1440"/>
              <a:ext cx="69" cy="48"/>
              <a:chOff x="411" y="2107"/>
              <a:chExt cx="619" cy="574"/>
            </a:xfrm>
          </p:grpSpPr>
          <p:sp>
            <p:nvSpPr>
              <p:cNvPr id="186775" name="Arc 8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6" name="Arc 8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7" name="Line 8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47" name="Group 90"/>
            <p:cNvGrpSpPr>
              <a:grpSpLocks/>
            </p:cNvGrpSpPr>
            <p:nvPr/>
          </p:nvGrpSpPr>
          <p:grpSpPr bwMode="auto">
            <a:xfrm>
              <a:off x="864" y="1392"/>
              <a:ext cx="69" cy="48"/>
              <a:chOff x="411" y="2107"/>
              <a:chExt cx="619" cy="574"/>
            </a:xfrm>
          </p:grpSpPr>
          <p:sp>
            <p:nvSpPr>
              <p:cNvPr id="186772" name="Arc 9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3" name="Arc 9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4" name="Line 9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48" name="Group 94"/>
            <p:cNvGrpSpPr>
              <a:grpSpLocks/>
            </p:cNvGrpSpPr>
            <p:nvPr/>
          </p:nvGrpSpPr>
          <p:grpSpPr bwMode="auto">
            <a:xfrm>
              <a:off x="864" y="1488"/>
              <a:ext cx="69" cy="48"/>
              <a:chOff x="411" y="2107"/>
              <a:chExt cx="619" cy="574"/>
            </a:xfrm>
          </p:grpSpPr>
          <p:sp>
            <p:nvSpPr>
              <p:cNvPr id="186769" name="Arc 9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0" name="Arc 9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71" name="Line 9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49" name="Group 98"/>
            <p:cNvGrpSpPr>
              <a:grpSpLocks/>
            </p:cNvGrpSpPr>
            <p:nvPr/>
          </p:nvGrpSpPr>
          <p:grpSpPr bwMode="auto">
            <a:xfrm>
              <a:off x="864" y="1584"/>
              <a:ext cx="69" cy="48"/>
              <a:chOff x="411" y="2107"/>
              <a:chExt cx="619" cy="574"/>
            </a:xfrm>
          </p:grpSpPr>
          <p:sp>
            <p:nvSpPr>
              <p:cNvPr id="186766" name="Arc 9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7" name="Arc 10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8" name="Line 10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50" name="Group 102"/>
            <p:cNvGrpSpPr>
              <a:grpSpLocks/>
            </p:cNvGrpSpPr>
            <p:nvPr/>
          </p:nvGrpSpPr>
          <p:grpSpPr bwMode="auto">
            <a:xfrm>
              <a:off x="960" y="1632"/>
              <a:ext cx="69" cy="48"/>
              <a:chOff x="411" y="2107"/>
              <a:chExt cx="619" cy="574"/>
            </a:xfrm>
          </p:grpSpPr>
          <p:sp>
            <p:nvSpPr>
              <p:cNvPr id="186763" name="Arc 10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4" name="Arc 10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5" name="Line 10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51" name="Group 106"/>
            <p:cNvGrpSpPr>
              <a:grpSpLocks/>
            </p:cNvGrpSpPr>
            <p:nvPr/>
          </p:nvGrpSpPr>
          <p:grpSpPr bwMode="auto">
            <a:xfrm>
              <a:off x="960" y="1536"/>
              <a:ext cx="69" cy="48"/>
              <a:chOff x="411" y="2107"/>
              <a:chExt cx="619" cy="574"/>
            </a:xfrm>
          </p:grpSpPr>
          <p:sp>
            <p:nvSpPr>
              <p:cNvPr id="186760" name="Arc 10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1" name="Arc 10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62" name="Line 10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52" name="Group 110"/>
            <p:cNvGrpSpPr>
              <a:grpSpLocks/>
            </p:cNvGrpSpPr>
            <p:nvPr/>
          </p:nvGrpSpPr>
          <p:grpSpPr bwMode="auto">
            <a:xfrm>
              <a:off x="768" y="1536"/>
              <a:ext cx="69" cy="48"/>
              <a:chOff x="411" y="2107"/>
              <a:chExt cx="619" cy="574"/>
            </a:xfrm>
          </p:grpSpPr>
          <p:sp>
            <p:nvSpPr>
              <p:cNvPr id="186757" name="Arc 11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58" name="Arc 11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59" name="Line 11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53" name="Group 114"/>
            <p:cNvGrpSpPr>
              <a:grpSpLocks/>
            </p:cNvGrpSpPr>
            <p:nvPr/>
          </p:nvGrpSpPr>
          <p:grpSpPr bwMode="auto">
            <a:xfrm>
              <a:off x="783" y="1647"/>
              <a:ext cx="69" cy="48"/>
              <a:chOff x="411" y="2107"/>
              <a:chExt cx="619" cy="574"/>
            </a:xfrm>
          </p:grpSpPr>
          <p:sp>
            <p:nvSpPr>
              <p:cNvPr id="186754" name="Arc 11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55" name="Arc 11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56" name="Line 11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75" name="Group 118"/>
          <p:cNvGrpSpPr>
            <a:grpSpLocks/>
          </p:cNvGrpSpPr>
          <p:nvPr/>
        </p:nvGrpSpPr>
        <p:grpSpPr bwMode="auto">
          <a:xfrm>
            <a:off x="7086600" y="1828800"/>
            <a:ext cx="685800" cy="685800"/>
            <a:chOff x="672" y="1344"/>
            <a:chExt cx="432" cy="432"/>
          </a:xfrm>
        </p:grpSpPr>
        <p:sp>
          <p:nvSpPr>
            <p:cNvPr id="186707" name="Oval 119"/>
            <p:cNvSpPr>
              <a:spLocks noChangeArrowheads="1"/>
            </p:cNvSpPr>
            <p:nvPr/>
          </p:nvSpPr>
          <p:spPr bwMode="auto">
            <a:xfrm>
              <a:off x="672" y="1344"/>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grpSp>
          <p:nvGrpSpPr>
            <p:cNvPr id="186708" name="Group 120"/>
            <p:cNvGrpSpPr>
              <a:grpSpLocks/>
            </p:cNvGrpSpPr>
            <p:nvPr/>
          </p:nvGrpSpPr>
          <p:grpSpPr bwMode="auto">
            <a:xfrm>
              <a:off x="960" y="1440"/>
              <a:ext cx="69" cy="48"/>
              <a:chOff x="411" y="2107"/>
              <a:chExt cx="619" cy="574"/>
            </a:xfrm>
          </p:grpSpPr>
          <p:sp>
            <p:nvSpPr>
              <p:cNvPr id="186741" name="Arc 12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42" name="Arc 12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43" name="Line 12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09" name="Group 124"/>
            <p:cNvGrpSpPr>
              <a:grpSpLocks/>
            </p:cNvGrpSpPr>
            <p:nvPr/>
          </p:nvGrpSpPr>
          <p:grpSpPr bwMode="auto">
            <a:xfrm>
              <a:off x="768" y="1440"/>
              <a:ext cx="69" cy="48"/>
              <a:chOff x="411" y="2107"/>
              <a:chExt cx="619" cy="574"/>
            </a:xfrm>
          </p:grpSpPr>
          <p:sp>
            <p:nvSpPr>
              <p:cNvPr id="186738" name="Arc 12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9" name="Arc 12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40" name="Line 12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0" name="Group 128"/>
            <p:cNvGrpSpPr>
              <a:grpSpLocks/>
            </p:cNvGrpSpPr>
            <p:nvPr/>
          </p:nvGrpSpPr>
          <p:grpSpPr bwMode="auto">
            <a:xfrm>
              <a:off x="864" y="1392"/>
              <a:ext cx="69" cy="48"/>
              <a:chOff x="411" y="2107"/>
              <a:chExt cx="619" cy="574"/>
            </a:xfrm>
          </p:grpSpPr>
          <p:sp>
            <p:nvSpPr>
              <p:cNvPr id="186735" name="Arc 12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6" name="Arc 13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7" name="Line 13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1" name="Group 132"/>
            <p:cNvGrpSpPr>
              <a:grpSpLocks/>
            </p:cNvGrpSpPr>
            <p:nvPr/>
          </p:nvGrpSpPr>
          <p:grpSpPr bwMode="auto">
            <a:xfrm>
              <a:off x="864" y="1488"/>
              <a:ext cx="69" cy="48"/>
              <a:chOff x="411" y="2107"/>
              <a:chExt cx="619" cy="574"/>
            </a:xfrm>
          </p:grpSpPr>
          <p:sp>
            <p:nvSpPr>
              <p:cNvPr id="186732" name="Arc 13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3" name="Arc 13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4" name="Line 13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2" name="Group 136"/>
            <p:cNvGrpSpPr>
              <a:grpSpLocks/>
            </p:cNvGrpSpPr>
            <p:nvPr/>
          </p:nvGrpSpPr>
          <p:grpSpPr bwMode="auto">
            <a:xfrm>
              <a:off x="864" y="1584"/>
              <a:ext cx="69" cy="48"/>
              <a:chOff x="411" y="2107"/>
              <a:chExt cx="619" cy="574"/>
            </a:xfrm>
          </p:grpSpPr>
          <p:sp>
            <p:nvSpPr>
              <p:cNvPr id="186729" name="Arc 13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0" name="Arc 13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31" name="Line 139"/>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3" name="Group 140"/>
            <p:cNvGrpSpPr>
              <a:grpSpLocks/>
            </p:cNvGrpSpPr>
            <p:nvPr/>
          </p:nvGrpSpPr>
          <p:grpSpPr bwMode="auto">
            <a:xfrm>
              <a:off x="960" y="1632"/>
              <a:ext cx="69" cy="48"/>
              <a:chOff x="411" y="2107"/>
              <a:chExt cx="619" cy="574"/>
            </a:xfrm>
          </p:grpSpPr>
          <p:sp>
            <p:nvSpPr>
              <p:cNvPr id="186726" name="Arc 14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7" name="Arc 14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8" name="Line 143"/>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4" name="Group 144"/>
            <p:cNvGrpSpPr>
              <a:grpSpLocks/>
            </p:cNvGrpSpPr>
            <p:nvPr/>
          </p:nvGrpSpPr>
          <p:grpSpPr bwMode="auto">
            <a:xfrm>
              <a:off x="960" y="1536"/>
              <a:ext cx="69" cy="48"/>
              <a:chOff x="411" y="2107"/>
              <a:chExt cx="619" cy="574"/>
            </a:xfrm>
          </p:grpSpPr>
          <p:sp>
            <p:nvSpPr>
              <p:cNvPr id="186723" name="Arc 14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4" name="Arc 14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5" name="Line 147"/>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5" name="Group 148"/>
            <p:cNvGrpSpPr>
              <a:grpSpLocks/>
            </p:cNvGrpSpPr>
            <p:nvPr/>
          </p:nvGrpSpPr>
          <p:grpSpPr bwMode="auto">
            <a:xfrm>
              <a:off x="768" y="1536"/>
              <a:ext cx="69" cy="48"/>
              <a:chOff x="411" y="2107"/>
              <a:chExt cx="619" cy="574"/>
            </a:xfrm>
          </p:grpSpPr>
          <p:sp>
            <p:nvSpPr>
              <p:cNvPr id="186720" name="Arc 14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1" name="Arc 15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22" name="Line 151"/>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716" name="Group 152"/>
            <p:cNvGrpSpPr>
              <a:grpSpLocks/>
            </p:cNvGrpSpPr>
            <p:nvPr/>
          </p:nvGrpSpPr>
          <p:grpSpPr bwMode="auto">
            <a:xfrm>
              <a:off x="783" y="1647"/>
              <a:ext cx="69" cy="48"/>
              <a:chOff x="411" y="2107"/>
              <a:chExt cx="619" cy="574"/>
            </a:xfrm>
          </p:grpSpPr>
          <p:sp>
            <p:nvSpPr>
              <p:cNvPr id="186717" name="Arc 15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18" name="Arc 15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719" name="Line 155"/>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sp>
        <p:nvSpPr>
          <p:cNvPr id="186376" name="Text Box 156"/>
          <p:cNvSpPr txBox="1">
            <a:spLocks noChangeArrowheads="1"/>
          </p:cNvSpPr>
          <p:nvPr/>
        </p:nvSpPr>
        <p:spPr bwMode="auto">
          <a:xfrm>
            <a:off x="533400" y="3657600"/>
            <a:ext cx="8229600" cy="830263"/>
          </a:xfrm>
          <a:prstGeom prst="rect">
            <a:avLst/>
          </a:prstGeom>
          <a:noFill/>
          <a:ln w="9525">
            <a:noFill/>
            <a:miter lim="800000"/>
            <a:headEnd/>
            <a:tailEnd/>
          </a:ln>
        </p:spPr>
        <p:txBody>
          <a:bodyPr>
            <a:spAutoFit/>
          </a:bodyPr>
          <a:lstStyle/>
          <a:p>
            <a:pPr defTabSz="914400"/>
            <a:r>
              <a:rPr lang="en-US" sz="2400" b="1">
                <a:solidFill>
                  <a:srgbClr val="FF9933"/>
                </a:solidFill>
                <a:latin typeface="Comic Sans MS" pitchFamily="66" charset="0"/>
              </a:rPr>
              <a:t>Day 3:  Released snook from acclimation pens 	</a:t>
            </a:r>
          </a:p>
          <a:p>
            <a:pPr defTabSz="914400"/>
            <a:r>
              <a:rPr lang="en-US" sz="2400" b="1">
                <a:solidFill>
                  <a:srgbClr val="FF9933"/>
                </a:solidFill>
                <a:latin typeface="Comic Sans MS" pitchFamily="66" charset="0"/>
              </a:rPr>
              <a:t>	    &amp; also Stocked non-acclimated snook</a:t>
            </a:r>
          </a:p>
        </p:txBody>
      </p:sp>
      <p:sp>
        <p:nvSpPr>
          <p:cNvPr id="186377" name="Text Box 157"/>
          <p:cNvSpPr txBox="1">
            <a:spLocks noChangeArrowheads="1"/>
          </p:cNvSpPr>
          <p:nvPr/>
        </p:nvSpPr>
        <p:spPr bwMode="auto">
          <a:xfrm>
            <a:off x="1355725" y="2711450"/>
            <a:ext cx="863600"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NCO</a:t>
            </a:r>
          </a:p>
        </p:txBody>
      </p:sp>
      <p:sp>
        <p:nvSpPr>
          <p:cNvPr id="186378" name="Text Box 158"/>
          <p:cNvSpPr txBox="1">
            <a:spLocks noChangeArrowheads="1"/>
          </p:cNvSpPr>
          <p:nvPr/>
        </p:nvSpPr>
        <p:spPr bwMode="auto">
          <a:xfrm>
            <a:off x="7010400" y="2711450"/>
            <a:ext cx="879475"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NCM</a:t>
            </a:r>
          </a:p>
        </p:txBody>
      </p:sp>
      <p:sp>
        <p:nvSpPr>
          <p:cNvPr id="186379" name="Text Box 159"/>
          <p:cNvSpPr txBox="1">
            <a:spLocks noChangeArrowheads="1"/>
          </p:cNvSpPr>
          <p:nvPr/>
        </p:nvSpPr>
        <p:spPr bwMode="auto">
          <a:xfrm>
            <a:off x="5148263" y="2711450"/>
            <a:ext cx="795337"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CCL</a:t>
            </a:r>
          </a:p>
        </p:txBody>
      </p:sp>
      <p:sp>
        <p:nvSpPr>
          <p:cNvPr id="186380" name="Text Box 160"/>
          <p:cNvSpPr txBox="1">
            <a:spLocks noChangeArrowheads="1"/>
          </p:cNvSpPr>
          <p:nvPr/>
        </p:nvSpPr>
        <p:spPr bwMode="auto">
          <a:xfrm>
            <a:off x="3286125" y="2711450"/>
            <a:ext cx="795338"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NCL</a:t>
            </a:r>
          </a:p>
        </p:txBody>
      </p:sp>
      <p:grpSp>
        <p:nvGrpSpPr>
          <p:cNvPr id="186381" name="Group 161"/>
          <p:cNvGrpSpPr>
            <a:grpSpLocks/>
          </p:cNvGrpSpPr>
          <p:nvPr/>
        </p:nvGrpSpPr>
        <p:grpSpPr bwMode="auto">
          <a:xfrm>
            <a:off x="2057400" y="5181600"/>
            <a:ext cx="414338" cy="481013"/>
            <a:chOff x="1296" y="3264"/>
            <a:chExt cx="261" cy="303"/>
          </a:xfrm>
        </p:grpSpPr>
        <p:grpSp>
          <p:nvGrpSpPr>
            <p:cNvPr id="186671" name="Group 162"/>
            <p:cNvGrpSpPr>
              <a:grpSpLocks/>
            </p:cNvGrpSpPr>
            <p:nvPr/>
          </p:nvGrpSpPr>
          <p:grpSpPr bwMode="auto">
            <a:xfrm>
              <a:off x="1488" y="3312"/>
              <a:ext cx="69" cy="48"/>
              <a:chOff x="411" y="2107"/>
              <a:chExt cx="619" cy="574"/>
            </a:xfrm>
          </p:grpSpPr>
          <p:sp>
            <p:nvSpPr>
              <p:cNvPr id="186704" name="Arc 16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705" name="Arc 16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706" name="Line 165"/>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2" name="Group 166"/>
            <p:cNvGrpSpPr>
              <a:grpSpLocks/>
            </p:cNvGrpSpPr>
            <p:nvPr/>
          </p:nvGrpSpPr>
          <p:grpSpPr bwMode="auto">
            <a:xfrm>
              <a:off x="1296" y="3312"/>
              <a:ext cx="69" cy="48"/>
              <a:chOff x="411" y="2107"/>
              <a:chExt cx="619" cy="574"/>
            </a:xfrm>
          </p:grpSpPr>
          <p:sp>
            <p:nvSpPr>
              <p:cNvPr id="186701" name="Arc 16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702" name="Arc 16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703" name="Line 169"/>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3" name="Group 170"/>
            <p:cNvGrpSpPr>
              <a:grpSpLocks/>
            </p:cNvGrpSpPr>
            <p:nvPr/>
          </p:nvGrpSpPr>
          <p:grpSpPr bwMode="auto">
            <a:xfrm>
              <a:off x="1392" y="3264"/>
              <a:ext cx="69" cy="48"/>
              <a:chOff x="411" y="2107"/>
              <a:chExt cx="619" cy="574"/>
            </a:xfrm>
          </p:grpSpPr>
          <p:sp>
            <p:nvSpPr>
              <p:cNvPr id="186698" name="Arc 17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9" name="Arc 17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700" name="Line 173"/>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4" name="Group 174"/>
            <p:cNvGrpSpPr>
              <a:grpSpLocks/>
            </p:cNvGrpSpPr>
            <p:nvPr/>
          </p:nvGrpSpPr>
          <p:grpSpPr bwMode="auto">
            <a:xfrm>
              <a:off x="1392" y="3360"/>
              <a:ext cx="69" cy="48"/>
              <a:chOff x="411" y="2107"/>
              <a:chExt cx="619" cy="574"/>
            </a:xfrm>
          </p:grpSpPr>
          <p:sp>
            <p:nvSpPr>
              <p:cNvPr id="186695" name="Arc 17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6" name="Arc 17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7" name="Line 177"/>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5" name="Group 178"/>
            <p:cNvGrpSpPr>
              <a:grpSpLocks/>
            </p:cNvGrpSpPr>
            <p:nvPr/>
          </p:nvGrpSpPr>
          <p:grpSpPr bwMode="auto">
            <a:xfrm>
              <a:off x="1392" y="3456"/>
              <a:ext cx="69" cy="48"/>
              <a:chOff x="411" y="2107"/>
              <a:chExt cx="619" cy="574"/>
            </a:xfrm>
          </p:grpSpPr>
          <p:sp>
            <p:nvSpPr>
              <p:cNvPr id="186692" name="Arc 17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3" name="Arc 18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4" name="Line 181"/>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6" name="Group 182"/>
            <p:cNvGrpSpPr>
              <a:grpSpLocks/>
            </p:cNvGrpSpPr>
            <p:nvPr/>
          </p:nvGrpSpPr>
          <p:grpSpPr bwMode="auto">
            <a:xfrm>
              <a:off x="1488" y="3504"/>
              <a:ext cx="69" cy="48"/>
              <a:chOff x="411" y="2107"/>
              <a:chExt cx="619" cy="574"/>
            </a:xfrm>
          </p:grpSpPr>
          <p:sp>
            <p:nvSpPr>
              <p:cNvPr id="186689" name="Arc 18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0" name="Arc 18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91" name="Line 185"/>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7" name="Group 186"/>
            <p:cNvGrpSpPr>
              <a:grpSpLocks/>
            </p:cNvGrpSpPr>
            <p:nvPr/>
          </p:nvGrpSpPr>
          <p:grpSpPr bwMode="auto">
            <a:xfrm>
              <a:off x="1488" y="3408"/>
              <a:ext cx="69" cy="48"/>
              <a:chOff x="411" y="2107"/>
              <a:chExt cx="619" cy="574"/>
            </a:xfrm>
          </p:grpSpPr>
          <p:sp>
            <p:nvSpPr>
              <p:cNvPr id="186686" name="Arc 18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7" name="Arc 18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8" name="Line 189"/>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8" name="Group 190"/>
            <p:cNvGrpSpPr>
              <a:grpSpLocks/>
            </p:cNvGrpSpPr>
            <p:nvPr/>
          </p:nvGrpSpPr>
          <p:grpSpPr bwMode="auto">
            <a:xfrm>
              <a:off x="1296" y="3408"/>
              <a:ext cx="69" cy="48"/>
              <a:chOff x="411" y="2107"/>
              <a:chExt cx="619" cy="574"/>
            </a:xfrm>
          </p:grpSpPr>
          <p:sp>
            <p:nvSpPr>
              <p:cNvPr id="186683" name="Arc 19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4" name="Arc 19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5" name="Line 193"/>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nvGrpSpPr>
            <p:cNvPr id="186679" name="Group 194"/>
            <p:cNvGrpSpPr>
              <a:grpSpLocks/>
            </p:cNvGrpSpPr>
            <p:nvPr/>
          </p:nvGrpSpPr>
          <p:grpSpPr bwMode="auto">
            <a:xfrm>
              <a:off x="1311" y="3519"/>
              <a:ext cx="69" cy="48"/>
              <a:chOff x="411" y="2107"/>
              <a:chExt cx="619" cy="574"/>
            </a:xfrm>
          </p:grpSpPr>
          <p:sp>
            <p:nvSpPr>
              <p:cNvPr id="186680" name="Arc 19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1" name="Arc 19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5875">
                <a:solidFill>
                  <a:srgbClr val="66FF33"/>
                </a:solidFill>
                <a:round/>
                <a:headEnd/>
                <a:tailEnd/>
              </a:ln>
            </p:spPr>
            <p:txBody>
              <a:bodyPr wrap="none" anchor="ctr"/>
              <a:lstStyle/>
              <a:p>
                <a:endParaRPr lang="en-US"/>
              </a:p>
            </p:txBody>
          </p:sp>
          <p:sp>
            <p:nvSpPr>
              <p:cNvPr id="186682" name="Line 197"/>
              <p:cNvSpPr>
                <a:spLocks noChangeShapeType="1"/>
              </p:cNvSpPr>
              <p:nvPr/>
            </p:nvSpPr>
            <p:spPr bwMode="auto">
              <a:xfrm>
                <a:off x="411" y="2335"/>
                <a:ext cx="0" cy="240"/>
              </a:xfrm>
              <a:prstGeom prst="line">
                <a:avLst/>
              </a:prstGeom>
              <a:noFill/>
              <a:ln w="15875">
                <a:solidFill>
                  <a:srgbClr val="66FF33"/>
                </a:solidFill>
                <a:round/>
                <a:headEnd/>
                <a:tailEnd/>
              </a:ln>
            </p:spPr>
            <p:txBody>
              <a:bodyPr/>
              <a:lstStyle/>
              <a:p>
                <a:endParaRPr lang="en-US"/>
              </a:p>
            </p:txBody>
          </p:sp>
        </p:grpSp>
      </p:grpSp>
      <p:grpSp>
        <p:nvGrpSpPr>
          <p:cNvPr id="186382" name="Group 198"/>
          <p:cNvGrpSpPr>
            <a:grpSpLocks/>
          </p:cNvGrpSpPr>
          <p:nvPr/>
        </p:nvGrpSpPr>
        <p:grpSpPr bwMode="auto">
          <a:xfrm>
            <a:off x="1447800" y="4495800"/>
            <a:ext cx="1047750" cy="685800"/>
            <a:chOff x="864" y="2832"/>
            <a:chExt cx="660" cy="432"/>
          </a:xfrm>
        </p:grpSpPr>
        <p:sp>
          <p:nvSpPr>
            <p:cNvPr id="186629" name="Oval 199"/>
            <p:cNvSpPr>
              <a:spLocks noChangeArrowheads="1"/>
            </p:cNvSpPr>
            <p:nvPr/>
          </p:nvSpPr>
          <p:spPr bwMode="auto">
            <a:xfrm>
              <a:off x="864" y="2832"/>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sp>
          <p:nvSpPr>
            <p:cNvPr id="186630" name="Rectangle 200"/>
            <p:cNvSpPr>
              <a:spLocks noChangeArrowheads="1"/>
            </p:cNvSpPr>
            <p:nvPr/>
          </p:nvSpPr>
          <p:spPr bwMode="auto">
            <a:xfrm>
              <a:off x="1248" y="2880"/>
              <a:ext cx="96" cy="336"/>
            </a:xfrm>
            <a:prstGeom prst="rect">
              <a:avLst/>
            </a:prstGeom>
            <a:noFill/>
            <a:ln w="9525">
              <a:noFill/>
              <a:miter lim="800000"/>
              <a:headEnd/>
              <a:tailEnd/>
            </a:ln>
          </p:spPr>
          <p:txBody>
            <a:bodyPr wrap="none" anchor="ctr"/>
            <a:lstStyle/>
            <a:p>
              <a:pPr algn="ctr" defTabSz="914400" eaLnBrk="0" hangingPunct="0"/>
              <a:endParaRPr lang="en-US">
                <a:solidFill>
                  <a:srgbClr val="FFFFFF"/>
                </a:solidFill>
              </a:endParaRPr>
            </a:p>
          </p:txBody>
        </p:sp>
        <p:grpSp>
          <p:nvGrpSpPr>
            <p:cNvPr id="186631" name="Group 201"/>
            <p:cNvGrpSpPr>
              <a:grpSpLocks/>
            </p:cNvGrpSpPr>
            <p:nvPr/>
          </p:nvGrpSpPr>
          <p:grpSpPr bwMode="auto">
            <a:xfrm>
              <a:off x="1399" y="2872"/>
              <a:ext cx="69" cy="48"/>
              <a:chOff x="411" y="2107"/>
              <a:chExt cx="619" cy="574"/>
            </a:xfrm>
          </p:grpSpPr>
          <p:sp>
            <p:nvSpPr>
              <p:cNvPr id="186668" name="Arc 20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9" name="Arc 20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70" name="Line 20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2" name="Group 205"/>
            <p:cNvGrpSpPr>
              <a:grpSpLocks/>
            </p:cNvGrpSpPr>
            <p:nvPr/>
          </p:nvGrpSpPr>
          <p:grpSpPr bwMode="auto">
            <a:xfrm>
              <a:off x="1268" y="2916"/>
              <a:ext cx="69" cy="48"/>
              <a:chOff x="411" y="2107"/>
              <a:chExt cx="619" cy="574"/>
            </a:xfrm>
          </p:grpSpPr>
          <p:sp>
            <p:nvSpPr>
              <p:cNvPr id="186665" name="Arc 20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6" name="Arc 20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7" name="Line 20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3" name="Group 209"/>
            <p:cNvGrpSpPr>
              <a:grpSpLocks/>
            </p:cNvGrpSpPr>
            <p:nvPr/>
          </p:nvGrpSpPr>
          <p:grpSpPr bwMode="auto">
            <a:xfrm>
              <a:off x="1344" y="2976"/>
              <a:ext cx="69" cy="48"/>
              <a:chOff x="411" y="2107"/>
              <a:chExt cx="619" cy="574"/>
            </a:xfrm>
          </p:grpSpPr>
          <p:sp>
            <p:nvSpPr>
              <p:cNvPr id="186662" name="Arc 21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3" name="Arc 21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4" name="Line 21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4" name="Group 213"/>
            <p:cNvGrpSpPr>
              <a:grpSpLocks/>
            </p:cNvGrpSpPr>
            <p:nvPr/>
          </p:nvGrpSpPr>
          <p:grpSpPr bwMode="auto">
            <a:xfrm>
              <a:off x="1455" y="2941"/>
              <a:ext cx="69" cy="48"/>
              <a:chOff x="411" y="2107"/>
              <a:chExt cx="619" cy="574"/>
            </a:xfrm>
          </p:grpSpPr>
          <p:sp>
            <p:nvSpPr>
              <p:cNvPr id="186659" name="Arc 21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0" name="Arc 21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61" name="Line 21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5" name="Group 217"/>
            <p:cNvGrpSpPr>
              <a:grpSpLocks/>
            </p:cNvGrpSpPr>
            <p:nvPr/>
          </p:nvGrpSpPr>
          <p:grpSpPr bwMode="auto">
            <a:xfrm>
              <a:off x="1299" y="3050"/>
              <a:ext cx="69" cy="48"/>
              <a:chOff x="411" y="2107"/>
              <a:chExt cx="619" cy="574"/>
            </a:xfrm>
          </p:grpSpPr>
          <p:sp>
            <p:nvSpPr>
              <p:cNvPr id="186656" name="Arc 21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7" name="Arc 21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8" name="Line 22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6" name="Group 221"/>
            <p:cNvGrpSpPr>
              <a:grpSpLocks/>
            </p:cNvGrpSpPr>
            <p:nvPr/>
          </p:nvGrpSpPr>
          <p:grpSpPr bwMode="auto">
            <a:xfrm>
              <a:off x="1308" y="3202"/>
              <a:ext cx="69" cy="48"/>
              <a:chOff x="411" y="2107"/>
              <a:chExt cx="619" cy="574"/>
            </a:xfrm>
          </p:grpSpPr>
          <p:sp>
            <p:nvSpPr>
              <p:cNvPr id="186653" name="Arc 22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4" name="Arc 22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5" name="Line 22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7" name="Group 225"/>
            <p:cNvGrpSpPr>
              <a:grpSpLocks/>
            </p:cNvGrpSpPr>
            <p:nvPr/>
          </p:nvGrpSpPr>
          <p:grpSpPr bwMode="auto">
            <a:xfrm>
              <a:off x="1420" y="3072"/>
              <a:ext cx="69" cy="48"/>
              <a:chOff x="411" y="2107"/>
              <a:chExt cx="619" cy="574"/>
            </a:xfrm>
          </p:grpSpPr>
          <p:sp>
            <p:nvSpPr>
              <p:cNvPr id="186650" name="Arc 22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1" name="Arc 22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52" name="Line 22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8" name="Group 229"/>
            <p:cNvGrpSpPr>
              <a:grpSpLocks/>
            </p:cNvGrpSpPr>
            <p:nvPr/>
          </p:nvGrpSpPr>
          <p:grpSpPr bwMode="auto">
            <a:xfrm>
              <a:off x="1200" y="2976"/>
              <a:ext cx="69" cy="48"/>
              <a:chOff x="411" y="2107"/>
              <a:chExt cx="619" cy="574"/>
            </a:xfrm>
          </p:grpSpPr>
          <p:sp>
            <p:nvSpPr>
              <p:cNvPr id="186647" name="Arc 23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8" name="Arc 23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9" name="Line 23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39" name="Group 233"/>
            <p:cNvGrpSpPr>
              <a:grpSpLocks/>
            </p:cNvGrpSpPr>
            <p:nvPr/>
          </p:nvGrpSpPr>
          <p:grpSpPr bwMode="auto">
            <a:xfrm>
              <a:off x="1251" y="3105"/>
              <a:ext cx="69" cy="48"/>
              <a:chOff x="411" y="2107"/>
              <a:chExt cx="619" cy="574"/>
            </a:xfrm>
          </p:grpSpPr>
          <p:sp>
            <p:nvSpPr>
              <p:cNvPr id="186644" name="Arc 23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5" name="Arc 23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6" name="Line 23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640" name="Group 237"/>
            <p:cNvGrpSpPr>
              <a:grpSpLocks/>
            </p:cNvGrpSpPr>
            <p:nvPr/>
          </p:nvGrpSpPr>
          <p:grpSpPr bwMode="auto">
            <a:xfrm>
              <a:off x="1418" y="3144"/>
              <a:ext cx="69" cy="48"/>
              <a:chOff x="411" y="2107"/>
              <a:chExt cx="619" cy="574"/>
            </a:xfrm>
          </p:grpSpPr>
          <p:sp>
            <p:nvSpPr>
              <p:cNvPr id="186641" name="Arc 23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2" name="Arc 23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643" name="Line 24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83" name="Group 241"/>
          <p:cNvGrpSpPr>
            <a:grpSpLocks/>
          </p:cNvGrpSpPr>
          <p:nvPr/>
        </p:nvGrpSpPr>
        <p:grpSpPr bwMode="auto">
          <a:xfrm>
            <a:off x="5791200" y="5181600"/>
            <a:ext cx="414338" cy="481013"/>
            <a:chOff x="3648" y="3264"/>
            <a:chExt cx="261" cy="303"/>
          </a:xfrm>
        </p:grpSpPr>
        <p:grpSp>
          <p:nvGrpSpPr>
            <p:cNvPr id="186593" name="Group 242"/>
            <p:cNvGrpSpPr>
              <a:grpSpLocks/>
            </p:cNvGrpSpPr>
            <p:nvPr/>
          </p:nvGrpSpPr>
          <p:grpSpPr bwMode="auto">
            <a:xfrm>
              <a:off x="3840" y="3312"/>
              <a:ext cx="69" cy="48"/>
              <a:chOff x="411" y="2107"/>
              <a:chExt cx="619" cy="574"/>
            </a:xfrm>
          </p:grpSpPr>
          <p:sp>
            <p:nvSpPr>
              <p:cNvPr id="186626" name="Arc 24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7" name="Arc 24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8" name="Line 245"/>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4" name="Group 246"/>
            <p:cNvGrpSpPr>
              <a:grpSpLocks/>
            </p:cNvGrpSpPr>
            <p:nvPr/>
          </p:nvGrpSpPr>
          <p:grpSpPr bwMode="auto">
            <a:xfrm>
              <a:off x="3648" y="3312"/>
              <a:ext cx="69" cy="48"/>
              <a:chOff x="411" y="2107"/>
              <a:chExt cx="619" cy="574"/>
            </a:xfrm>
          </p:grpSpPr>
          <p:sp>
            <p:nvSpPr>
              <p:cNvPr id="186623" name="Arc 24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4" name="Arc 24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5" name="Line 249"/>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5" name="Group 250"/>
            <p:cNvGrpSpPr>
              <a:grpSpLocks/>
            </p:cNvGrpSpPr>
            <p:nvPr/>
          </p:nvGrpSpPr>
          <p:grpSpPr bwMode="auto">
            <a:xfrm>
              <a:off x="3744" y="3264"/>
              <a:ext cx="69" cy="48"/>
              <a:chOff x="411" y="2107"/>
              <a:chExt cx="619" cy="574"/>
            </a:xfrm>
          </p:grpSpPr>
          <p:sp>
            <p:nvSpPr>
              <p:cNvPr id="186620" name="Arc 25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1" name="Arc 25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22" name="Line 253"/>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6" name="Group 254"/>
            <p:cNvGrpSpPr>
              <a:grpSpLocks/>
            </p:cNvGrpSpPr>
            <p:nvPr/>
          </p:nvGrpSpPr>
          <p:grpSpPr bwMode="auto">
            <a:xfrm>
              <a:off x="3744" y="3360"/>
              <a:ext cx="69" cy="48"/>
              <a:chOff x="411" y="2107"/>
              <a:chExt cx="619" cy="574"/>
            </a:xfrm>
          </p:grpSpPr>
          <p:sp>
            <p:nvSpPr>
              <p:cNvPr id="186617" name="Arc 25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8" name="Arc 25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9" name="Line 257"/>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7" name="Group 258"/>
            <p:cNvGrpSpPr>
              <a:grpSpLocks/>
            </p:cNvGrpSpPr>
            <p:nvPr/>
          </p:nvGrpSpPr>
          <p:grpSpPr bwMode="auto">
            <a:xfrm>
              <a:off x="3744" y="3456"/>
              <a:ext cx="69" cy="48"/>
              <a:chOff x="411" y="2107"/>
              <a:chExt cx="619" cy="574"/>
            </a:xfrm>
          </p:grpSpPr>
          <p:sp>
            <p:nvSpPr>
              <p:cNvPr id="186614" name="Arc 25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5" name="Arc 26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6" name="Line 261"/>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8" name="Group 262"/>
            <p:cNvGrpSpPr>
              <a:grpSpLocks/>
            </p:cNvGrpSpPr>
            <p:nvPr/>
          </p:nvGrpSpPr>
          <p:grpSpPr bwMode="auto">
            <a:xfrm>
              <a:off x="3840" y="3504"/>
              <a:ext cx="69" cy="48"/>
              <a:chOff x="411" y="2107"/>
              <a:chExt cx="619" cy="574"/>
            </a:xfrm>
          </p:grpSpPr>
          <p:sp>
            <p:nvSpPr>
              <p:cNvPr id="186611" name="Arc 26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2" name="Arc 26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3" name="Line 265"/>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99" name="Group 266"/>
            <p:cNvGrpSpPr>
              <a:grpSpLocks/>
            </p:cNvGrpSpPr>
            <p:nvPr/>
          </p:nvGrpSpPr>
          <p:grpSpPr bwMode="auto">
            <a:xfrm>
              <a:off x="3840" y="3408"/>
              <a:ext cx="69" cy="48"/>
              <a:chOff x="411" y="2107"/>
              <a:chExt cx="619" cy="574"/>
            </a:xfrm>
          </p:grpSpPr>
          <p:sp>
            <p:nvSpPr>
              <p:cNvPr id="186608" name="Arc 26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09" name="Arc 26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10" name="Line 269"/>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600" name="Group 270"/>
            <p:cNvGrpSpPr>
              <a:grpSpLocks/>
            </p:cNvGrpSpPr>
            <p:nvPr/>
          </p:nvGrpSpPr>
          <p:grpSpPr bwMode="auto">
            <a:xfrm>
              <a:off x="3648" y="3408"/>
              <a:ext cx="69" cy="48"/>
              <a:chOff x="411" y="2107"/>
              <a:chExt cx="619" cy="574"/>
            </a:xfrm>
          </p:grpSpPr>
          <p:sp>
            <p:nvSpPr>
              <p:cNvPr id="186605" name="Arc 27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06" name="Arc 27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07" name="Line 273"/>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601" name="Group 274"/>
            <p:cNvGrpSpPr>
              <a:grpSpLocks/>
            </p:cNvGrpSpPr>
            <p:nvPr/>
          </p:nvGrpSpPr>
          <p:grpSpPr bwMode="auto">
            <a:xfrm>
              <a:off x="3663" y="3519"/>
              <a:ext cx="69" cy="48"/>
              <a:chOff x="411" y="2107"/>
              <a:chExt cx="619" cy="574"/>
            </a:xfrm>
          </p:grpSpPr>
          <p:sp>
            <p:nvSpPr>
              <p:cNvPr id="186602" name="Arc 27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03" name="Arc 27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604" name="Line 277"/>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grpSp>
        <p:nvGrpSpPr>
          <p:cNvPr id="186384" name="Group 278"/>
          <p:cNvGrpSpPr>
            <a:grpSpLocks/>
          </p:cNvGrpSpPr>
          <p:nvPr/>
        </p:nvGrpSpPr>
        <p:grpSpPr bwMode="auto">
          <a:xfrm>
            <a:off x="5181600" y="4495800"/>
            <a:ext cx="1047750" cy="685800"/>
            <a:chOff x="3216" y="2784"/>
            <a:chExt cx="660" cy="432"/>
          </a:xfrm>
        </p:grpSpPr>
        <p:sp>
          <p:nvSpPr>
            <p:cNvPr id="186551" name="Oval 279"/>
            <p:cNvSpPr>
              <a:spLocks noChangeArrowheads="1"/>
            </p:cNvSpPr>
            <p:nvPr/>
          </p:nvSpPr>
          <p:spPr bwMode="auto">
            <a:xfrm>
              <a:off x="3216" y="2784"/>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sp>
          <p:nvSpPr>
            <p:cNvPr id="186552" name="Rectangle 280"/>
            <p:cNvSpPr>
              <a:spLocks noChangeArrowheads="1"/>
            </p:cNvSpPr>
            <p:nvPr/>
          </p:nvSpPr>
          <p:spPr bwMode="auto">
            <a:xfrm>
              <a:off x="3600" y="2832"/>
              <a:ext cx="96" cy="336"/>
            </a:xfrm>
            <a:prstGeom prst="rect">
              <a:avLst/>
            </a:prstGeom>
            <a:noFill/>
            <a:ln w="9525">
              <a:noFill/>
              <a:miter lim="800000"/>
              <a:headEnd/>
              <a:tailEnd/>
            </a:ln>
          </p:spPr>
          <p:txBody>
            <a:bodyPr wrap="none" anchor="ctr"/>
            <a:lstStyle/>
            <a:p>
              <a:pPr algn="ctr" defTabSz="914400" eaLnBrk="0" hangingPunct="0"/>
              <a:endParaRPr lang="en-US">
                <a:solidFill>
                  <a:srgbClr val="FFFFFF"/>
                </a:solidFill>
              </a:endParaRPr>
            </a:p>
          </p:txBody>
        </p:sp>
        <p:grpSp>
          <p:nvGrpSpPr>
            <p:cNvPr id="186553" name="Group 281"/>
            <p:cNvGrpSpPr>
              <a:grpSpLocks/>
            </p:cNvGrpSpPr>
            <p:nvPr/>
          </p:nvGrpSpPr>
          <p:grpSpPr bwMode="auto">
            <a:xfrm>
              <a:off x="3751" y="2824"/>
              <a:ext cx="69" cy="48"/>
              <a:chOff x="411" y="2107"/>
              <a:chExt cx="619" cy="574"/>
            </a:xfrm>
          </p:grpSpPr>
          <p:sp>
            <p:nvSpPr>
              <p:cNvPr id="186590" name="Arc 28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91" name="Arc 28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92" name="Line 28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4" name="Group 285"/>
            <p:cNvGrpSpPr>
              <a:grpSpLocks/>
            </p:cNvGrpSpPr>
            <p:nvPr/>
          </p:nvGrpSpPr>
          <p:grpSpPr bwMode="auto">
            <a:xfrm>
              <a:off x="3620" y="2868"/>
              <a:ext cx="69" cy="48"/>
              <a:chOff x="411" y="2107"/>
              <a:chExt cx="619" cy="574"/>
            </a:xfrm>
          </p:grpSpPr>
          <p:sp>
            <p:nvSpPr>
              <p:cNvPr id="186587" name="Arc 28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8" name="Arc 28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9" name="Line 28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5" name="Group 289"/>
            <p:cNvGrpSpPr>
              <a:grpSpLocks/>
            </p:cNvGrpSpPr>
            <p:nvPr/>
          </p:nvGrpSpPr>
          <p:grpSpPr bwMode="auto">
            <a:xfrm>
              <a:off x="3696" y="2928"/>
              <a:ext cx="69" cy="48"/>
              <a:chOff x="411" y="2107"/>
              <a:chExt cx="619" cy="574"/>
            </a:xfrm>
          </p:grpSpPr>
          <p:sp>
            <p:nvSpPr>
              <p:cNvPr id="186584" name="Arc 29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5" name="Arc 29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6" name="Line 29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6" name="Group 293"/>
            <p:cNvGrpSpPr>
              <a:grpSpLocks/>
            </p:cNvGrpSpPr>
            <p:nvPr/>
          </p:nvGrpSpPr>
          <p:grpSpPr bwMode="auto">
            <a:xfrm>
              <a:off x="3807" y="2893"/>
              <a:ext cx="69" cy="48"/>
              <a:chOff x="411" y="2107"/>
              <a:chExt cx="619" cy="574"/>
            </a:xfrm>
          </p:grpSpPr>
          <p:sp>
            <p:nvSpPr>
              <p:cNvPr id="186581" name="Arc 29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2" name="Arc 29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3" name="Line 29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7" name="Group 297"/>
            <p:cNvGrpSpPr>
              <a:grpSpLocks/>
            </p:cNvGrpSpPr>
            <p:nvPr/>
          </p:nvGrpSpPr>
          <p:grpSpPr bwMode="auto">
            <a:xfrm>
              <a:off x="3651" y="3002"/>
              <a:ext cx="69" cy="48"/>
              <a:chOff x="411" y="2107"/>
              <a:chExt cx="619" cy="574"/>
            </a:xfrm>
          </p:grpSpPr>
          <p:sp>
            <p:nvSpPr>
              <p:cNvPr id="186578" name="Arc 29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9" name="Arc 29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80" name="Line 30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8" name="Group 301"/>
            <p:cNvGrpSpPr>
              <a:grpSpLocks/>
            </p:cNvGrpSpPr>
            <p:nvPr/>
          </p:nvGrpSpPr>
          <p:grpSpPr bwMode="auto">
            <a:xfrm>
              <a:off x="3660" y="3154"/>
              <a:ext cx="69" cy="48"/>
              <a:chOff x="411" y="2107"/>
              <a:chExt cx="619" cy="574"/>
            </a:xfrm>
          </p:grpSpPr>
          <p:sp>
            <p:nvSpPr>
              <p:cNvPr id="186575" name="Arc 30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6" name="Arc 30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7" name="Line 30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59" name="Group 305"/>
            <p:cNvGrpSpPr>
              <a:grpSpLocks/>
            </p:cNvGrpSpPr>
            <p:nvPr/>
          </p:nvGrpSpPr>
          <p:grpSpPr bwMode="auto">
            <a:xfrm>
              <a:off x="3772" y="3024"/>
              <a:ext cx="69" cy="48"/>
              <a:chOff x="411" y="2107"/>
              <a:chExt cx="619" cy="574"/>
            </a:xfrm>
          </p:grpSpPr>
          <p:sp>
            <p:nvSpPr>
              <p:cNvPr id="186572" name="Arc 30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3" name="Arc 30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4" name="Line 30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60" name="Group 309"/>
            <p:cNvGrpSpPr>
              <a:grpSpLocks/>
            </p:cNvGrpSpPr>
            <p:nvPr/>
          </p:nvGrpSpPr>
          <p:grpSpPr bwMode="auto">
            <a:xfrm>
              <a:off x="3552" y="2928"/>
              <a:ext cx="69" cy="48"/>
              <a:chOff x="411" y="2107"/>
              <a:chExt cx="619" cy="574"/>
            </a:xfrm>
          </p:grpSpPr>
          <p:sp>
            <p:nvSpPr>
              <p:cNvPr id="186569" name="Arc 31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0" name="Arc 31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71" name="Line 31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61" name="Group 313"/>
            <p:cNvGrpSpPr>
              <a:grpSpLocks/>
            </p:cNvGrpSpPr>
            <p:nvPr/>
          </p:nvGrpSpPr>
          <p:grpSpPr bwMode="auto">
            <a:xfrm>
              <a:off x="3603" y="3057"/>
              <a:ext cx="69" cy="48"/>
              <a:chOff x="411" y="2107"/>
              <a:chExt cx="619" cy="574"/>
            </a:xfrm>
          </p:grpSpPr>
          <p:sp>
            <p:nvSpPr>
              <p:cNvPr id="186566" name="Arc 31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67" name="Arc 31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68" name="Line 31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562" name="Group 317"/>
            <p:cNvGrpSpPr>
              <a:grpSpLocks/>
            </p:cNvGrpSpPr>
            <p:nvPr/>
          </p:nvGrpSpPr>
          <p:grpSpPr bwMode="auto">
            <a:xfrm>
              <a:off x="3770" y="3096"/>
              <a:ext cx="69" cy="48"/>
              <a:chOff x="411" y="2107"/>
              <a:chExt cx="619" cy="574"/>
            </a:xfrm>
          </p:grpSpPr>
          <p:sp>
            <p:nvSpPr>
              <p:cNvPr id="186563" name="Arc 31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64" name="Arc 31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65" name="Line 32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85" name="Group 321"/>
          <p:cNvGrpSpPr>
            <a:grpSpLocks/>
          </p:cNvGrpSpPr>
          <p:nvPr/>
        </p:nvGrpSpPr>
        <p:grpSpPr bwMode="auto">
          <a:xfrm>
            <a:off x="7543800" y="5181600"/>
            <a:ext cx="414338" cy="481013"/>
            <a:chOff x="4752" y="3264"/>
            <a:chExt cx="261" cy="303"/>
          </a:xfrm>
        </p:grpSpPr>
        <p:grpSp>
          <p:nvGrpSpPr>
            <p:cNvPr id="186515" name="Group 322"/>
            <p:cNvGrpSpPr>
              <a:grpSpLocks/>
            </p:cNvGrpSpPr>
            <p:nvPr/>
          </p:nvGrpSpPr>
          <p:grpSpPr bwMode="auto">
            <a:xfrm>
              <a:off x="4944" y="3312"/>
              <a:ext cx="69" cy="48"/>
              <a:chOff x="411" y="2107"/>
              <a:chExt cx="619" cy="574"/>
            </a:xfrm>
          </p:grpSpPr>
          <p:sp>
            <p:nvSpPr>
              <p:cNvPr id="186548" name="Arc 32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9" name="Arc 32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50" name="Line 325"/>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16" name="Group 326"/>
            <p:cNvGrpSpPr>
              <a:grpSpLocks/>
            </p:cNvGrpSpPr>
            <p:nvPr/>
          </p:nvGrpSpPr>
          <p:grpSpPr bwMode="auto">
            <a:xfrm>
              <a:off x="4752" y="3312"/>
              <a:ext cx="69" cy="48"/>
              <a:chOff x="411" y="2107"/>
              <a:chExt cx="619" cy="574"/>
            </a:xfrm>
          </p:grpSpPr>
          <p:sp>
            <p:nvSpPr>
              <p:cNvPr id="186545" name="Arc 32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6" name="Arc 32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7" name="Line 329"/>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17" name="Group 330"/>
            <p:cNvGrpSpPr>
              <a:grpSpLocks/>
            </p:cNvGrpSpPr>
            <p:nvPr/>
          </p:nvGrpSpPr>
          <p:grpSpPr bwMode="auto">
            <a:xfrm>
              <a:off x="4848" y="3264"/>
              <a:ext cx="69" cy="48"/>
              <a:chOff x="411" y="2107"/>
              <a:chExt cx="619" cy="574"/>
            </a:xfrm>
          </p:grpSpPr>
          <p:sp>
            <p:nvSpPr>
              <p:cNvPr id="186542" name="Arc 33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3" name="Arc 33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4" name="Line 333"/>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18" name="Group 334"/>
            <p:cNvGrpSpPr>
              <a:grpSpLocks/>
            </p:cNvGrpSpPr>
            <p:nvPr/>
          </p:nvGrpSpPr>
          <p:grpSpPr bwMode="auto">
            <a:xfrm>
              <a:off x="4848" y="3360"/>
              <a:ext cx="69" cy="48"/>
              <a:chOff x="411" y="2107"/>
              <a:chExt cx="619" cy="574"/>
            </a:xfrm>
          </p:grpSpPr>
          <p:sp>
            <p:nvSpPr>
              <p:cNvPr id="186539" name="Arc 33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0" name="Arc 33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41" name="Line 337"/>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19" name="Group 338"/>
            <p:cNvGrpSpPr>
              <a:grpSpLocks/>
            </p:cNvGrpSpPr>
            <p:nvPr/>
          </p:nvGrpSpPr>
          <p:grpSpPr bwMode="auto">
            <a:xfrm>
              <a:off x="4848" y="3456"/>
              <a:ext cx="69" cy="48"/>
              <a:chOff x="411" y="2107"/>
              <a:chExt cx="619" cy="574"/>
            </a:xfrm>
          </p:grpSpPr>
          <p:sp>
            <p:nvSpPr>
              <p:cNvPr id="186536" name="Arc 33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7" name="Arc 34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8" name="Line 341"/>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20" name="Group 342"/>
            <p:cNvGrpSpPr>
              <a:grpSpLocks/>
            </p:cNvGrpSpPr>
            <p:nvPr/>
          </p:nvGrpSpPr>
          <p:grpSpPr bwMode="auto">
            <a:xfrm>
              <a:off x="4944" y="3504"/>
              <a:ext cx="69" cy="48"/>
              <a:chOff x="411" y="2107"/>
              <a:chExt cx="619" cy="574"/>
            </a:xfrm>
          </p:grpSpPr>
          <p:sp>
            <p:nvSpPr>
              <p:cNvPr id="186533" name="Arc 34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4" name="Arc 34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5" name="Line 345"/>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21" name="Group 346"/>
            <p:cNvGrpSpPr>
              <a:grpSpLocks/>
            </p:cNvGrpSpPr>
            <p:nvPr/>
          </p:nvGrpSpPr>
          <p:grpSpPr bwMode="auto">
            <a:xfrm>
              <a:off x="4944" y="3408"/>
              <a:ext cx="69" cy="48"/>
              <a:chOff x="411" y="2107"/>
              <a:chExt cx="619" cy="574"/>
            </a:xfrm>
          </p:grpSpPr>
          <p:sp>
            <p:nvSpPr>
              <p:cNvPr id="186530" name="Arc 34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1" name="Arc 34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32" name="Line 349"/>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22" name="Group 350"/>
            <p:cNvGrpSpPr>
              <a:grpSpLocks/>
            </p:cNvGrpSpPr>
            <p:nvPr/>
          </p:nvGrpSpPr>
          <p:grpSpPr bwMode="auto">
            <a:xfrm>
              <a:off x="4752" y="3408"/>
              <a:ext cx="69" cy="48"/>
              <a:chOff x="411" y="2107"/>
              <a:chExt cx="619" cy="574"/>
            </a:xfrm>
          </p:grpSpPr>
          <p:sp>
            <p:nvSpPr>
              <p:cNvPr id="186527" name="Arc 35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28" name="Arc 35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29" name="Line 353"/>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nvGrpSpPr>
            <p:cNvPr id="186523" name="Group 354"/>
            <p:cNvGrpSpPr>
              <a:grpSpLocks/>
            </p:cNvGrpSpPr>
            <p:nvPr/>
          </p:nvGrpSpPr>
          <p:grpSpPr bwMode="auto">
            <a:xfrm>
              <a:off x="4767" y="3519"/>
              <a:ext cx="69" cy="48"/>
              <a:chOff x="411" y="2107"/>
              <a:chExt cx="619" cy="574"/>
            </a:xfrm>
          </p:grpSpPr>
          <p:sp>
            <p:nvSpPr>
              <p:cNvPr id="186524" name="Arc 35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25" name="Arc 35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66FF33"/>
                </a:solidFill>
                <a:round/>
                <a:headEnd/>
                <a:tailEnd/>
              </a:ln>
            </p:spPr>
            <p:txBody>
              <a:bodyPr wrap="none" anchor="ctr"/>
              <a:lstStyle/>
              <a:p>
                <a:endParaRPr lang="en-US"/>
              </a:p>
            </p:txBody>
          </p:sp>
          <p:sp>
            <p:nvSpPr>
              <p:cNvPr id="186526" name="Line 357"/>
              <p:cNvSpPr>
                <a:spLocks noChangeShapeType="1"/>
              </p:cNvSpPr>
              <p:nvPr/>
            </p:nvSpPr>
            <p:spPr bwMode="auto">
              <a:xfrm>
                <a:off x="411" y="2335"/>
                <a:ext cx="0" cy="240"/>
              </a:xfrm>
              <a:prstGeom prst="line">
                <a:avLst/>
              </a:prstGeom>
              <a:noFill/>
              <a:ln w="19050">
                <a:solidFill>
                  <a:srgbClr val="66FF33"/>
                </a:solidFill>
                <a:round/>
                <a:headEnd/>
                <a:tailEnd/>
              </a:ln>
            </p:spPr>
            <p:txBody>
              <a:bodyPr/>
              <a:lstStyle/>
              <a:p>
                <a:endParaRPr lang="en-US"/>
              </a:p>
            </p:txBody>
          </p:sp>
        </p:grpSp>
      </p:grpSp>
      <p:grpSp>
        <p:nvGrpSpPr>
          <p:cNvPr id="186386" name="Group 358"/>
          <p:cNvGrpSpPr>
            <a:grpSpLocks/>
          </p:cNvGrpSpPr>
          <p:nvPr/>
        </p:nvGrpSpPr>
        <p:grpSpPr bwMode="auto">
          <a:xfrm>
            <a:off x="6934200" y="4495800"/>
            <a:ext cx="1047750" cy="685800"/>
            <a:chOff x="4320" y="2784"/>
            <a:chExt cx="660" cy="432"/>
          </a:xfrm>
        </p:grpSpPr>
        <p:sp>
          <p:nvSpPr>
            <p:cNvPr id="186473" name="Oval 359"/>
            <p:cNvSpPr>
              <a:spLocks noChangeArrowheads="1"/>
            </p:cNvSpPr>
            <p:nvPr/>
          </p:nvSpPr>
          <p:spPr bwMode="auto">
            <a:xfrm>
              <a:off x="4320" y="2784"/>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sp>
          <p:nvSpPr>
            <p:cNvPr id="186474" name="Rectangle 360"/>
            <p:cNvSpPr>
              <a:spLocks noChangeArrowheads="1"/>
            </p:cNvSpPr>
            <p:nvPr/>
          </p:nvSpPr>
          <p:spPr bwMode="auto">
            <a:xfrm>
              <a:off x="4704" y="2832"/>
              <a:ext cx="96" cy="336"/>
            </a:xfrm>
            <a:prstGeom prst="rect">
              <a:avLst/>
            </a:prstGeom>
            <a:noFill/>
            <a:ln w="9525">
              <a:noFill/>
              <a:miter lim="800000"/>
              <a:headEnd/>
              <a:tailEnd/>
            </a:ln>
          </p:spPr>
          <p:txBody>
            <a:bodyPr wrap="none" anchor="ctr"/>
            <a:lstStyle/>
            <a:p>
              <a:pPr algn="ctr" defTabSz="914400" eaLnBrk="0" hangingPunct="0"/>
              <a:endParaRPr lang="en-US">
                <a:solidFill>
                  <a:srgbClr val="FFFFFF"/>
                </a:solidFill>
              </a:endParaRPr>
            </a:p>
          </p:txBody>
        </p:sp>
        <p:grpSp>
          <p:nvGrpSpPr>
            <p:cNvPr id="186475" name="Group 361"/>
            <p:cNvGrpSpPr>
              <a:grpSpLocks/>
            </p:cNvGrpSpPr>
            <p:nvPr/>
          </p:nvGrpSpPr>
          <p:grpSpPr bwMode="auto">
            <a:xfrm>
              <a:off x="4855" y="2824"/>
              <a:ext cx="69" cy="48"/>
              <a:chOff x="411" y="2107"/>
              <a:chExt cx="619" cy="574"/>
            </a:xfrm>
          </p:grpSpPr>
          <p:sp>
            <p:nvSpPr>
              <p:cNvPr id="186512" name="Arc 36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13" name="Arc 36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14" name="Line 36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76" name="Group 365"/>
            <p:cNvGrpSpPr>
              <a:grpSpLocks/>
            </p:cNvGrpSpPr>
            <p:nvPr/>
          </p:nvGrpSpPr>
          <p:grpSpPr bwMode="auto">
            <a:xfrm>
              <a:off x="4724" y="2868"/>
              <a:ext cx="69" cy="48"/>
              <a:chOff x="411" y="2107"/>
              <a:chExt cx="619" cy="574"/>
            </a:xfrm>
          </p:grpSpPr>
          <p:sp>
            <p:nvSpPr>
              <p:cNvPr id="186509" name="Arc 36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10" name="Arc 36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11" name="Line 36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77" name="Group 369"/>
            <p:cNvGrpSpPr>
              <a:grpSpLocks/>
            </p:cNvGrpSpPr>
            <p:nvPr/>
          </p:nvGrpSpPr>
          <p:grpSpPr bwMode="auto">
            <a:xfrm>
              <a:off x="4800" y="2928"/>
              <a:ext cx="69" cy="48"/>
              <a:chOff x="411" y="2107"/>
              <a:chExt cx="619" cy="574"/>
            </a:xfrm>
          </p:grpSpPr>
          <p:sp>
            <p:nvSpPr>
              <p:cNvPr id="186506" name="Arc 37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7" name="Arc 37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8" name="Line 37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78" name="Group 373"/>
            <p:cNvGrpSpPr>
              <a:grpSpLocks/>
            </p:cNvGrpSpPr>
            <p:nvPr/>
          </p:nvGrpSpPr>
          <p:grpSpPr bwMode="auto">
            <a:xfrm>
              <a:off x="4911" y="2893"/>
              <a:ext cx="69" cy="48"/>
              <a:chOff x="411" y="2107"/>
              <a:chExt cx="619" cy="574"/>
            </a:xfrm>
          </p:grpSpPr>
          <p:sp>
            <p:nvSpPr>
              <p:cNvPr id="186503" name="Arc 37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4" name="Arc 37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5" name="Line 37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79" name="Group 377"/>
            <p:cNvGrpSpPr>
              <a:grpSpLocks/>
            </p:cNvGrpSpPr>
            <p:nvPr/>
          </p:nvGrpSpPr>
          <p:grpSpPr bwMode="auto">
            <a:xfrm>
              <a:off x="4755" y="3002"/>
              <a:ext cx="69" cy="48"/>
              <a:chOff x="411" y="2107"/>
              <a:chExt cx="619" cy="574"/>
            </a:xfrm>
          </p:grpSpPr>
          <p:sp>
            <p:nvSpPr>
              <p:cNvPr id="186500" name="Arc 37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1" name="Arc 37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502" name="Line 38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80" name="Group 381"/>
            <p:cNvGrpSpPr>
              <a:grpSpLocks/>
            </p:cNvGrpSpPr>
            <p:nvPr/>
          </p:nvGrpSpPr>
          <p:grpSpPr bwMode="auto">
            <a:xfrm>
              <a:off x="4764" y="3154"/>
              <a:ext cx="69" cy="48"/>
              <a:chOff x="411" y="2107"/>
              <a:chExt cx="619" cy="574"/>
            </a:xfrm>
          </p:grpSpPr>
          <p:sp>
            <p:nvSpPr>
              <p:cNvPr id="186497" name="Arc 38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8" name="Arc 38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9" name="Line 38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81" name="Group 385"/>
            <p:cNvGrpSpPr>
              <a:grpSpLocks/>
            </p:cNvGrpSpPr>
            <p:nvPr/>
          </p:nvGrpSpPr>
          <p:grpSpPr bwMode="auto">
            <a:xfrm>
              <a:off x="4876" y="3024"/>
              <a:ext cx="69" cy="48"/>
              <a:chOff x="411" y="2107"/>
              <a:chExt cx="619" cy="574"/>
            </a:xfrm>
          </p:grpSpPr>
          <p:sp>
            <p:nvSpPr>
              <p:cNvPr id="186494" name="Arc 38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5" name="Arc 38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6" name="Line 38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82" name="Group 389"/>
            <p:cNvGrpSpPr>
              <a:grpSpLocks/>
            </p:cNvGrpSpPr>
            <p:nvPr/>
          </p:nvGrpSpPr>
          <p:grpSpPr bwMode="auto">
            <a:xfrm>
              <a:off x="4656" y="2928"/>
              <a:ext cx="69" cy="48"/>
              <a:chOff x="411" y="2107"/>
              <a:chExt cx="619" cy="574"/>
            </a:xfrm>
          </p:grpSpPr>
          <p:sp>
            <p:nvSpPr>
              <p:cNvPr id="186491" name="Arc 39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2" name="Arc 39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3" name="Line 39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83" name="Group 393"/>
            <p:cNvGrpSpPr>
              <a:grpSpLocks/>
            </p:cNvGrpSpPr>
            <p:nvPr/>
          </p:nvGrpSpPr>
          <p:grpSpPr bwMode="auto">
            <a:xfrm>
              <a:off x="4707" y="3057"/>
              <a:ext cx="69" cy="48"/>
              <a:chOff x="411" y="2107"/>
              <a:chExt cx="619" cy="574"/>
            </a:xfrm>
          </p:grpSpPr>
          <p:sp>
            <p:nvSpPr>
              <p:cNvPr id="186488" name="Arc 39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89" name="Arc 39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90" name="Line 39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84" name="Group 397"/>
            <p:cNvGrpSpPr>
              <a:grpSpLocks/>
            </p:cNvGrpSpPr>
            <p:nvPr/>
          </p:nvGrpSpPr>
          <p:grpSpPr bwMode="auto">
            <a:xfrm>
              <a:off x="4874" y="3096"/>
              <a:ext cx="69" cy="48"/>
              <a:chOff x="411" y="2107"/>
              <a:chExt cx="619" cy="574"/>
            </a:xfrm>
          </p:grpSpPr>
          <p:sp>
            <p:nvSpPr>
              <p:cNvPr id="186485" name="Arc 39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86" name="Arc 39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87" name="Line 40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grpSp>
        <p:nvGrpSpPr>
          <p:cNvPr id="186387" name="Group 401"/>
          <p:cNvGrpSpPr>
            <a:grpSpLocks/>
          </p:cNvGrpSpPr>
          <p:nvPr/>
        </p:nvGrpSpPr>
        <p:grpSpPr bwMode="auto">
          <a:xfrm>
            <a:off x="3886200" y="5181600"/>
            <a:ext cx="414338" cy="481013"/>
            <a:chOff x="2448" y="3264"/>
            <a:chExt cx="261" cy="303"/>
          </a:xfrm>
        </p:grpSpPr>
        <p:grpSp>
          <p:nvGrpSpPr>
            <p:cNvPr id="186437" name="Group 402"/>
            <p:cNvGrpSpPr>
              <a:grpSpLocks/>
            </p:cNvGrpSpPr>
            <p:nvPr/>
          </p:nvGrpSpPr>
          <p:grpSpPr bwMode="auto">
            <a:xfrm>
              <a:off x="2640" y="3312"/>
              <a:ext cx="69" cy="48"/>
              <a:chOff x="411" y="2107"/>
              <a:chExt cx="619" cy="574"/>
            </a:xfrm>
          </p:grpSpPr>
          <p:sp>
            <p:nvSpPr>
              <p:cNvPr id="186470" name="Arc 40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71" name="Arc 40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72" name="Line 405"/>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38" name="Group 406"/>
            <p:cNvGrpSpPr>
              <a:grpSpLocks/>
            </p:cNvGrpSpPr>
            <p:nvPr/>
          </p:nvGrpSpPr>
          <p:grpSpPr bwMode="auto">
            <a:xfrm>
              <a:off x="2448" y="3312"/>
              <a:ext cx="69" cy="48"/>
              <a:chOff x="411" y="2107"/>
              <a:chExt cx="619" cy="574"/>
            </a:xfrm>
          </p:grpSpPr>
          <p:sp>
            <p:nvSpPr>
              <p:cNvPr id="186467" name="Arc 40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8" name="Arc 40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9" name="Line 409"/>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39" name="Group 410"/>
            <p:cNvGrpSpPr>
              <a:grpSpLocks/>
            </p:cNvGrpSpPr>
            <p:nvPr/>
          </p:nvGrpSpPr>
          <p:grpSpPr bwMode="auto">
            <a:xfrm>
              <a:off x="2544" y="3264"/>
              <a:ext cx="69" cy="48"/>
              <a:chOff x="411" y="2107"/>
              <a:chExt cx="619" cy="574"/>
            </a:xfrm>
          </p:grpSpPr>
          <p:sp>
            <p:nvSpPr>
              <p:cNvPr id="186464" name="Arc 41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5" name="Arc 41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6" name="Line 413"/>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0" name="Group 414"/>
            <p:cNvGrpSpPr>
              <a:grpSpLocks/>
            </p:cNvGrpSpPr>
            <p:nvPr/>
          </p:nvGrpSpPr>
          <p:grpSpPr bwMode="auto">
            <a:xfrm>
              <a:off x="2544" y="3360"/>
              <a:ext cx="69" cy="48"/>
              <a:chOff x="411" y="2107"/>
              <a:chExt cx="619" cy="574"/>
            </a:xfrm>
          </p:grpSpPr>
          <p:sp>
            <p:nvSpPr>
              <p:cNvPr id="186461" name="Arc 41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2" name="Arc 41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3" name="Line 417"/>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1" name="Group 418"/>
            <p:cNvGrpSpPr>
              <a:grpSpLocks/>
            </p:cNvGrpSpPr>
            <p:nvPr/>
          </p:nvGrpSpPr>
          <p:grpSpPr bwMode="auto">
            <a:xfrm>
              <a:off x="2544" y="3456"/>
              <a:ext cx="69" cy="48"/>
              <a:chOff x="411" y="2107"/>
              <a:chExt cx="619" cy="574"/>
            </a:xfrm>
          </p:grpSpPr>
          <p:sp>
            <p:nvSpPr>
              <p:cNvPr id="186458" name="Arc 419"/>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9" name="Arc 420"/>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60" name="Line 421"/>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2" name="Group 422"/>
            <p:cNvGrpSpPr>
              <a:grpSpLocks/>
            </p:cNvGrpSpPr>
            <p:nvPr/>
          </p:nvGrpSpPr>
          <p:grpSpPr bwMode="auto">
            <a:xfrm>
              <a:off x="2640" y="3504"/>
              <a:ext cx="69" cy="48"/>
              <a:chOff x="411" y="2107"/>
              <a:chExt cx="619" cy="574"/>
            </a:xfrm>
          </p:grpSpPr>
          <p:sp>
            <p:nvSpPr>
              <p:cNvPr id="186455" name="Arc 423"/>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6" name="Arc 424"/>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7" name="Line 425"/>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3" name="Group 426"/>
            <p:cNvGrpSpPr>
              <a:grpSpLocks/>
            </p:cNvGrpSpPr>
            <p:nvPr/>
          </p:nvGrpSpPr>
          <p:grpSpPr bwMode="auto">
            <a:xfrm>
              <a:off x="2640" y="3408"/>
              <a:ext cx="69" cy="48"/>
              <a:chOff x="411" y="2107"/>
              <a:chExt cx="619" cy="574"/>
            </a:xfrm>
          </p:grpSpPr>
          <p:sp>
            <p:nvSpPr>
              <p:cNvPr id="186452" name="Arc 427"/>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3" name="Arc 428"/>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4" name="Line 429"/>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4" name="Group 430"/>
            <p:cNvGrpSpPr>
              <a:grpSpLocks/>
            </p:cNvGrpSpPr>
            <p:nvPr/>
          </p:nvGrpSpPr>
          <p:grpSpPr bwMode="auto">
            <a:xfrm>
              <a:off x="2448" y="3408"/>
              <a:ext cx="69" cy="48"/>
              <a:chOff x="411" y="2107"/>
              <a:chExt cx="619" cy="574"/>
            </a:xfrm>
          </p:grpSpPr>
          <p:sp>
            <p:nvSpPr>
              <p:cNvPr id="186449" name="Arc 431"/>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0" name="Arc 432"/>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51" name="Line 433"/>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nvGrpSpPr>
            <p:cNvPr id="186445" name="Group 434"/>
            <p:cNvGrpSpPr>
              <a:grpSpLocks/>
            </p:cNvGrpSpPr>
            <p:nvPr/>
          </p:nvGrpSpPr>
          <p:grpSpPr bwMode="auto">
            <a:xfrm>
              <a:off x="2463" y="3519"/>
              <a:ext cx="69" cy="48"/>
              <a:chOff x="411" y="2107"/>
              <a:chExt cx="619" cy="574"/>
            </a:xfrm>
          </p:grpSpPr>
          <p:sp>
            <p:nvSpPr>
              <p:cNvPr id="186446" name="Arc 435"/>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47" name="Arc 436"/>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FF00"/>
                </a:solidFill>
                <a:round/>
                <a:headEnd/>
                <a:tailEnd/>
              </a:ln>
            </p:spPr>
            <p:txBody>
              <a:bodyPr wrap="none" anchor="ctr"/>
              <a:lstStyle/>
              <a:p>
                <a:endParaRPr lang="en-US"/>
              </a:p>
            </p:txBody>
          </p:sp>
          <p:sp>
            <p:nvSpPr>
              <p:cNvPr id="186448" name="Line 437"/>
              <p:cNvSpPr>
                <a:spLocks noChangeShapeType="1"/>
              </p:cNvSpPr>
              <p:nvPr/>
            </p:nvSpPr>
            <p:spPr bwMode="auto">
              <a:xfrm>
                <a:off x="411" y="2335"/>
                <a:ext cx="0" cy="240"/>
              </a:xfrm>
              <a:prstGeom prst="line">
                <a:avLst/>
              </a:prstGeom>
              <a:noFill/>
              <a:ln w="19050">
                <a:solidFill>
                  <a:srgbClr val="00FF00"/>
                </a:solidFill>
                <a:round/>
                <a:headEnd/>
                <a:tailEnd/>
              </a:ln>
            </p:spPr>
            <p:txBody>
              <a:bodyPr/>
              <a:lstStyle/>
              <a:p>
                <a:endParaRPr lang="en-US"/>
              </a:p>
            </p:txBody>
          </p:sp>
        </p:grpSp>
      </p:grpSp>
      <p:grpSp>
        <p:nvGrpSpPr>
          <p:cNvPr id="186388" name="Group 438"/>
          <p:cNvGrpSpPr>
            <a:grpSpLocks/>
          </p:cNvGrpSpPr>
          <p:nvPr/>
        </p:nvGrpSpPr>
        <p:grpSpPr bwMode="auto">
          <a:xfrm>
            <a:off x="3276600" y="4495800"/>
            <a:ext cx="1047750" cy="685800"/>
            <a:chOff x="2016" y="2880"/>
            <a:chExt cx="660" cy="432"/>
          </a:xfrm>
        </p:grpSpPr>
        <p:sp>
          <p:nvSpPr>
            <p:cNvPr id="186395" name="Oval 439"/>
            <p:cNvSpPr>
              <a:spLocks noChangeArrowheads="1"/>
            </p:cNvSpPr>
            <p:nvPr/>
          </p:nvSpPr>
          <p:spPr bwMode="auto">
            <a:xfrm>
              <a:off x="2016" y="2880"/>
              <a:ext cx="432" cy="432"/>
            </a:xfrm>
            <a:prstGeom prst="ellipse">
              <a:avLst/>
            </a:prstGeom>
            <a:noFill/>
            <a:ln w="28575">
              <a:solidFill>
                <a:srgbClr val="FF9933"/>
              </a:solidFill>
              <a:round/>
              <a:headEnd/>
              <a:tailEnd/>
            </a:ln>
          </p:spPr>
          <p:txBody>
            <a:bodyPr wrap="none" anchor="ctr"/>
            <a:lstStyle/>
            <a:p>
              <a:pPr algn="ctr" defTabSz="914400" eaLnBrk="0" hangingPunct="0"/>
              <a:endParaRPr lang="en-US">
                <a:solidFill>
                  <a:srgbClr val="FFFFFF"/>
                </a:solidFill>
              </a:endParaRPr>
            </a:p>
          </p:txBody>
        </p:sp>
        <p:sp>
          <p:nvSpPr>
            <p:cNvPr id="186396" name="Rectangle 440"/>
            <p:cNvSpPr>
              <a:spLocks noChangeArrowheads="1"/>
            </p:cNvSpPr>
            <p:nvPr/>
          </p:nvSpPr>
          <p:spPr bwMode="auto">
            <a:xfrm>
              <a:off x="2400" y="2928"/>
              <a:ext cx="96" cy="336"/>
            </a:xfrm>
            <a:prstGeom prst="rect">
              <a:avLst/>
            </a:prstGeom>
            <a:noFill/>
            <a:ln w="9525">
              <a:noFill/>
              <a:miter lim="800000"/>
              <a:headEnd/>
              <a:tailEnd/>
            </a:ln>
          </p:spPr>
          <p:txBody>
            <a:bodyPr wrap="none" anchor="ctr"/>
            <a:lstStyle/>
            <a:p>
              <a:pPr algn="ctr" defTabSz="914400" eaLnBrk="0" hangingPunct="0"/>
              <a:endParaRPr lang="en-US">
                <a:solidFill>
                  <a:srgbClr val="FFFFFF"/>
                </a:solidFill>
              </a:endParaRPr>
            </a:p>
          </p:txBody>
        </p:sp>
        <p:grpSp>
          <p:nvGrpSpPr>
            <p:cNvPr id="186397" name="Group 441"/>
            <p:cNvGrpSpPr>
              <a:grpSpLocks/>
            </p:cNvGrpSpPr>
            <p:nvPr/>
          </p:nvGrpSpPr>
          <p:grpSpPr bwMode="auto">
            <a:xfrm>
              <a:off x="2551" y="2920"/>
              <a:ext cx="69" cy="48"/>
              <a:chOff x="411" y="2107"/>
              <a:chExt cx="619" cy="574"/>
            </a:xfrm>
          </p:grpSpPr>
          <p:sp>
            <p:nvSpPr>
              <p:cNvPr id="186434" name="Arc 44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35" name="Arc 44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36" name="Line 44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398" name="Group 445"/>
            <p:cNvGrpSpPr>
              <a:grpSpLocks/>
            </p:cNvGrpSpPr>
            <p:nvPr/>
          </p:nvGrpSpPr>
          <p:grpSpPr bwMode="auto">
            <a:xfrm>
              <a:off x="2420" y="2964"/>
              <a:ext cx="69" cy="48"/>
              <a:chOff x="411" y="2107"/>
              <a:chExt cx="619" cy="574"/>
            </a:xfrm>
          </p:grpSpPr>
          <p:sp>
            <p:nvSpPr>
              <p:cNvPr id="186431" name="Arc 44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32" name="Arc 44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33" name="Line 44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399" name="Group 449"/>
            <p:cNvGrpSpPr>
              <a:grpSpLocks/>
            </p:cNvGrpSpPr>
            <p:nvPr/>
          </p:nvGrpSpPr>
          <p:grpSpPr bwMode="auto">
            <a:xfrm>
              <a:off x="2496" y="3024"/>
              <a:ext cx="69" cy="48"/>
              <a:chOff x="411" y="2107"/>
              <a:chExt cx="619" cy="574"/>
            </a:xfrm>
          </p:grpSpPr>
          <p:sp>
            <p:nvSpPr>
              <p:cNvPr id="186428" name="Arc 45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9" name="Arc 45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30" name="Line 45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0" name="Group 453"/>
            <p:cNvGrpSpPr>
              <a:grpSpLocks/>
            </p:cNvGrpSpPr>
            <p:nvPr/>
          </p:nvGrpSpPr>
          <p:grpSpPr bwMode="auto">
            <a:xfrm>
              <a:off x="2607" y="2989"/>
              <a:ext cx="69" cy="48"/>
              <a:chOff x="411" y="2107"/>
              <a:chExt cx="619" cy="574"/>
            </a:xfrm>
          </p:grpSpPr>
          <p:sp>
            <p:nvSpPr>
              <p:cNvPr id="186425" name="Arc 45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6" name="Arc 45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7" name="Line 45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1" name="Group 457"/>
            <p:cNvGrpSpPr>
              <a:grpSpLocks/>
            </p:cNvGrpSpPr>
            <p:nvPr/>
          </p:nvGrpSpPr>
          <p:grpSpPr bwMode="auto">
            <a:xfrm>
              <a:off x="2451" y="3098"/>
              <a:ext cx="69" cy="48"/>
              <a:chOff x="411" y="2107"/>
              <a:chExt cx="619" cy="574"/>
            </a:xfrm>
          </p:grpSpPr>
          <p:sp>
            <p:nvSpPr>
              <p:cNvPr id="186422" name="Arc 45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3" name="Arc 45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4" name="Line 46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2" name="Group 461"/>
            <p:cNvGrpSpPr>
              <a:grpSpLocks/>
            </p:cNvGrpSpPr>
            <p:nvPr/>
          </p:nvGrpSpPr>
          <p:grpSpPr bwMode="auto">
            <a:xfrm>
              <a:off x="2460" y="3250"/>
              <a:ext cx="69" cy="48"/>
              <a:chOff x="411" y="2107"/>
              <a:chExt cx="619" cy="574"/>
            </a:xfrm>
          </p:grpSpPr>
          <p:sp>
            <p:nvSpPr>
              <p:cNvPr id="186419" name="Arc 462"/>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0" name="Arc 463"/>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21" name="Line 464"/>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3" name="Group 465"/>
            <p:cNvGrpSpPr>
              <a:grpSpLocks/>
            </p:cNvGrpSpPr>
            <p:nvPr/>
          </p:nvGrpSpPr>
          <p:grpSpPr bwMode="auto">
            <a:xfrm>
              <a:off x="2572" y="3120"/>
              <a:ext cx="69" cy="48"/>
              <a:chOff x="411" y="2107"/>
              <a:chExt cx="619" cy="574"/>
            </a:xfrm>
          </p:grpSpPr>
          <p:sp>
            <p:nvSpPr>
              <p:cNvPr id="186416" name="Arc 466"/>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7" name="Arc 467"/>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8" name="Line 468"/>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4" name="Group 469"/>
            <p:cNvGrpSpPr>
              <a:grpSpLocks/>
            </p:cNvGrpSpPr>
            <p:nvPr/>
          </p:nvGrpSpPr>
          <p:grpSpPr bwMode="auto">
            <a:xfrm>
              <a:off x="2352" y="3024"/>
              <a:ext cx="69" cy="48"/>
              <a:chOff x="411" y="2107"/>
              <a:chExt cx="619" cy="574"/>
            </a:xfrm>
          </p:grpSpPr>
          <p:sp>
            <p:nvSpPr>
              <p:cNvPr id="186413" name="Arc 470"/>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4" name="Arc 471"/>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5" name="Line 472"/>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5" name="Group 473"/>
            <p:cNvGrpSpPr>
              <a:grpSpLocks/>
            </p:cNvGrpSpPr>
            <p:nvPr/>
          </p:nvGrpSpPr>
          <p:grpSpPr bwMode="auto">
            <a:xfrm>
              <a:off x="2403" y="3153"/>
              <a:ext cx="69" cy="48"/>
              <a:chOff x="411" y="2107"/>
              <a:chExt cx="619" cy="574"/>
            </a:xfrm>
          </p:grpSpPr>
          <p:sp>
            <p:nvSpPr>
              <p:cNvPr id="186410" name="Arc 474"/>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1" name="Arc 475"/>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12" name="Line 476"/>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nvGrpSpPr>
            <p:cNvPr id="186406" name="Group 477"/>
            <p:cNvGrpSpPr>
              <a:grpSpLocks/>
            </p:cNvGrpSpPr>
            <p:nvPr/>
          </p:nvGrpSpPr>
          <p:grpSpPr bwMode="auto">
            <a:xfrm>
              <a:off x="2570" y="3192"/>
              <a:ext cx="69" cy="48"/>
              <a:chOff x="411" y="2107"/>
              <a:chExt cx="619" cy="574"/>
            </a:xfrm>
          </p:grpSpPr>
          <p:sp>
            <p:nvSpPr>
              <p:cNvPr id="186407" name="Arc 478"/>
              <p:cNvSpPr>
                <a:spLocks/>
              </p:cNvSpPr>
              <p:nvPr/>
            </p:nvSpPr>
            <p:spPr bwMode="auto">
              <a:xfrm rot="2815510" flipV="1">
                <a:off x="478" y="2193"/>
                <a:ext cx="574" cy="40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08" name="Arc 479"/>
              <p:cNvSpPr>
                <a:spLocks/>
              </p:cNvSpPr>
              <p:nvPr/>
            </p:nvSpPr>
            <p:spPr bwMode="auto">
              <a:xfrm rot="-2132260">
                <a:off x="441" y="2330"/>
                <a:ext cx="58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ECFF"/>
                </a:solidFill>
                <a:round/>
                <a:headEnd/>
                <a:tailEnd/>
              </a:ln>
            </p:spPr>
            <p:txBody>
              <a:bodyPr wrap="none" anchor="ctr"/>
              <a:lstStyle/>
              <a:p>
                <a:endParaRPr lang="en-US"/>
              </a:p>
            </p:txBody>
          </p:sp>
          <p:sp>
            <p:nvSpPr>
              <p:cNvPr id="186409" name="Line 480"/>
              <p:cNvSpPr>
                <a:spLocks noChangeShapeType="1"/>
              </p:cNvSpPr>
              <p:nvPr/>
            </p:nvSpPr>
            <p:spPr bwMode="auto">
              <a:xfrm>
                <a:off x="411" y="2335"/>
                <a:ext cx="0" cy="240"/>
              </a:xfrm>
              <a:prstGeom prst="line">
                <a:avLst/>
              </a:prstGeom>
              <a:noFill/>
              <a:ln w="9525">
                <a:solidFill>
                  <a:srgbClr val="CCECFF"/>
                </a:solidFill>
                <a:round/>
                <a:headEnd/>
                <a:tailEnd/>
              </a:ln>
            </p:spPr>
            <p:txBody>
              <a:bodyPr/>
              <a:lstStyle/>
              <a:p>
                <a:endParaRPr lang="en-US"/>
              </a:p>
            </p:txBody>
          </p:sp>
        </p:grpSp>
      </p:grpSp>
      <p:sp>
        <p:nvSpPr>
          <p:cNvPr id="186389" name="Text Box 481"/>
          <p:cNvSpPr txBox="1">
            <a:spLocks noChangeArrowheads="1"/>
          </p:cNvSpPr>
          <p:nvPr/>
        </p:nvSpPr>
        <p:spPr bwMode="auto">
          <a:xfrm>
            <a:off x="1355725" y="5562600"/>
            <a:ext cx="863600"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NCO</a:t>
            </a:r>
          </a:p>
        </p:txBody>
      </p:sp>
      <p:sp>
        <p:nvSpPr>
          <p:cNvPr id="186390" name="Text Box 482"/>
          <p:cNvSpPr txBox="1">
            <a:spLocks noChangeArrowheads="1"/>
          </p:cNvSpPr>
          <p:nvPr/>
        </p:nvSpPr>
        <p:spPr bwMode="auto">
          <a:xfrm>
            <a:off x="7010400" y="5562600"/>
            <a:ext cx="879475"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NCM</a:t>
            </a:r>
          </a:p>
        </p:txBody>
      </p:sp>
      <p:sp>
        <p:nvSpPr>
          <p:cNvPr id="186391" name="Text Box 483"/>
          <p:cNvSpPr txBox="1">
            <a:spLocks noChangeArrowheads="1"/>
          </p:cNvSpPr>
          <p:nvPr/>
        </p:nvSpPr>
        <p:spPr bwMode="auto">
          <a:xfrm>
            <a:off x="5148263" y="5562600"/>
            <a:ext cx="795337"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CCL</a:t>
            </a:r>
          </a:p>
        </p:txBody>
      </p:sp>
      <p:sp>
        <p:nvSpPr>
          <p:cNvPr id="186392" name="Text Box 484"/>
          <p:cNvSpPr txBox="1">
            <a:spLocks noChangeArrowheads="1"/>
          </p:cNvSpPr>
          <p:nvPr/>
        </p:nvSpPr>
        <p:spPr bwMode="auto">
          <a:xfrm>
            <a:off x="3286125" y="5562600"/>
            <a:ext cx="795338" cy="457200"/>
          </a:xfrm>
          <a:prstGeom prst="rect">
            <a:avLst/>
          </a:prstGeom>
          <a:noFill/>
          <a:ln w="9525">
            <a:noFill/>
            <a:miter lim="800000"/>
            <a:headEnd/>
            <a:tailEnd/>
          </a:ln>
        </p:spPr>
        <p:txBody>
          <a:bodyPr wrap="none">
            <a:spAutoFit/>
          </a:bodyPr>
          <a:lstStyle/>
          <a:p>
            <a:pPr defTabSz="914400"/>
            <a:r>
              <a:rPr lang="en-US" sz="2400" b="1">
                <a:solidFill>
                  <a:srgbClr val="063DE8"/>
                </a:solidFill>
                <a:latin typeface="Arial Unicode MS" pitchFamily="34" charset="-128"/>
              </a:rPr>
              <a:t>NCL</a:t>
            </a:r>
          </a:p>
        </p:txBody>
      </p:sp>
      <p:sp>
        <p:nvSpPr>
          <p:cNvPr id="186393" name="Text Box 485"/>
          <p:cNvSpPr txBox="1">
            <a:spLocks noChangeArrowheads="1"/>
          </p:cNvSpPr>
          <p:nvPr/>
        </p:nvSpPr>
        <p:spPr bwMode="auto">
          <a:xfrm>
            <a:off x="1447800" y="6038850"/>
            <a:ext cx="5969000" cy="461963"/>
          </a:xfrm>
          <a:prstGeom prst="rect">
            <a:avLst/>
          </a:prstGeom>
          <a:noFill/>
          <a:ln w="9525">
            <a:noFill/>
            <a:miter lim="800000"/>
            <a:headEnd/>
            <a:tailEnd/>
          </a:ln>
        </p:spPr>
        <p:txBody>
          <a:bodyPr>
            <a:spAutoFit/>
          </a:bodyPr>
          <a:lstStyle/>
          <a:p>
            <a:pPr defTabSz="914400"/>
            <a:r>
              <a:rPr lang="en-US" sz="2400" b="1">
                <a:solidFill>
                  <a:srgbClr val="FF9933"/>
                </a:solidFill>
                <a:latin typeface="Comic Sans MS" pitchFamily="66" charset="0"/>
              </a:rPr>
              <a:t>Result: </a:t>
            </a:r>
            <a:r>
              <a:rPr lang="en-US" sz="2400" b="1">
                <a:solidFill>
                  <a:srgbClr val="FF9933"/>
                </a:solidFill>
                <a:latin typeface="Comic Sans MS" pitchFamily="66" charset="0"/>
                <a:sym typeface="Wingdings" pitchFamily="2" charset="2"/>
              </a:rPr>
              <a:t> Survival Increased ~100%</a:t>
            </a:r>
            <a:endParaRPr lang="en-US" sz="2400" b="1">
              <a:solidFill>
                <a:srgbClr val="FF9933"/>
              </a:solidFill>
              <a:latin typeface="Comic Sans MS" pitchFamily="66" charset="0"/>
            </a:endParaRPr>
          </a:p>
        </p:txBody>
      </p:sp>
      <p:sp>
        <p:nvSpPr>
          <p:cNvPr id="486" name="Text Box 38"/>
          <p:cNvSpPr txBox="1">
            <a:spLocks noChangeArrowheads="1"/>
          </p:cNvSpPr>
          <p:nvPr/>
        </p:nvSpPr>
        <p:spPr bwMode="auto">
          <a:xfrm>
            <a:off x="152400" y="6415088"/>
            <a:ext cx="8991600" cy="366712"/>
          </a:xfrm>
          <a:prstGeom prst="rect">
            <a:avLst/>
          </a:prstGeom>
          <a:noFill/>
          <a:ln w="9525" algn="ctr">
            <a:noFill/>
            <a:miter lim="800000"/>
            <a:headEnd/>
            <a:tailEnd/>
          </a:ln>
          <a:effectLst/>
        </p:spPr>
        <p:txBody>
          <a:bodyPr anchor="b">
            <a:spAutoFit/>
          </a:bodyPr>
          <a:lstStyle/>
          <a:p>
            <a:pPr algn="ctr" defTabSz="914400">
              <a:spcBef>
                <a:spcPct val="50000"/>
              </a:spcBef>
            </a:pPr>
            <a:r>
              <a:rPr lang="en-US" b="1">
                <a:solidFill>
                  <a:srgbClr val="FFFFFF"/>
                </a:solidFill>
                <a:effectLst>
                  <a:outerShdw blurRad="38100" dist="38100" dir="2700000" algn="tl">
                    <a:srgbClr val="000000"/>
                  </a:outerShdw>
                </a:effectLst>
              </a:rPr>
              <a:t>(Brennan, Darcy and Leber, 2006. J. Exp. Mar. Biol. Ecol. 16(1):1-9)</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5" descr="Figure 3 rrates"/>
          <p:cNvPicPr>
            <a:picLocks noChangeAspect="1" noChangeArrowheads="1"/>
          </p:cNvPicPr>
          <p:nvPr/>
        </p:nvPicPr>
        <p:blipFill>
          <a:blip r:embed="rId2"/>
          <a:srcRect/>
          <a:stretch>
            <a:fillRect/>
          </a:stretch>
        </p:blipFill>
        <p:spPr bwMode="auto">
          <a:xfrm>
            <a:off x="914400" y="1824038"/>
            <a:ext cx="7010400" cy="4729162"/>
          </a:xfrm>
          <a:prstGeom prst="rect">
            <a:avLst/>
          </a:prstGeom>
          <a:noFill/>
          <a:ln w="9525">
            <a:noFill/>
            <a:miter lim="800000"/>
            <a:headEnd/>
            <a:tailEnd/>
          </a:ln>
        </p:spPr>
      </p:pic>
      <p:sp>
        <p:nvSpPr>
          <p:cNvPr id="1644550" name="Text Box 6"/>
          <p:cNvSpPr txBox="1">
            <a:spLocks noChangeArrowheads="1"/>
          </p:cNvSpPr>
          <p:nvPr/>
        </p:nvSpPr>
        <p:spPr bwMode="auto">
          <a:xfrm>
            <a:off x="304800" y="228600"/>
            <a:ext cx="8686800" cy="1068388"/>
          </a:xfrm>
          <a:prstGeom prst="rect">
            <a:avLst/>
          </a:prstGeom>
          <a:noFill/>
          <a:ln w="9525">
            <a:noFill/>
            <a:miter lim="800000"/>
            <a:headEnd/>
            <a:tailEnd/>
          </a:ln>
          <a:effectLst/>
        </p:spPr>
        <p:txBody>
          <a:bodyPr>
            <a:spAutoFit/>
          </a:bodyPr>
          <a:lstStyle/>
          <a:p>
            <a:pPr algn="ctr" defTabSz="914400">
              <a:defRPr/>
            </a:pPr>
            <a:r>
              <a:rPr lang="en-US" sz="3600" b="1">
                <a:solidFill>
                  <a:srgbClr val="FF9900"/>
                </a:solidFill>
                <a:effectLst>
                  <a:outerShdw blurRad="38100" dist="38100" dir="2700000" algn="tl">
                    <a:srgbClr val="000000"/>
                  </a:outerShdw>
                </a:effectLst>
                <a:latin typeface="Comic Sans MS" pitchFamily="66" charset="0"/>
              </a:rPr>
              <a:t>Acclimation effect on recapture rate</a:t>
            </a:r>
          </a:p>
          <a:p>
            <a:pPr algn="ctr" defTabSz="914400">
              <a:defRPr/>
            </a:pPr>
            <a:r>
              <a:rPr lang="en-US" sz="2800" b="1">
                <a:solidFill>
                  <a:srgbClr val="FF9900"/>
                </a:solidFill>
                <a:effectLst>
                  <a:outerShdw blurRad="38100" dist="38100" dir="2700000" algn="tl">
                    <a:srgbClr val="000000"/>
                  </a:outerShdw>
                </a:effectLst>
                <a:latin typeface="Comic Sans MS" pitchFamily="66" charset="0"/>
              </a:rPr>
              <a:t>Of hatchery-released snook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0" y="381000"/>
            <a:ext cx="9144000" cy="1143000"/>
          </a:xfrm>
          <a:noFill/>
        </p:spPr>
        <p:txBody>
          <a:bodyPr/>
          <a:lstStyle/>
          <a:p>
            <a:r>
              <a:rPr lang="en-US" smtClean="0">
                <a:solidFill>
                  <a:srgbClr val="FF9900"/>
                </a:solidFill>
                <a:effectLst/>
              </a:rPr>
              <a:t>Reef Unit (no acclimation)</a:t>
            </a:r>
          </a:p>
        </p:txBody>
      </p:sp>
      <p:pic>
        <p:nvPicPr>
          <p:cNvPr id="336899" name="Picture 3" descr="PKG5"/>
          <p:cNvPicPr>
            <a:picLocks noGrp="1" noChangeAspect="1" noChangeArrowheads="1"/>
          </p:cNvPicPr>
          <p:nvPr>
            <p:ph type="chart" idx="4294967295"/>
          </p:nvPr>
        </p:nvPicPr>
        <p:blipFill>
          <a:blip r:embed="rId2"/>
          <a:srcRect/>
          <a:stretch>
            <a:fillRect/>
          </a:stretch>
        </p:blipFill>
        <p:spPr>
          <a:xfrm>
            <a:off x="990600" y="1447800"/>
            <a:ext cx="7162800" cy="48641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idx="4294967295"/>
          </p:nvPr>
        </p:nvSpPr>
        <p:spPr>
          <a:xfrm>
            <a:off x="152400" y="228600"/>
            <a:ext cx="8839200" cy="1143000"/>
          </a:xfrm>
          <a:noFill/>
        </p:spPr>
        <p:txBody>
          <a:bodyPr/>
          <a:lstStyle/>
          <a:p>
            <a:r>
              <a:rPr lang="en-US" sz="4000" smtClean="0">
                <a:solidFill>
                  <a:srgbClr val="FF9900"/>
                </a:solidFill>
                <a:effectLst/>
              </a:rPr>
              <a:t>Netting Removed to Release Acclimated Fish</a:t>
            </a:r>
          </a:p>
        </p:txBody>
      </p:sp>
      <p:pic>
        <p:nvPicPr>
          <p:cNvPr id="337923" name="Picture 3" descr="DSCN0662"/>
          <p:cNvPicPr>
            <a:picLocks noGrp="1" noChangeAspect="1" noChangeArrowheads="1"/>
          </p:cNvPicPr>
          <p:nvPr>
            <p:ph type="chart" idx="4294967295"/>
          </p:nvPr>
        </p:nvPicPr>
        <p:blipFill>
          <a:blip r:embed="rId2">
            <a:lum bright="-12000" contrast="24000"/>
          </a:blip>
          <a:srcRect/>
          <a:stretch>
            <a:fillRect/>
          </a:stretch>
        </p:blipFill>
        <p:spPr>
          <a:xfrm>
            <a:off x="1143000" y="1447800"/>
            <a:ext cx="6781800" cy="4743450"/>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idx="4294967295"/>
          </p:nvPr>
        </p:nvSpPr>
        <p:spPr>
          <a:xfrm>
            <a:off x="0" y="152400"/>
            <a:ext cx="9144000" cy="1143000"/>
          </a:xfrm>
          <a:noFill/>
        </p:spPr>
        <p:txBody>
          <a:bodyPr/>
          <a:lstStyle/>
          <a:p>
            <a:r>
              <a:rPr lang="en-US" sz="3600" smtClean="0">
                <a:solidFill>
                  <a:srgbClr val="FF9900"/>
                </a:solidFill>
                <a:effectLst/>
              </a:rPr>
              <a:t>Red Snapper Recapture Rates at High Stocking Density Sites, Fall 2002</a:t>
            </a:r>
          </a:p>
        </p:txBody>
      </p:sp>
      <p:graphicFrame>
        <p:nvGraphicFramePr>
          <p:cNvPr id="338947" name="Object 3"/>
          <p:cNvGraphicFramePr>
            <a:graphicFrameLocks noChangeAspect="1"/>
          </p:cNvGraphicFramePr>
          <p:nvPr>
            <p:ph type="chart" idx="4294967295"/>
          </p:nvPr>
        </p:nvGraphicFramePr>
        <p:xfrm>
          <a:off x="457200" y="1792288"/>
          <a:ext cx="7883525" cy="4303712"/>
        </p:xfrm>
        <a:graphic>
          <a:graphicData uri="http://schemas.openxmlformats.org/presentationml/2006/ole">
            <p:oleObj spid="_x0000_s338947" name="Chart" r:id="rId3" imgW="9100800" imgH="4968000" progId="Excel.Chart.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76200"/>
            <a:ext cx="9144000" cy="1143000"/>
          </a:xfrm>
        </p:spPr>
        <p:txBody>
          <a:bodyPr lIns="92075" tIns="46038" rIns="92075" bIns="46038"/>
          <a:lstStyle/>
          <a:p>
            <a:pPr>
              <a:defRPr/>
            </a:pPr>
            <a:r>
              <a:rPr lang="en-US" sz="3700">
                <a:effectLst>
                  <a:outerShdw blurRad="38100" dist="38100" dir="2700000" algn="tl">
                    <a:srgbClr val="000000"/>
                  </a:outerShdw>
                </a:effectLst>
                <a:latin typeface="Arial" charset="0"/>
                <a:ea typeface="+mj-ea"/>
                <a:cs typeface="Arial" charset="0"/>
              </a:rPr>
              <a:t>As population growth continues to increase, how will we sustain fisheries?</a:t>
            </a:r>
          </a:p>
        </p:txBody>
      </p:sp>
      <p:sp>
        <p:nvSpPr>
          <p:cNvPr id="54275" name="Rectangle 3"/>
          <p:cNvSpPr>
            <a:spLocks noGrp="1" noChangeArrowheads="1"/>
          </p:cNvSpPr>
          <p:nvPr>
            <p:ph type="body" idx="4294967295"/>
          </p:nvPr>
        </p:nvSpPr>
        <p:spPr>
          <a:xfrm>
            <a:off x="152400" y="1295400"/>
            <a:ext cx="8839200" cy="5181600"/>
          </a:xfrm>
        </p:spPr>
        <p:txBody>
          <a:bodyPr lIns="92075" tIns="46038" rIns="92075" bIns="46038"/>
          <a:lstStyle/>
          <a:p>
            <a:pPr marL="285750" indent="-285750" algn="ctr">
              <a:lnSpc>
                <a:spcPct val="80000"/>
              </a:lnSpc>
              <a:buFontTx/>
              <a:buNone/>
            </a:pPr>
            <a:endParaRPr lang="en-US" sz="900" u="sng">
              <a:effectLst>
                <a:outerShdw blurRad="38100" dist="38100" dir="2700000" algn="tl">
                  <a:srgbClr val="000000"/>
                </a:outerShdw>
              </a:effectLst>
              <a:latin typeface="Arial" charset="0"/>
              <a:cs typeface="Arial" charset="0"/>
            </a:endParaRPr>
          </a:p>
          <a:p>
            <a:pPr marL="285750" indent="-285750">
              <a:lnSpc>
                <a:spcPct val="80000"/>
              </a:lnSpc>
            </a:pPr>
            <a:endParaRPr lang="en-US" sz="700" i="1">
              <a:solidFill>
                <a:srgbClr val="FF0000"/>
              </a:solidFill>
              <a:effectLst>
                <a:outerShdw blurRad="38100" dist="38100" dir="2700000" algn="tl">
                  <a:srgbClr val="000000"/>
                </a:outerShdw>
              </a:effectLst>
              <a:latin typeface="Arial" charset="0"/>
              <a:cs typeface="Arial" charset="0"/>
            </a:endParaRPr>
          </a:p>
          <a:p>
            <a:pPr marL="285750" indent="-285750">
              <a:lnSpc>
                <a:spcPct val="80000"/>
              </a:lnSpc>
            </a:pPr>
            <a:r>
              <a:rPr lang="en-US" sz="2800" i="1">
                <a:solidFill>
                  <a:srgbClr val="FF0000"/>
                </a:solidFill>
                <a:effectLst>
                  <a:outerShdw blurRad="38100" dist="38100" dir="2700000" algn="tl">
                    <a:srgbClr val="000000"/>
                  </a:outerShdw>
                </a:effectLst>
                <a:latin typeface="Arial" charset="0"/>
                <a:cs typeface="Arial" charset="0"/>
              </a:rPr>
              <a:t>Harvest Management: </a:t>
            </a:r>
            <a:r>
              <a:rPr lang="en-US" sz="2800" u="sng">
                <a:effectLst>
                  <a:outerShdw blurRad="38100" dist="38100" dir="2700000" algn="tl">
                    <a:srgbClr val="000000"/>
                  </a:outerShdw>
                </a:effectLst>
                <a:latin typeface="Arial" charset="0"/>
                <a:cs typeface="Arial" charset="0"/>
              </a:rPr>
              <a:t>Control fishing catch &amp; effort</a:t>
            </a:r>
            <a:r>
              <a:rPr lang="en-US" sz="2800">
                <a:effectLst>
                  <a:outerShdw blurRad="38100" dist="38100" dir="2700000" algn="tl">
                    <a:srgbClr val="000000"/>
                  </a:outerShdw>
                </a:effectLst>
                <a:latin typeface="Arial" charset="0"/>
                <a:cs typeface="Arial" charset="0"/>
              </a:rPr>
              <a:t> – seasonal closures, size and catch limitations, area closures, incentives (catch shares), number of angler licenses (limited entry), spatial planning</a:t>
            </a:r>
          </a:p>
          <a:p>
            <a:pPr marL="285750" indent="-285750">
              <a:lnSpc>
                <a:spcPct val="80000"/>
              </a:lnSpc>
            </a:pPr>
            <a:endParaRPr lang="en-US" sz="1200">
              <a:effectLst>
                <a:outerShdw blurRad="38100" dist="38100" dir="2700000" algn="tl">
                  <a:srgbClr val="000000"/>
                </a:outerShdw>
              </a:effectLst>
              <a:latin typeface="Arial" charset="0"/>
              <a:cs typeface="Arial" charset="0"/>
            </a:endParaRPr>
          </a:p>
          <a:p>
            <a:pPr marL="285750" indent="-285750">
              <a:lnSpc>
                <a:spcPct val="80000"/>
              </a:lnSpc>
            </a:pPr>
            <a:r>
              <a:rPr lang="en-US" sz="2800" i="1">
                <a:solidFill>
                  <a:srgbClr val="FF0000"/>
                </a:solidFill>
                <a:effectLst>
                  <a:outerShdw blurRad="38100" dist="38100" dir="2700000" algn="tl">
                    <a:srgbClr val="000000"/>
                  </a:outerShdw>
                </a:effectLst>
                <a:latin typeface="Arial" charset="0"/>
                <a:cs typeface="Arial" charset="0"/>
              </a:rPr>
              <a:t>Habitat Management: </a:t>
            </a:r>
            <a:r>
              <a:rPr lang="en-US" sz="2800">
                <a:effectLst>
                  <a:outerShdw blurRad="38100" dist="38100" dir="2700000" algn="tl">
                    <a:srgbClr val="000000"/>
                  </a:outerShdw>
                </a:effectLst>
                <a:latin typeface="Arial" charset="0"/>
                <a:cs typeface="Arial" charset="0"/>
              </a:rPr>
              <a:t>We can </a:t>
            </a:r>
            <a:r>
              <a:rPr lang="en-US" sz="2800" u="sng">
                <a:effectLst>
                  <a:outerShdw blurRad="38100" dist="38100" dir="2700000" algn="tl">
                    <a:srgbClr val="000000"/>
                  </a:outerShdw>
                </a:effectLst>
                <a:latin typeface="Arial" charset="0"/>
                <a:cs typeface="Arial" charset="0"/>
              </a:rPr>
              <a:t>identify</a:t>
            </a:r>
            <a:r>
              <a:rPr lang="en-US" sz="2800">
                <a:effectLst>
                  <a:outerShdw blurRad="38100" dist="38100" dir="2700000" algn="tl">
                    <a:srgbClr val="000000"/>
                  </a:outerShdw>
                </a:effectLst>
                <a:latin typeface="Arial" charset="0"/>
                <a:cs typeface="Arial" charset="0"/>
              </a:rPr>
              <a:t>, </a:t>
            </a:r>
            <a:r>
              <a:rPr lang="en-US" sz="2800" u="sng">
                <a:effectLst>
                  <a:outerShdw blurRad="38100" dist="38100" dir="2700000" algn="tl">
                    <a:srgbClr val="000000"/>
                  </a:outerShdw>
                </a:effectLst>
                <a:latin typeface="Arial" charset="0"/>
                <a:cs typeface="Arial" charset="0"/>
              </a:rPr>
              <a:t>protect and restore essential habitat</a:t>
            </a:r>
            <a:r>
              <a:rPr lang="en-US" sz="2800">
                <a:effectLst>
                  <a:outerShdw blurRad="38100" dist="38100" dir="2700000" algn="tl">
                    <a:srgbClr val="000000"/>
                  </a:outerShdw>
                </a:effectLst>
                <a:latin typeface="Arial" charset="0"/>
                <a:cs typeface="Arial" charset="0"/>
              </a:rPr>
              <a:t> – EFH, MPAs, spatial planning, habitat restoration, artificial reefs</a:t>
            </a:r>
          </a:p>
          <a:p>
            <a:pPr marL="285750" indent="-285750">
              <a:lnSpc>
                <a:spcPct val="80000"/>
              </a:lnSpc>
              <a:buFontTx/>
              <a:buNone/>
            </a:pPr>
            <a:endParaRPr lang="en-US" sz="1200" u="sng">
              <a:effectLst>
                <a:outerShdw blurRad="38100" dist="38100" dir="2700000" algn="tl">
                  <a:srgbClr val="000000"/>
                </a:outerShdw>
              </a:effectLst>
              <a:latin typeface="Arial" charset="0"/>
              <a:cs typeface="Arial" charset="0"/>
            </a:endParaRPr>
          </a:p>
          <a:p>
            <a:pPr marL="285750" indent="-285750">
              <a:lnSpc>
                <a:spcPct val="80000"/>
              </a:lnSpc>
            </a:pPr>
            <a:r>
              <a:rPr lang="en-US" sz="2800" i="1">
                <a:solidFill>
                  <a:srgbClr val="FF0000"/>
                </a:solidFill>
                <a:effectLst>
                  <a:outerShdw blurRad="38100" dist="38100" dir="2700000" algn="tl">
                    <a:srgbClr val="000000"/>
                  </a:outerShdw>
                </a:effectLst>
                <a:latin typeface="Arial" charset="0"/>
                <a:cs typeface="Arial" charset="0"/>
              </a:rPr>
              <a:t>Marine Fisheries Enhancement: </a:t>
            </a:r>
            <a:r>
              <a:rPr lang="en-US" sz="2800">
                <a:effectLst>
                  <a:outerShdw blurRad="38100" dist="38100" dir="2700000" algn="tl">
                    <a:srgbClr val="000000"/>
                  </a:outerShdw>
                </a:effectLst>
                <a:latin typeface="Arial" charset="0"/>
                <a:cs typeface="Arial" charset="0"/>
              </a:rPr>
              <a:t>Fishery managers can </a:t>
            </a:r>
            <a:r>
              <a:rPr lang="en-US" sz="2800" u="sng">
                <a:effectLst>
                  <a:outerShdw blurRad="38100" dist="38100" dir="2700000" algn="tl">
                    <a:srgbClr val="000000"/>
                  </a:outerShdw>
                </a:effectLst>
                <a:latin typeface="Arial" charset="0"/>
                <a:cs typeface="Arial" charset="0"/>
              </a:rPr>
              <a:t>boost abundance by stocking hatchery-reared fish</a:t>
            </a:r>
            <a:r>
              <a:rPr lang="en-US" sz="2800">
                <a:effectLst>
                  <a:outerShdw blurRad="38100" dist="38100" dir="2700000" algn="tl">
                    <a:srgbClr val="000000"/>
                  </a:outerShdw>
                </a:effectLst>
                <a:latin typeface="Arial" charset="0"/>
                <a:cs typeface="Arial" charset="0"/>
              </a:rPr>
              <a:t> to increase the number of young fish (new recruits) in the population – in certain situations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p:cNvGraphicFramePr>
          <p:nvPr/>
        </p:nvGraphicFramePr>
        <p:xfrm>
          <a:off x="0" y="0"/>
          <a:ext cx="9112250" cy="6858000"/>
        </p:xfrm>
        <a:graphic>
          <a:graphicData uri="http://schemas.openxmlformats.org/presentationml/2006/ole">
            <p:oleObj spid="_x0000_s33794" name="Jandel SigmaPlot Graphic" r:id="rId4" imgW="9524880" imgH="6779880" progId="">
              <p:embed/>
            </p:oleObj>
          </a:graphicData>
        </a:graphic>
      </p:graphicFrame>
      <p:sp>
        <p:nvSpPr>
          <p:cNvPr id="33798" name="Line 3"/>
          <p:cNvSpPr>
            <a:spLocks noChangeShapeType="1"/>
          </p:cNvSpPr>
          <p:nvPr/>
        </p:nvSpPr>
        <p:spPr bwMode="auto">
          <a:xfrm>
            <a:off x="1627188" y="5638800"/>
            <a:ext cx="6570662" cy="0"/>
          </a:xfrm>
          <a:prstGeom prst="line">
            <a:avLst/>
          </a:prstGeom>
          <a:noFill/>
          <a:ln w="25400">
            <a:solidFill>
              <a:schemeClr val="tx1"/>
            </a:solidFill>
            <a:round/>
            <a:headEnd type="none" w="sm" len="sm"/>
            <a:tailEnd type="none" w="sm" len="sm"/>
          </a:ln>
        </p:spPr>
        <p:txBody>
          <a:bodyPr/>
          <a:lstStyle/>
          <a:p>
            <a:endParaRPr lang="en-US"/>
          </a:p>
        </p:txBody>
      </p:sp>
      <p:sp>
        <p:nvSpPr>
          <p:cNvPr id="33799" name="Rectangle 4"/>
          <p:cNvSpPr>
            <a:spLocks noChangeArrowheads="1"/>
          </p:cNvSpPr>
          <p:nvPr/>
        </p:nvSpPr>
        <p:spPr bwMode="auto">
          <a:xfrm rot="-5400000">
            <a:off x="-1322387" y="3181350"/>
            <a:ext cx="4165600" cy="457200"/>
          </a:xfrm>
          <a:prstGeom prst="rect">
            <a:avLst/>
          </a:prstGeom>
          <a:noFill/>
          <a:ln w="9525">
            <a:noFill/>
            <a:miter lim="800000"/>
            <a:headEnd/>
            <a:tailEnd/>
          </a:ln>
        </p:spPr>
        <p:txBody>
          <a:bodyPr wrap="none" lIns="92075" tIns="46038" rIns="92075" bIns="46038">
            <a:spAutoFit/>
          </a:bodyPr>
          <a:lstStyle/>
          <a:p>
            <a:pPr defTabSz="914400" eaLnBrk="0" hangingPunct="0"/>
            <a:r>
              <a:rPr lang="en-US">
                <a:solidFill>
                  <a:srgbClr val="FAFD00"/>
                </a:solidFill>
              </a:rPr>
              <a:t>RECAPTURE  FREQUENCY</a:t>
            </a:r>
          </a:p>
        </p:txBody>
      </p:sp>
      <p:sp>
        <p:nvSpPr>
          <p:cNvPr id="33800" name="Rectangle 5"/>
          <p:cNvSpPr>
            <a:spLocks noChangeArrowheads="1"/>
          </p:cNvSpPr>
          <p:nvPr/>
        </p:nvSpPr>
        <p:spPr bwMode="auto">
          <a:xfrm>
            <a:off x="2406650" y="5745163"/>
            <a:ext cx="15240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SUMMER</a:t>
            </a:r>
          </a:p>
        </p:txBody>
      </p:sp>
      <p:sp>
        <p:nvSpPr>
          <p:cNvPr id="33801" name="Rectangle 6"/>
          <p:cNvSpPr>
            <a:spLocks noChangeArrowheads="1"/>
          </p:cNvSpPr>
          <p:nvPr/>
        </p:nvSpPr>
        <p:spPr bwMode="auto">
          <a:xfrm>
            <a:off x="4235450" y="5745163"/>
            <a:ext cx="14478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FALL</a:t>
            </a:r>
          </a:p>
        </p:txBody>
      </p:sp>
      <p:sp>
        <p:nvSpPr>
          <p:cNvPr id="33802" name="Rectangle 7"/>
          <p:cNvSpPr>
            <a:spLocks noChangeArrowheads="1"/>
          </p:cNvSpPr>
          <p:nvPr/>
        </p:nvSpPr>
        <p:spPr bwMode="auto">
          <a:xfrm>
            <a:off x="5759450" y="5745163"/>
            <a:ext cx="19050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WINTER</a:t>
            </a:r>
          </a:p>
        </p:txBody>
      </p:sp>
      <p:sp>
        <p:nvSpPr>
          <p:cNvPr id="33803" name="Rectangle 8"/>
          <p:cNvSpPr>
            <a:spLocks noChangeArrowheads="1"/>
          </p:cNvSpPr>
          <p:nvPr/>
        </p:nvSpPr>
        <p:spPr bwMode="auto">
          <a:xfrm>
            <a:off x="4322763" y="6080125"/>
            <a:ext cx="1471612" cy="457200"/>
          </a:xfrm>
          <a:prstGeom prst="rect">
            <a:avLst/>
          </a:prstGeom>
          <a:noFill/>
          <a:ln w="9525">
            <a:noFill/>
            <a:miter lim="800000"/>
            <a:headEnd/>
            <a:tailEnd/>
          </a:ln>
        </p:spPr>
        <p:txBody>
          <a:bodyPr wrap="none" lIns="92075" tIns="46038" rIns="92075" bIns="46038">
            <a:spAutoFit/>
          </a:bodyPr>
          <a:lstStyle/>
          <a:p>
            <a:pPr defTabSz="914400" eaLnBrk="0" hangingPunct="0"/>
            <a:r>
              <a:rPr lang="en-US">
                <a:solidFill>
                  <a:srgbClr val="FAFD00"/>
                </a:solidFill>
              </a:rPr>
              <a:t>SEASON</a:t>
            </a:r>
          </a:p>
        </p:txBody>
      </p:sp>
      <p:graphicFrame>
        <p:nvGraphicFramePr>
          <p:cNvPr id="33795" name="Object 3"/>
          <p:cNvGraphicFramePr>
            <a:graphicFrameLocks/>
          </p:cNvGraphicFramePr>
          <p:nvPr/>
        </p:nvGraphicFramePr>
        <p:xfrm>
          <a:off x="6503988" y="1828800"/>
          <a:ext cx="1016000" cy="1066800"/>
        </p:xfrm>
        <a:graphic>
          <a:graphicData uri="http://schemas.openxmlformats.org/presentationml/2006/ole">
            <p:oleObj spid="_x0000_s33795" name="Jandel SigmaPlot Graphic" r:id="rId5" imgW="1482480" imgH="1050840" progId="">
              <p:embed/>
            </p:oleObj>
          </a:graphicData>
        </a:graphic>
      </p:graphicFrame>
      <p:sp>
        <p:nvSpPr>
          <p:cNvPr id="33804" name="Rectangle 10"/>
          <p:cNvSpPr>
            <a:spLocks noChangeArrowheads="1"/>
          </p:cNvSpPr>
          <p:nvPr/>
        </p:nvSpPr>
        <p:spPr bwMode="auto">
          <a:xfrm>
            <a:off x="7250113" y="2209800"/>
            <a:ext cx="1557337" cy="7016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100-130 mm</a:t>
            </a:r>
          </a:p>
        </p:txBody>
      </p:sp>
      <p:graphicFrame>
        <p:nvGraphicFramePr>
          <p:cNvPr id="33796" name="Object 4"/>
          <p:cNvGraphicFramePr>
            <a:graphicFrameLocks/>
          </p:cNvGraphicFramePr>
          <p:nvPr/>
        </p:nvGraphicFramePr>
        <p:xfrm>
          <a:off x="6511925" y="914400"/>
          <a:ext cx="955675" cy="838200"/>
        </p:xfrm>
        <a:graphic>
          <a:graphicData uri="http://schemas.openxmlformats.org/presentationml/2006/ole">
            <p:oleObj spid="_x0000_s33796" name="Jandel SigmaPlot Graphic" r:id="rId6" imgW="1482480" imgH="1050840" progId="">
              <p:embed/>
            </p:oleObj>
          </a:graphicData>
        </a:graphic>
      </p:graphicFrame>
      <p:sp>
        <p:nvSpPr>
          <p:cNvPr id="33805" name="Rectangle 12"/>
          <p:cNvSpPr>
            <a:spLocks noChangeArrowheads="1"/>
          </p:cNvSpPr>
          <p:nvPr/>
        </p:nvSpPr>
        <p:spPr bwMode="auto">
          <a:xfrm>
            <a:off x="7250113" y="1143000"/>
            <a:ext cx="1489075" cy="3968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48-70 mm</a:t>
            </a:r>
          </a:p>
        </p:txBody>
      </p:sp>
      <p:graphicFrame>
        <p:nvGraphicFramePr>
          <p:cNvPr id="33797" name="Object 5"/>
          <p:cNvGraphicFramePr>
            <a:graphicFrameLocks/>
          </p:cNvGraphicFramePr>
          <p:nvPr/>
        </p:nvGraphicFramePr>
        <p:xfrm>
          <a:off x="6515100" y="1452563"/>
          <a:ext cx="938213" cy="757237"/>
        </p:xfrm>
        <a:graphic>
          <a:graphicData uri="http://schemas.openxmlformats.org/presentationml/2006/ole">
            <p:oleObj spid="_x0000_s33797" name="Jandel SigmaPlot Graphic" r:id="rId7" imgW="1482480" imgH="1050840" progId="">
              <p:embed/>
            </p:oleObj>
          </a:graphicData>
        </a:graphic>
      </p:graphicFrame>
      <p:sp>
        <p:nvSpPr>
          <p:cNvPr id="33806" name="Rectangle 14"/>
          <p:cNvSpPr>
            <a:spLocks noChangeArrowheads="1"/>
          </p:cNvSpPr>
          <p:nvPr/>
        </p:nvSpPr>
        <p:spPr bwMode="auto">
          <a:xfrm>
            <a:off x="7250113" y="1676400"/>
            <a:ext cx="1489075" cy="3968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70-100 mm</a:t>
            </a:r>
          </a:p>
        </p:txBody>
      </p:sp>
      <p:sp>
        <p:nvSpPr>
          <p:cNvPr id="33807" name="Rectangle 15"/>
          <p:cNvSpPr>
            <a:spLocks noChangeArrowheads="1"/>
          </p:cNvSpPr>
          <p:nvPr/>
        </p:nvSpPr>
        <p:spPr bwMode="auto">
          <a:xfrm>
            <a:off x="2425700" y="3306763"/>
            <a:ext cx="896938"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n=172</a:t>
            </a:r>
          </a:p>
        </p:txBody>
      </p:sp>
      <p:sp>
        <p:nvSpPr>
          <p:cNvPr id="33808" name="Rectangle 16"/>
          <p:cNvSpPr>
            <a:spLocks noChangeArrowheads="1"/>
          </p:cNvSpPr>
          <p:nvPr/>
        </p:nvSpPr>
        <p:spPr bwMode="auto">
          <a:xfrm>
            <a:off x="5407025" y="1249363"/>
            <a:ext cx="896938"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n=210</a:t>
            </a:r>
          </a:p>
        </p:txBody>
      </p:sp>
      <p:sp>
        <p:nvSpPr>
          <p:cNvPr id="33809" name="Rectangle 17"/>
          <p:cNvSpPr>
            <a:spLocks noChangeArrowheads="1"/>
          </p:cNvSpPr>
          <p:nvPr/>
        </p:nvSpPr>
        <p:spPr bwMode="auto">
          <a:xfrm>
            <a:off x="5813425" y="4144963"/>
            <a:ext cx="896938"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n=155</a:t>
            </a:r>
          </a:p>
        </p:txBody>
      </p:sp>
      <p:grpSp>
        <p:nvGrpSpPr>
          <p:cNvPr id="33810" name="Group 22"/>
          <p:cNvGrpSpPr>
            <a:grpSpLocks/>
          </p:cNvGrpSpPr>
          <p:nvPr/>
        </p:nvGrpSpPr>
        <p:grpSpPr bwMode="auto">
          <a:xfrm>
            <a:off x="1809750" y="1309688"/>
            <a:ext cx="2609850" cy="1311275"/>
            <a:chOff x="1016" y="633"/>
            <a:chExt cx="1644" cy="826"/>
          </a:xfrm>
        </p:grpSpPr>
        <p:sp>
          <p:nvSpPr>
            <p:cNvPr id="33813" name="Rectangle 18"/>
            <p:cNvSpPr>
              <a:spLocks noChangeArrowheads="1"/>
            </p:cNvSpPr>
            <p:nvPr/>
          </p:nvSpPr>
          <p:spPr bwMode="auto">
            <a:xfrm>
              <a:off x="1059" y="633"/>
              <a:ext cx="1533"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Season: </a:t>
              </a:r>
              <a:r>
                <a:rPr lang="en-US" sz="2000" i="1">
                  <a:solidFill>
                    <a:srgbClr val="FAFD00"/>
                  </a:solidFill>
                </a:rPr>
                <a:t>P &lt;</a:t>
              </a:r>
              <a:r>
                <a:rPr lang="en-US" sz="2000">
                  <a:solidFill>
                    <a:srgbClr val="FAFD00"/>
                  </a:solidFill>
                </a:rPr>
                <a:t> 0.007*</a:t>
              </a:r>
            </a:p>
          </p:txBody>
        </p:sp>
        <p:sp>
          <p:nvSpPr>
            <p:cNvPr id="33814" name="Rectangle 19"/>
            <p:cNvSpPr>
              <a:spLocks noChangeArrowheads="1"/>
            </p:cNvSpPr>
            <p:nvPr/>
          </p:nvSpPr>
          <p:spPr bwMode="auto">
            <a:xfrm>
              <a:off x="1358" y="921"/>
              <a:ext cx="1302"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SAR: </a:t>
              </a:r>
              <a:r>
                <a:rPr lang="en-US" sz="2000" i="1">
                  <a:solidFill>
                    <a:srgbClr val="FAFD00"/>
                  </a:solidFill>
                </a:rPr>
                <a:t>P</a:t>
              </a:r>
              <a:r>
                <a:rPr lang="en-US" sz="2000">
                  <a:solidFill>
                    <a:srgbClr val="FAFD00"/>
                  </a:solidFill>
                </a:rPr>
                <a:t> &lt; 0.001*</a:t>
              </a:r>
            </a:p>
          </p:txBody>
        </p:sp>
        <p:sp>
          <p:nvSpPr>
            <p:cNvPr id="33815" name="Rectangle 20"/>
            <p:cNvSpPr>
              <a:spLocks noChangeArrowheads="1"/>
            </p:cNvSpPr>
            <p:nvPr/>
          </p:nvSpPr>
          <p:spPr bwMode="auto">
            <a:xfrm>
              <a:off x="1016" y="1209"/>
              <a:ext cx="1522"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Interact.: </a:t>
              </a:r>
              <a:r>
                <a:rPr lang="en-US" sz="2000" i="1">
                  <a:solidFill>
                    <a:srgbClr val="FAFD00"/>
                  </a:solidFill>
                </a:rPr>
                <a:t>P</a:t>
              </a:r>
              <a:r>
                <a:rPr lang="en-US" sz="2000">
                  <a:solidFill>
                    <a:srgbClr val="FAFD00"/>
                  </a:solidFill>
                </a:rPr>
                <a:t> &gt; 0.085</a:t>
              </a:r>
            </a:p>
          </p:txBody>
        </p:sp>
      </p:grpSp>
      <p:sp>
        <p:nvSpPr>
          <p:cNvPr id="205845" name="Rectangle 21"/>
          <p:cNvSpPr>
            <a:spLocks noGrp="1" noChangeArrowheads="1"/>
          </p:cNvSpPr>
          <p:nvPr>
            <p:ph type="title"/>
          </p:nvPr>
        </p:nvSpPr>
        <p:spPr>
          <a:xfrm>
            <a:off x="500063" y="152400"/>
            <a:ext cx="8610600" cy="762000"/>
          </a:xfrm>
        </p:spPr>
        <p:txBody>
          <a:bodyPr/>
          <a:lstStyle/>
          <a:p>
            <a:pPr>
              <a:defRPr/>
            </a:pPr>
            <a:r>
              <a:rPr lang="en-US" sz="4000"/>
              <a:t>Pacific Threadfin in Hawaii</a:t>
            </a:r>
            <a:br>
              <a:rPr lang="en-US" sz="4000"/>
            </a:br>
            <a:r>
              <a:rPr lang="en-US" sz="3200"/>
              <a:t>Releases at </a:t>
            </a:r>
            <a:r>
              <a:rPr lang="en-US" sz="3200" u="sng"/>
              <a:t>Kaalaea Beach</a:t>
            </a:r>
            <a:r>
              <a:rPr lang="en-US" sz="4000"/>
              <a:t> </a:t>
            </a:r>
          </a:p>
        </p:txBody>
      </p:sp>
      <p:sp>
        <p:nvSpPr>
          <p:cNvPr id="33812" name="Text Box 26"/>
          <p:cNvSpPr txBox="1">
            <a:spLocks noChangeArrowheads="1"/>
          </p:cNvSpPr>
          <p:nvPr/>
        </p:nvSpPr>
        <p:spPr bwMode="auto">
          <a:xfrm>
            <a:off x="152400" y="6324600"/>
            <a:ext cx="8991600" cy="639763"/>
          </a:xfrm>
          <a:prstGeom prst="rect">
            <a:avLst/>
          </a:prstGeom>
          <a:noFill/>
          <a:ln w="9525" algn="ctr">
            <a:noFill/>
            <a:miter lim="800000"/>
            <a:headEnd/>
            <a:tailEnd/>
          </a:ln>
        </p:spPr>
        <p:txBody>
          <a:bodyPr>
            <a:spAutoFit/>
          </a:bodyPr>
          <a:lstStyle/>
          <a:p>
            <a:pPr defTabSz="914400" eaLnBrk="0" hangingPunct="0"/>
            <a:r>
              <a:rPr lang="en-US" sz="1200">
                <a:solidFill>
                  <a:srgbClr val="FF9900"/>
                </a:solidFill>
              </a:rPr>
              <a:t>Leber, K. M., N. P. Brennan and S. M. Arce. 1998. Recruitment patterns of juvenile, cultured Pacific threadfin, </a:t>
            </a:r>
            <a:r>
              <a:rPr lang="en-US" sz="1200" i="1">
                <a:solidFill>
                  <a:srgbClr val="FF9900"/>
                </a:solidFill>
              </a:rPr>
              <a:t>Polydactylus sexfilis</a:t>
            </a:r>
            <a:r>
              <a:rPr lang="en-US" sz="1200">
                <a:solidFill>
                  <a:srgbClr val="FF9900"/>
                </a:solidFill>
              </a:rPr>
              <a:t> (Polynemidae), released along sandy marine shores in Hawaii. Bulletin of Marine Science 62(2):389-408. </a:t>
            </a:r>
          </a:p>
          <a:p>
            <a:pPr algn="ctr" defTabSz="914400" eaLnBrk="0" hangingPunct="0"/>
            <a:endParaRPr lang="en-US" sz="1200">
              <a:solidFill>
                <a:srgbClr val="FF9900"/>
              </a:solidFill>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p:cNvGraphicFramePr>
          <p:nvPr/>
        </p:nvGraphicFramePr>
        <p:xfrm>
          <a:off x="0" y="0"/>
          <a:ext cx="9144000" cy="6834188"/>
        </p:xfrm>
        <a:graphic>
          <a:graphicData uri="http://schemas.openxmlformats.org/presentationml/2006/ole">
            <p:oleObj spid="_x0000_s34818" name="Jandel SigmaPlot Graphic" r:id="rId4" imgW="9450360" imgH="7149960" progId="">
              <p:embed/>
            </p:oleObj>
          </a:graphicData>
        </a:graphic>
      </p:graphicFrame>
      <p:graphicFrame>
        <p:nvGraphicFramePr>
          <p:cNvPr id="34819" name="Object 3"/>
          <p:cNvGraphicFramePr>
            <a:graphicFrameLocks/>
          </p:cNvGraphicFramePr>
          <p:nvPr/>
        </p:nvGraphicFramePr>
        <p:xfrm>
          <a:off x="6807200" y="1828800"/>
          <a:ext cx="1016000" cy="990600"/>
        </p:xfrm>
        <a:graphic>
          <a:graphicData uri="http://schemas.openxmlformats.org/presentationml/2006/ole">
            <p:oleObj spid="_x0000_s34819" name="Jandel SigmaPlot Graphic" r:id="rId5" imgW="1482480" imgH="1050840" progId="">
              <p:embed/>
            </p:oleObj>
          </a:graphicData>
        </a:graphic>
      </p:graphicFrame>
      <p:sp>
        <p:nvSpPr>
          <p:cNvPr id="34822" name="Line 4"/>
          <p:cNvSpPr>
            <a:spLocks noChangeShapeType="1"/>
          </p:cNvSpPr>
          <p:nvPr/>
        </p:nvSpPr>
        <p:spPr bwMode="auto">
          <a:xfrm>
            <a:off x="1524000" y="5486400"/>
            <a:ext cx="6502400" cy="0"/>
          </a:xfrm>
          <a:prstGeom prst="line">
            <a:avLst/>
          </a:prstGeom>
          <a:noFill/>
          <a:ln w="25400">
            <a:solidFill>
              <a:srgbClr val="FF5008"/>
            </a:solidFill>
            <a:round/>
            <a:headEnd type="none" w="sm" len="sm"/>
            <a:tailEnd type="none" w="sm" len="sm"/>
          </a:ln>
        </p:spPr>
        <p:txBody>
          <a:bodyPr/>
          <a:lstStyle/>
          <a:p>
            <a:endParaRPr lang="en-US"/>
          </a:p>
        </p:txBody>
      </p:sp>
      <p:sp>
        <p:nvSpPr>
          <p:cNvPr id="34823" name="Line 5"/>
          <p:cNvSpPr>
            <a:spLocks noChangeShapeType="1"/>
          </p:cNvSpPr>
          <p:nvPr/>
        </p:nvSpPr>
        <p:spPr bwMode="auto">
          <a:xfrm>
            <a:off x="1524000" y="5486400"/>
            <a:ext cx="6502400" cy="0"/>
          </a:xfrm>
          <a:prstGeom prst="line">
            <a:avLst/>
          </a:prstGeom>
          <a:noFill/>
          <a:ln w="25400">
            <a:solidFill>
              <a:schemeClr val="tx1"/>
            </a:solidFill>
            <a:round/>
            <a:headEnd type="none" w="sm" len="sm"/>
            <a:tailEnd type="none" w="sm" len="sm"/>
          </a:ln>
        </p:spPr>
        <p:txBody>
          <a:bodyPr/>
          <a:lstStyle/>
          <a:p>
            <a:endParaRPr lang="en-US"/>
          </a:p>
        </p:txBody>
      </p:sp>
      <p:sp>
        <p:nvSpPr>
          <p:cNvPr id="34824" name="Rectangle 6"/>
          <p:cNvSpPr>
            <a:spLocks noChangeArrowheads="1"/>
          </p:cNvSpPr>
          <p:nvPr/>
        </p:nvSpPr>
        <p:spPr bwMode="auto">
          <a:xfrm rot="-5400000">
            <a:off x="-1296193" y="3131344"/>
            <a:ext cx="4164012" cy="406400"/>
          </a:xfrm>
          <a:prstGeom prst="rect">
            <a:avLst/>
          </a:prstGeom>
          <a:noFill/>
          <a:ln w="9525">
            <a:noFill/>
            <a:miter lim="800000"/>
            <a:headEnd/>
            <a:tailEnd/>
          </a:ln>
        </p:spPr>
        <p:txBody>
          <a:bodyPr wrap="none" lIns="92075" tIns="46038" rIns="92075" bIns="46038">
            <a:spAutoFit/>
          </a:bodyPr>
          <a:lstStyle/>
          <a:p>
            <a:pPr defTabSz="914400" eaLnBrk="0" hangingPunct="0"/>
            <a:r>
              <a:rPr lang="en-US">
                <a:solidFill>
                  <a:srgbClr val="FAFD00"/>
                </a:solidFill>
              </a:rPr>
              <a:t>RECAPTURE  FREQUENCY</a:t>
            </a:r>
          </a:p>
        </p:txBody>
      </p:sp>
      <p:sp>
        <p:nvSpPr>
          <p:cNvPr id="34825" name="Rectangle 7"/>
          <p:cNvSpPr>
            <a:spLocks noChangeArrowheads="1"/>
          </p:cNvSpPr>
          <p:nvPr/>
        </p:nvSpPr>
        <p:spPr bwMode="auto">
          <a:xfrm>
            <a:off x="2057400" y="5592763"/>
            <a:ext cx="19050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SUMMER</a:t>
            </a:r>
          </a:p>
        </p:txBody>
      </p:sp>
      <p:sp>
        <p:nvSpPr>
          <p:cNvPr id="34826" name="Rectangle 8"/>
          <p:cNvSpPr>
            <a:spLocks noChangeArrowheads="1"/>
          </p:cNvSpPr>
          <p:nvPr/>
        </p:nvSpPr>
        <p:spPr bwMode="auto">
          <a:xfrm>
            <a:off x="4038600" y="5592763"/>
            <a:ext cx="15240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FALL</a:t>
            </a:r>
          </a:p>
        </p:txBody>
      </p:sp>
      <p:sp>
        <p:nvSpPr>
          <p:cNvPr id="34827" name="Rectangle 9"/>
          <p:cNvSpPr>
            <a:spLocks noChangeArrowheads="1"/>
          </p:cNvSpPr>
          <p:nvPr/>
        </p:nvSpPr>
        <p:spPr bwMode="auto">
          <a:xfrm>
            <a:off x="5562600" y="5592763"/>
            <a:ext cx="2057400" cy="3968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FF"/>
                </a:solidFill>
              </a:rPr>
              <a:t>WINTER</a:t>
            </a:r>
          </a:p>
        </p:txBody>
      </p:sp>
      <p:sp>
        <p:nvSpPr>
          <p:cNvPr id="34828" name="Rectangle 10"/>
          <p:cNvSpPr>
            <a:spLocks noChangeArrowheads="1"/>
          </p:cNvSpPr>
          <p:nvPr/>
        </p:nvSpPr>
        <p:spPr bwMode="auto">
          <a:xfrm>
            <a:off x="4083050" y="5927725"/>
            <a:ext cx="1308100" cy="457200"/>
          </a:xfrm>
          <a:prstGeom prst="rect">
            <a:avLst/>
          </a:prstGeom>
          <a:noFill/>
          <a:ln w="9525">
            <a:noFill/>
            <a:miter lim="800000"/>
            <a:headEnd/>
            <a:tailEnd/>
          </a:ln>
        </p:spPr>
        <p:txBody>
          <a:bodyPr wrap="none" lIns="92075" tIns="46038" rIns="92075" bIns="46038">
            <a:spAutoFit/>
          </a:bodyPr>
          <a:lstStyle/>
          <a:p>
            <a:pPr defTabSz="914400" eaLnBrk="0" hangingPunct="0"/>
            <a:r>
              <a:rPr lang="en-US">
                <a:solidFill>
                  <a:srgbClr val="FAFD00"/>
                </a:solidFill>
              </a:rPr>
              <a:t>SEASON</a:t>
            </a:r>
          </a:p>
        </p:txBody>
      </p:sp>
      <p:sp>
        <p:nvSpPr>
          <p:cNvPr id="34829" name="Rectangle 11"/>
          <p:cNvSpPr>
            <a:spLocks noChangeArrowheads="1"/>
          </p:cNvSpPr>
          <p:nvPr/>
        </p:nvSpPr>
        <p:spPr bwMode="auto">
          <a:xfrm>
            <a:off x="7551738" y="2133600"/>
            <a:ext cx="1558925" cy="3968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100-130 mm</a:t>
            </a:r>
          </a:p>
        </p:txBody>
      </p:sp>
      <p:graphicFrame>
        <p:nvGraphicFramePr>
          <p:cNvPr id="34820" name="Object 4"/>
          <p:cNvGraphicFramePr>
            <a:graphicFrameLocks/>
          </p:cNvGraphicFramePr>
          <p:nvPr/>
        </p:nvGraphicFramePr>
        <p:xfrm>
          <a:off x="6813550" y="838200"/>
          <a:ext cx="957263" cy="838200"/>
        </p:xfrm>
        <a:graphic>
          <a:graphicData uri="http://schemas.openxmlformats.org/presentationml/2006/ole">
            <p:oleObj spid="_x0000_s34820" name="Jandel SigmaPlot Graphic" r:id="rId6" imgW="1482480" imgH="1050840" progId="">
              <p:embed/>
            </p:oleObj>
          </a:graphicData>
        </a:graphic>
      </p:graphicFrame>
      <p:sp>
        <p:nvSpPr>
          <p:cNvPr id="34830" name="Rectangle 13"/>
          <p:cNvSpPr>
            <a:spLocks noChangeArrowheads="1"/>
          </p:cNvSpPr>
          <p:nvPr/>
        </p:nvSpPr>
        <p:spPr bwMode="auto">
          <a:xfrm>
            <a:off x="7551738" y="1066800"/>
            <a:ext cx="1490662" cy="3968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48-70 mm</a:t>
            </a:r>
          </a:p>
        </p:txBody>
      </p:sp>
      <p:graphicFrame>
        <p:nvGraphicFramePr>
          <p:cNvPr id="34821" name="Object 5"/>
          <p:cNvGraphicFramePr>
            <a:graphicFrameLocks/>
          </p:cNvGraphicFramePr>
          <p:nvPr/>
        </p:nvGraphicFramePr>
        <p:xfrm>
          <a:off x="6818313" y="1376363"/>
          <a:ext cx="936625" cy="757237"/>
        </p:xfrm>
        <a:graphic>
          <a:graphicData uri="http://schemas.openxmlformats.org/presentationml/2006/ole">
            <p:oleObj spid="_x0000_s34821" name="Jandel SigmaPlot Graphic" r:id="rId7" imgW="1482480" imgH="1050840" progId="">
              <p:embed/>
            </p:oleObj>
          </a:graphicData>
        </a:graphic>
      </p:graphicFrame>
      <p:sp>
        <p:nvSpPr>
          <p:cNvPr id="34831" name="Rectangle 15"/>
          <p:cNvSpPr>
            <a:spLocks noChangeArrowheads="1"/>
          </p:cNvSpPr>
          <p:nvPr/>
        </p:nvSpPr>
        <p:spPr bwMode="auto">
          <a:xfrm>
            <a:off x="7551738" y="1524000"/>
            <a:ext cx="1490662" cy="396875"/>
          </a:xfrm>
          <a:prstGeom prst="rect">
            <a:avLst/>
          </a:prstGeom>
          <a:noFill/>
          <a:ln w="9525">
            <a:noFill/>
            <a:miter lim="800000"/>
            <a:headEnd/>
            <a:tailEnd/>
          </a:ln>
        </p:spPr>
        <p:txBody>
          <a:bodyPr lIns="92075" tIns="46038" rIns="92075" bIns="46038">
            <a:spAutoFit/>
          </a:bodyPr>
          <a:lstStyle/>
          <a:p>
            <a:pPr defTabSz="914400" eaLnBrk="0" hangingPunct="0"/>
            <a:r>
              <a:rPr lang="en-US" sz="2000">
                <a:solidFill>
                  <a:srgbClr val="FFFFFF"/>
                </a:solidFill>
              </a:rPr>
              <a:t>70-100 mm</a:t>
            </a:r>
          </a:p>
        </p:txBody>
      </p:sp>
      <p:sp>
        <p:nvSpPr>
          <p:cNvPr id="34832" name="Rectangle 16"/>
          <p:cNvSpPr>
            <a:spLocks noChangeArrowheads="1"/>
          </p:cNvSpPr>
          <p:nvPr/>
        </p:nvSpPr>
        <p:spPr bwMode="auto">
          <a:xfrm>
            <a:off x="2593975" y="2849563"/>
            <a:ext cx="796925"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n=276</a:t>
            </a:r>
          </a:p>
        </p:txBody>
      </p:sp>
      <p:sp>
        <p:nvSpPr>
          <p:cNvPr id="34833" name="Rectangle 17"/>
          <p:cNvSpPr>
            <a:spLocks noChangeArrowheads="1"/>
          </p:cNvSpPr>
          <p:nvPr/>
        </p:nvSpPr>
        <p:spPr bwMode="auto">
          <a:xfrm>
            <a:off x="4692650" y="1477963"/>
            <a:ext cx="798513"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n=526</a:t>
            </a:r>
          </a:p>
        </p:txBody>
      </p:sp>
      <p:sp>
        <p:nvSpPr>
          <p:cNvPr id="34834" name="Rectangle 18"/>
          <p:cNvSpPr>
            <a:spLocks noChangeArrowheads="1"/>
          </p:cNvSpPr>
          <p:nvPr/>
        </p:nvSpPr>
        <p:spPr bwMode="auto">
          <a:xfrm>
            <a:off x="5776913" y="2697163"/>
            <a:ext cx="796925" cy="396875"/>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FFFFF"/>
                </a:solidFill>
              </a:rPr>
              <a:t>n=277</a:t>
            </a:r>
          </a:p>
        </p:txBody>
      </p:sp>
      <p:grpSp>
        <p:nvGrpSpPr>
          <p:cNvPr id="34835" name="Group 24"/>
          <p:cNvGrpSpPr>
            <a:grpSpLocks/>
          </p:cNvGrpSpPr>
          <p:nvPr/>
        </p:nvGrpSpPr>
        <p:grpSpPr bwMode="auto">
          <a:xfrm>
            <a:off x="1543050" y="1233488"/>
            <a:ext cx="2190750" cy="1311275"/>
            <a:chOff x="951" y="633"/>
            <a:chExt cx="1380" cy="826"/>
          </a:xfrm>
        </p:grpSpPr>
        <p:sp>
          <p:nvSpPr>
            <p:cNvPr id="34838" name="Rectangle 19"/>
            <p:cNvSpPr>
              <a:spLocks noChangeArrowheads="1"/>
            </p:cNvSpPr>
            <p:nvPr/>
          </p:nvSpPr>
          <p:spPr bwMode="auto">
            <a:xfrm>
              <a:off x="994" y="633"/>
              <a:ext cx="1337"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Seas: </a:t>
              </a:r>
              <a:r>
                <a:rPr lang="en-US" sz="2000" i="1">
                  <a:solidFill>
                    <a:srgbClr val="FAFD00"/>
                  </a:solidFill>
                </a:rPr>
                <a:t>P &lt;</a:t>
              </a:r>
              <a:r>
                <a:rPr lang="en-US" sz="2000">
                  <a:solidFill>
                    <a:srgbClr val="FAFD00"/>
                  </a:solidFill>
                </a:rPr>
                <a:t> 0.002*</a:t>
              </a:r>
            </a:p>
          </p:txBody>
        </p:sp>
        <p:sp>
          <p:nvSpPr>
            <p:cNvPr id="34839" name="Rectangle 20"/>
            <p:cNvSpPr>
              <a:spLocks noChangeArrowheads="1"/>
            </p:cNvSpPr>
            <p:nvPr/>
          </p:nvSpPr>
          <p:spPr bwMode="auto">
            <a:xfrm>
              <a:off x="1036" y="921"/>
              <a:ext cx="1240"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SAR: </a:t>
              </a:r>
              <a:r>
                <a:rPr lang="en-US" sz="2000" i="1">
                  <a:solidFill>
                    <a:srgbClr val="FAFD00"/>
                  </a:solidFill>
                </a:rPr>
                <a:t>P</a:t>
              </a:r>
              <a:r>
                <a:rPr lang="en-US" sz="2000">
                  <a:solidFill>
                    <a:srgbClr val="FAFD00"/>
                  </a:solidFill>
                </a:rPr>
                <a:t> = 0.392</a:t>
              </a:r>
            </a:p>
          </p:txBody>
        </p:sp>
        <p:sp>
          <p:nvSpPr>
            <p:cNvPr id="34840" name="Rectangle 21"/>
            <p:cNvSpPr>
              <a:spLocks noChangeArrowheads="1"/>
            </p:cNvSpPr>
            <p:nvPr/>
          </p:nvSpPr>
          <p:spPr bwMode="auto">
            <a:xfrm>
              <a:off x="951" y="1209"/>
              <a:ext cx="1353" cy="250"/>
            </a:xfrm>
            <a:prstGeom prst="rect">
              <a:avLst/>
            </a:prstGeom>
            <a:noFill/>
            <a:ln w="9525">
              <a:noFill/>
              <a:miter lim="800000"/>
              <a:headEnd/>
              <a:tailEnd/>
            </a:ln>
          </p:spPr>
          <p:txBody>
            <a:bodyPr wrap="none" lIns="92075" tIns="46038" rIns="92075" bIns="46038">
              <a:spAutoFit/>
            </a:bodyPr>
            <a:lstStyle/>
            <a:p>
              <a:pPr defTabSz="914400" eaLnBrk="0" hangingPunct="0"/>
              <a:r>
                <a:rPr lang="en-US" sz="2000">
                  <a:solidFill>
                    <a:srgbClr val="FAFD00"/>
                  </a:solidFill>
                </a:rPr>
                <a:t>Inter.: </a:t>
              </a:r>
              <a:r>
                <a:rPr lang="en-US" sz="2000" i="1">
                  <a:solidFill>
                    <a:srgbClr val="FAFD00"/>
                  </a:solidFill>
                </a:rPr>
                <a:t>P</a:t>
              </a:r>
              <a:r>
                <a:rPr lang="en-US" sz="2000">
                  <a:solidFill>
                    <a:srgbClr val="FAFD00"/>
                  </a:solidFill>
                </a:rPr>
                <a:t> &gt; 0.006*</a:t>
              </a:r>
            </a:p>
          </p:txBody>
        </p:sp>
      </p:grpSp>
      <p:sp>
        <p:nvSpPr>
          <p:cNvPr id="207895" name="Rectangle 23"/>
          <p:cNvSpPr>
            <a:spLocks noGrp="1" noChangeArrowheads="1"/>
          </p:cNvSpPr>
          <p:nvPr>
            <p:ph type="title"/>
          </p:nvPr>
        </p:nvSpPr>
        <p:spPr>
          <a:xfrm>
            <a:off x="500063" y="152400"/>
            <a:ext cx="8610600" cy="762000"/>
          </a:xfrm>
        </p:spPr>
        <p:txBody>
          <a:bodyPr/>
          <a:lstStyle/>
          <a:p>
            <a:pPr>
              <a:defRPr/>
            </a:pPr>
            <a:r>
              <a:rPr lang="en-US" sz="4000"/>
              <a:t>Pacific Threadfin in Hawaii</a:t>
            </a:r>
            <a:br>
              <a:rPr lang="en-US" sz="4000"/>
            </a:br>
            <a:r>
              <a:rPr lang="en-US" sz="3200"/>
              <a:t>Releases at </a:t>
            </a:r>
            <a:r>
              <a:rPr lang="en-US" sz="3200" u="sng"/>
              <a:t>Kahana Bay</a:t>
            </a:r>
            <a:r>
              <a:rPr lang="en-US" sz="4000"/>
              <a:t> </a:t>
            </a:r>
          </a:p>
        </p:txBody>
      </p:sp>
      <p:sp>
        <p:nvSpPr>
          <p:cNvPr id="34837" name="Text Box 26"/>
          <p:cNvSpPr txBox="1">
            <a:spLocks noChangeArrowheads="1"/>
          </p:cNvSpPr>
          <p:nvPr/>
        </p:nvSpPr>
        <p:spPr bwMode="auto">
          <a:xfrm>
            <a:off x="0" y="6248400"/>
            <a:ext cx="9144000" cy="639763"/>
          </a:xfrm>
          <a:prstGeom prst="rect">
            <a:avLst/>
          </a:prstGeom>
          <a:noFill/>
          <a:ln w="9525" algn="ctr">
            <a:noFill/>
            <a:miter lim="800000"/>
            <a:headEnd/>
            <a:tailEnd/>
          </a:ln>
        </p:spPr>
        <p:txBody>
          <a:bodyPr>
            <a:spAutoFit/>
          </a:bodyPr>
          <a:lstStyle/>
          <a:p>
            <a:pPr defTabSz="914400" eaLnBrk="0" hangingPunct="0"/>
            <a:r>
              <a:rPr lang="en-US" sz="1200" b="1">
                <a:solidFill>
                  <a:srgbClr val="FF9900"/>
                </a:solidFill>
              </a:rPr>
              <a:t>Leber, K. M., N. P. Brennan and S. M. Arce. 1998. Recruitment patterns of juvenile, cultured Pacific threadfin, </a:t>
            </a:r>
            <a:r>
              <a:rPr lang="en-US" sz="1200" b="1" i="1">
                <a:solidFill>
                  <a:srgbClr val="FF9900"/>
                </a:solidFill>
              </a:rPr>
              <a:t>Polydactylus sexfilis</a:t>
            </a:r>
            <a:r>
              <a:rPr lang="en-US" sz="1200" b="1">
                <a:solidFill>
                  <a:srgbClr val="FF9900"/>
                </a:solidFill>
              </a:rPr>
              <a:t> (Polynemidae), released along sandy marine shores in Hawaii. Bulletin of Marine Science 62(2):389-408. </a:t>
            </a:r>
          </a:p>
          <a:p>
            <a:pPr algn="ctr" defTabSz="914400" eaLnBrk="0" hangingPunct="0"/>
            <a:endParaRPr lang="en-US" sz="1200" b="1">
              <a:solidFill>
                <a:srgbClr val="FF9900"/>
              </a:solidFill>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4850" name="Object 2"/>
          <p:cNvGraphicFramePr>
            <a:graphicFrameLocks noChangeAspect="1"/>
          </p:cNvGraphicFramePr>
          <p:nvPr/>
        </p:nvGraphicFramePr>
        <p:xfrm>
          <a:off x="0" y="-165100"/>
          <a:ext cx="9156700" cy="7023100"/>
        </p:xfrm>
        <a:graphic>
          <a:graphicData uri="http://schemas.openxmlformats.org/presentationml/2006/ole">
            <p:oleObj spid="_x0000_s334850" name="Chart" r:id="rId4" imgW="4867317" imgH="3733732" progId="Excel.Chart.8">
              <p:embed/>
            </p:oleObj>
          </a:graphicData>
        </a:graphic>
      </p:graphicFrame>
      <p:sp>
        <p:nvSpPr>
          <p:cNvPr id="334851" name="Text Box 3"/>
          <p:cNvSpPr txBox="1">
            <a:spLocks noChangeArrowheads="1"/>
          </p:cNvSpPr>
          <p:nvPr/>
        </p:nvSpPr>
        <p:spPr bwMode="auto">
          <a:xfrm>
            <a:off x="-152400" y="101600"/>
            <a:ext cx="9296400" cy="1066800"/>
          </a:xfrm>
          <a:prstGeom prst="rect">
            <a:avLst/>
          </a:prstGeom>
          <a:noFill/>
          <a:ln w="9525">
            <a:noFill/>
            <a:miter lim="800000"/>
            <a:headEnd/>
            <a:tailEnd/>
          </a:ln>
        </p:spPr>
        <p:txBody>
          <a:bodyPr>
            <a:spAutoFit/>
          </a:bodyPr>
          <a:lstStyle/>
          <a:p>
            <a:pPr algn="ctr" defTabSz="914400"/>
            <a:r>
              <a:rPr lang="en-US" sz="3200" b="1">
                <a:solidFill>
                  <a:srgbClr val="FF9900"/>
                </a:solidFill>
                <a:latin typeface="Comic Sans MS" pitchFamily="66" charset="0"/>
              </a:rPr>
              <a:t>Release Microhabitat has a Large Effect on Snook Survival; for example:</a:t>
            </a:r>
          </a:p>
        </p:txBody>
      </p:sp>
      <p:sp>
        <p:nvSpPr>
          <p:cNvPr id="334852" name="Text Box 4"/>
          <p:cNvSpPr txBox="1">
            <a:spLocks noChangeArrowheads="1"/>
          </p:cNvSpPr>
          <p:nvPr/>
        </p:nvSpPr>
        <p:spPr bwMode="auto">
          <a:xfrm>
            <a:off x="762000" y="6064250"/>
            <a:ext cx="7823200" cy="641350"/>
          </a:xfrm>
          <a:prstGeom prst="rect">
            <a:avLst/>
          </a:prstGeom>
          <a:noFill/>
          <a:ln w="9525">
            <a:noFill/>
            <a:miter lim="800000"/>
            <a:headEnd/>
            <a:tailEnd/>
          </a:ln>
        </p:spPr>
        <p:txBody>
          <a:bodyPr wrap="none">
            <a:spAutoFit/>
          </a:bodyPr>
          <a:lstStyle/>
          <a:p>
            <a:pPr defTabSz="914400"/>
            <a:r>
              <a:rPr lang="en-US" sz="3600" b="1">
                <a:solidFill>
                  <a:srgbClr val="FF9933"/>
                </a:solidFill>
                <a:latin typeface="Comic Sans MS" pitchFamily="66" charset="0"/>
              </a:rPr>
              <a:t>Release Site (coded wire tag info)</a:t>
            </a:r>
          </a:p>
        </p:txBody>
      </p:sp>
      <p:sp>
        <p:nvSpPr>
          <p:cNvPr id="334853" name="Rectangle 5"/>
          <p:cNvSpPr>
            <a:spLocks noChangeArrowheads="1"/>
          </p:cNvSpPr>
          <p:nvPr/>
        </p:nvSpPr>
        <p:spPr bwMode="auto">
          <a:xfrm>
            <a:off x="1219200" y="1219200"/>
            <a:ext cx="7086600" cy="457200"/>
          </a:xfrm>
          <a:prstGeom prst="rect">
            <a:avLst/>
          </a:prstGeom>
          <a:noFill/>
          <a:ln w="9525">
            <a:noFill/>
            <a:miter lim="800000"/>
            <a:headEnd/>
            <a:tailEnd/>
          </a:ln>
        </p:spPr>
        <p:txBody>
          <a:bodyPr>
            <a:spAutoFit/>
          </a:bodyPr>
          <a:lstStyle/>
          <a:p>
            <a:pPr algn="ctr" defTabSz="914400">
              <a:spcBef>
                <a:spcPct val="50000"/>
              </a:spcBef>
            </a:pPr>
            <a:r>
              <a:rPr lang="en-US" sz="2400" b="1">
                <a:solidFill>
                  <a:srgbClr val="FFCC00"/>
                </a:solidFill>
                <a:latin typeface="Comic Sans MS" pitchFamily="66" charset="0"/>
              </a:rPr>
              <a:t>(&gt;12 MONTHS AT SEA)</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3538" name="Picture 2" descr="ROGER AT NCM"/>
          <p:cNvPicPr>
            <a:picLocks noChangeAspect="1" noChangeArrowheads="1"/>
          </p:cNvPicPr>
          <p:nvPr/>
        </p:nvPicPr>
        <p:blipFill>
          <a:blip r:embed="rId3"/>
          <a:srcRect l="15385" t="29710" r="-2563"/>
          <a:stretch>
            <a:fillRect/>
          </a:stretch>
        </p:blipFill>
        <p:spPr bwMode="auto">
          <a:xfrm>
            <a:off x="0" y="1295400"/>
            <a:ext cx="5181600" cy="5568950"/>
          </a:xfrm>
          <a:prstGeom prst="rect">
            <a:avLst/>
          </a:prstGeom>
          <a:noFill/>
          <a:ln w="9525">
            <a:noFill/>
            <a:miter lim="800000"/>
            <a:headEnd/>
            <a:tailEnd/>
          </a:ln>
        </p:spPr>
      </p:pic>
      <p:pic>
        <p:nvPicPr>
          <p:cNvPr id="193539" name="Picture 3" descr="snook measure"/>
          <p:cNvPicPr>
            <a:picLocks noChangeAspect="1" noChangeArrowheads="1"/>
          </p:cNvPicPr>
          <p:nvPr/>
        </p:nvPicPr>
        <p:blipFill>
          <a:blip r:embed="rId4"/>
          <a:srcRect/>
          <a:stretch>
            <a:fillRect/>
          </a:stretch>
        </p:blipFill>
        <p:spPr bwMode="auto">
          <a:xfrm>
            <a:off x="5105400" y="3779838"/>
            <a:ext cx="4038600" cy="3078162"/>
          </a:xfrm>
          <a:prstGeom prst="rect">
            <a:avLst/>
          </a:prstGeom>
          <a:noFill/>
          <a:ln w="9525">
            <a:noFill/>
            <a:miter lim="800000"/>
            <a:headEnd/>
            <a:tailEnd/>
          </a:ln>
        </p:spPr>
      </p:pic>
      <p:pic>
        <p:nvPicPr>
          <p:cNvPr id="193540" name="Picture 4" descr="DSC00766"/>
          <p:cNvPicPr>
            <a:picLocks noChangeAspect="1" noChangeArrowheads="1"/>
          </p:cNvPicPr>
          <p:nvPr/>
        </p:nvPicPr>
        <p:blipFill>
          <a:blip r:embed="rId5"/>
          <a:srcRect/>
          <a:stretch>
            <a:fillRect/>
          </a:stretch>
        </p:blipFill>
        <p:spPr bwMode="auto">
          <a:xfrm>
            <a:off x="5105400" y="0"/>
            <a:ext cx="3886200" cy="3714750"/>
          </a:xfrm>
          <a:prstGeom prst="rect">
            <a:avLst/>
          </a:prstGeom>
          <a:noFill/>
          <a:ln w="9525">
            <a:noFill/>
            <a:miter lim="800000"/>
            <a:headEnd/>
            <a:tailEnd/>
          </a:ln>
        </p:spPr>
      </p:pic>
      <p:sp>
        <p:nvSpPr>
          <p:cNvPr id="1600517" name="Text Box 5"/>
          <p:cNvSpPr txBox="1">
            <a:spLocks noChangeArrowheads="1"/>
          </p:cNvSpPr>
          <p:nvPr/>
        </p:nvSpPr>
        <p:spPr bwMode="auto">
          <a:xfrm>
            <a:off x="-4763" y="76200"/>
            <a:ext cx="4424363" cy="1066800"/>
          </a:xfrm>
          <a:prstGeom prst="rect">
            <a:avLst/>
          </a:prstGeom>
          <a:noFill/>
          <a:ln w="9525">
            <a:noFill/>
            <a:miter lim="800000"/>
            <a:headEnd/>
            <a:tailEnd/>
          </a:ln>
          <a:effectLst/>
        </p:spPr>
        <p:txBody>
          <a:bodyPr wrap="none">
            <a:spAutoFit/>
          </a:bodyPr>
          <a:lstStyle/>
          <a:p>
            <a:pPr defTabSz="914400">
              <a:defRPr/>
            </a:pPr>
            <a:r>
              <a:rPr lang="en-US" sz="3200">
                <a:solidFill>
                  <a:srgbClr val="FF9900"/>
                </a:solidFill>
                <a:effectLst>
                  <a:outerShdw blurRad="38100" dist="38100" dir="2700000" algn="tl">
                    <a:srgbClr val="C0C0C0"/>
                  </a:outerShdw>
                </a:effectLst>
                <a:latin typeface="+mn-lt"/>
              </a:rPr>
              <a:t>…assess enhancement</a:t>
            </a:r>
          </a:p>
          <a:p>
            <a:pPr defTabSz="914400">
              <a:defRPr/>
            </a:pPr>
            <a:r>
              <a:rPr lang="en-US" sz="3200">
                <a:solidFill>
                  <a:srgbClr val="FF9900"/>
                </a:solidFill>
                <a:effectLst>
                  <a:outerShdw blurRad="38100" dist="38100" dir="2700000" algn="tl">
                    <a:srgbClr val="C0C0C0"/>
                  </a:outerShdw>
                </a:effectLst>
                <a:latin typeface="+mn-lt"/>
              </a:rPr>
              <a:t>Effectiveness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4114800" y="0"/>
          <a:ext cx="5105400" cy="3403600"/>
        </p:xfrm>
        <a:graphic>
          <a:graphicData uri="http://schemas.openxmlformats.org/presentationml/2006/ole">
            <p:oleObj spid="_x0000_s36866" name="Photo Editor Photo" r:id="rId3" imgW="14628571" imgH="9752381" progId="">
              <p:embed/>
            </p:oleObj>
          </a:graphicData>
        </a:graphic>
      </p:graphicFrame>
      <p:sp>
        <p:nvSpPr>
          <p:cNvPr id="1790979" name="Rectangle 3"/>
          <p:cNvSpPr>
            <a:spLocks noGrp="1" noChangeArrowheads="1"/>
          </p:cNvSpPr>
          <p:nvPr>
            <p:ph type="title"/>
          </p:nvPr>
        </p:nvSpPr>
        <p:spPr>
          <a:xfrm>
            <a:off x="-76200" y="304800"/>
            <a:ext cx="4038600" cy="2590800"/>
          </a:xfrm>
        </p:spPr>
        <p:txBody>
          <a:bodyPr/>
          <a:lstStyle/>
          <a:p>
            <a:pPr eaLnBrk="1" hangingPunct="1">
              <a:defRPr/>
            </a:pPr>
            <a:r>
              <a:rPr lang="en-US" sz="4000" dirty="0" smtClean="0">
                <a:solidFill>
                  <a:srgbClr val="FF9900"/>
                </a:solidFill>
                <a:latin typeface="Comic Sans MS" pitchFamily="66" charset="0"/>
              </a:rPr>
              <a:t>Requires evaluation of hatchery-wild interactions… </a:t>
            </a:r>
          </a:p>
        </p:txBody>
      </p:sp>
      <p:pic>
        <p:nvPicPr>
          <p:cNvPr id="36868" name="Picture 4"/>
          <p:cNvPicPr>
            <a:picLocks noChangeArrowheads="1"/>
          </p:cNvPicPr>
          <p:nvPr/>
        </p:nvPicPr>
        <p:blipFill>
          <a:blip r:embed="rId4"/>
          <a:srcRect/>
          <a:stretch>
            <a:fillRect/>
          </a:stretch>
        </p:blipFill>
        <p:spPr bwMode="auto">
          <a:xfrm>
            <a:off x="0" y="3200400"/>
            <a:ext cx="5105400" cy="3657600"/>
          </a:xfrm>
          <a:prstGeom prst="rect">
            <a:avLst/>
          </a:prstGeom>
          <a:noFill/>
          <a:ln w="9525">
            <a:noFill/>
            <a:miter lim="800000"/>
            <a:headEnd/>
            <a:tailEnd/>
          </a:ln>
        </p:spPr>
      </p:pic>
      <p:sp>
        <p:nvSpPr>
          <p:cNvPr id="36869" name="Text Box 5"/>
          <p:cNvSpPr txBox="1">
            <a:spLocks noChangeArrowheads="1"/>
          </p:cNvSpPr>
          <p:nvPr/>
        </p:nvSpPr>
        <p:spPr bwMode="auto">
          <a:xfrm>
            <a:off x="5181600" y="3581400"/>
            <a:ext cx="3886200" cy="2800350"/>
          </a:xfrm>
          <a:prstGeom prst="rect">
            <a:avLst/>
          </a:prstGeom>
          <a:noFill/>
          <a:ln w="9525">
            <a:noFill/>
            <a:miter lim="800000"/>
            <a:headEnd/>
            <a:tailEnd/>
          </a:ln>
        </p:spPr>
        <p:txBody>
          <a:bodyPr>
            <a:spAutoFit/>
          </a:bodyPr>
          <a:lstStyle/>
          <a:p>
            <a:pPr defTabSz="914400">
              <a:spcBef>
                <a:spcPct val="50000"/>
              </a:spcBef>
            </a:pPr>
            <a:r>
              <a:rPr lang="en-US" sz="4400">
                <a:solidFill>
                  <a:srgbClr val="FFFFFF"/>
                </a:solidFill>
                <a:latin typeface="Comic Sans MS" pitchFamily="66" charset="0"/>
              </a:rPr>
              <a:t>…at all three stages of developing enhancements</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p:cNvPicPr>
            <a:picLocks noChangeAspect="1" noChangeArrowheads="1"/>
          </p:cNvPicPr>
          <p:nvPr/>
        </p:nvPicPr>
        <p:blipFill>
          <a:blip r:embed="rId2"/>
          <a:srcRect t="809"/>
          <a:stretch>
            <a:fillRect/>
          </a:stretch>
        </p:blipFill>
        <p:spPr bwMode="auto">
          <a:xfrm>
            <a:off x="609600" y="673100"/>
            <a:ext cx="7858125" cy="6040438"/>
          </a:xfrm>
          <a:prstGeom prst="rect">
            <a:avLst/>
          </a:prstGeom>
          <a:noFill/>
          <a:ln w="9525">
            <a:noFill/>
            <a:miter lim="800000"/>
            <a:headEnd/>
            <a:tailEnd/>
          </a:ln>
        </p:spPr>
      </p:pic>
      <p:sp>
        <p:nvSpPr>
          <p:cNvPr id="1660931" name="Line 3"/>
          <p:cNvSpPr>
            <a:spLocks noChangeShapeType="1"/>
          </p:cNvSpPr>
          <p:nvPr/>
        </p:nvSpPr>
        <p:spPr bwMode="auto">
          <a:xfrm>
            <a:off x="1752600" y="4511675"/>
            <a:ext cx="0" cy="685800"/>
          </a:xfrm>
          <a:prstGeom prst="line">
            <a:avLst/>
          </a:prstGeom>
          <a:noFill/>
          <a:ln w="63500">
            <a:solidFill>
              <a:srgbClr val="FF0000"/>
            </a:solidFill>
            <a:round/>
            <a:headEnd/>
            <a:tailEnd type="triangle" w="med" len="med"/>
          </a:ln>
        </p:spPr>
        <p:txBody>
          <a:bodyPr/>
          <a:lstStyle/>
          <a:p>
            <a:endParaRPr lang="en-US"/>
          </a:p>
        </p:txBody>
      </p:sp>
      <p:sp>
        <p:nvSpPr>
          <p:cNvPr id="1660932" name="Line 4"/>
          <p:cNvSpPr>
            <a:spLocks noChangeShapeType="1"/>
          </p:cNvSpPr>
          <p:nvPr/>
        </p:nvSpPr>
        <p:spPr bwMode="auto">
          <a:xfrm>
            <a:off x="5441950" y="1162050"/>
            <a:ext cx="0" cy="685800"/>
          </a:xfrm>
          <a:prstGeom prst="line">
            <a:avLst/>
          </a:prstGeom>
          <a:noFill/>
          <a:ln w="63500">
            <a:solidFill>
              <a:srgbClr val="FF0000"/>
            </a:solidFill>
            <a:round/>
            <a:headEnd/>
            <a:tailEnd type="triangle" w="med" len="med"/>
          </a:ln>
        </p:spPr>
        <p:txBody>
          <a:bodyPr/>
          <a:lstStyle/>
          <a:p>
            <a:endParaRPr lang="en-US"/>
          </a:p>
        </p:txBody>
      </p:sp>
      <p:sp>
        <p:nvSpPr>
          <p:cNvPr id="1660933" name="Line 5"/>
          <p:cNvSpPr>
            <a:spLocks noChangeShapeType="1"/>
          </p:cNvSpPr>
          <p:nvPr/>
        </p:nvSpPr>
        <p:spPr bwMode="auto">
          <a:xfrm>
            <a:off x="5145088" y="4737100"/>
            <a:ext cx="0" cy="685800"/>
          </a:xfrm>
          <a:prstGeom prst="line">
            <a:avLst/>
          </a:prstGeom>
          <a:noFill/>
          <a:ln w="63500">
            <a:solidFill>
              <a:srgbClr val="FF0000"/>
            </a:solidFill>
            <a:round/>
            <a:headEnd/>
            <a:tailEnd type="triangle" w="med" len="med"/>
          </a:ln>
        </p:spPr>
        <p:txBody>
          <a:bodyPr/>
          <a:lstStyle/>
          <a:p>
            <a:endParaRPr lang="en-US"/>
          </a:p>
        </p:txBody>
      </p:sp>
      <p:sp>
        <p:nvSpPr>
          <p:cNvPr id="1660934" name="Line 6"/>
          <p:cNvSpPr>
            <a:spLocks noChangeShapeType="1"/>
          </p:cNvSpPr>
          <p:nvPr/>
        </p:nvSpPr>
        <p:spPr bwMode="auto">
          <a:xfrm>
            <a:off x="1828800" y="762000"/>
            <a:ext cx="0" cy="533400"/>
          </a:xfrm>
          <a:prstGeom prst="line">
            <a:avLst/>
          </a:prstGeom>
          <a:noFill/>
          <a:ln w="63500">
            <a:solidFill>
              <a:srgbClr val="FF0000"/>
            </a:solidFill>
            <a:round/>
            <a:headEnd/>
            <a:tailEnd type="triangle" w="med" len="med"/>
          </a:ln>
        </p:spPr>
        <p:txBody>
          <a:bodyPr/>
          <a:lstStyle/>
          <a:p>
            <a:endParaRPr lang="en-US"/>
          </a:p>
        </p:txBody>
      </p:sp>
      <p:sp>
        <p:nvSpPr>
          <p:cNvPr id="1660935" name="Oval 7"/>
          <p:cNvSpPr>
            <a:spLocks noChangeArrowheads="1"/>
          </p:cNvSpPr>
          <p:nvPr/>
        </p:nvSpPr>
        <p:spPr bwMode="auto">
          <a:xfrm>
            <a:off x="2133600" y="4876800"/>
            <a:ext cx="1143000" cy="1600200"/>
          </a:xfrm>
          <a:prstGeom prst="ellipse">
            <a:avLst/>
          </a:prstGeom>
          <a:noFill/>
          <a:ln w="25400">
            <a:solidFill>
              <a:srgbClr val="663300"/>
            </a:solidFill>
            <a:round/>
            <a:headEnd/>
            <a:tailEnd/>
          </a:ln>
        </p:spPr>
        <p:txBody>
          <a:bodyPr wrap="none" anchor="ctr"/>
          <a:lstStyle/>
          <a:p>
            <a:pPr algn="ctr" defTabSz="914400" eaLnBrk="0" hangingPunct="0"/>
            <a:endParaRPr lang="en-US">
              <a:solidFill>
                <a:srgbClr val="000000"/>
              </a:solidFill>
            </a:endParaRPr>
          </a:p>
        </p:txBody>
      </p:sp>
      <p:sp>
        <p:nvSpPr>
          <p:cNvPr id="1660936" name="Text Box 8"/>
          <p:cNvSpPr txBox="1">
            <a:spLocks noChangeArrowheads="1"/>
          </p:cNvSpPr>
          <p:nvPr/>
        </p:nvSpPr>
        <p:spPr bwMode="auto">
          <a:xfrm>
            <a:off x="2209800" y="4953000"/>
            <a:ext cx="965200" cy="765175"/>
          </a:xfrm>
          <a:prstGeom prst="rect">
            <a:avLst/>
          </a:prstGeom>
          <a:noFill/>
          <a:ln w="9525">
            <a:noFill/>
            <a:miter lim="800000"/>
            <a:headEnd/>
            <a:tailEnd/>
          </a:ln>
        </p:spPr>
        <p:txBody>
          <a:bodyPr wrap="none">
            <a:spAutoFit/>
          </a:bodyPr>
          <a:lstStyle/>
          <a:p>
            <a:pPr algn="ctr" defTabSz="914400"/>
            <a:r>
              <a:rPr lang="en-US" sz="1100" b="1">
                <a:solidFill>
                  <a:srgbClr val="663300"/>
                </a:solidFill>
              </a:rPr>
              <a:t>Late</a:t>
            </a:r>
          </a:p>
          <a:p>
            <a:pPr algn="ctr" defTabSz="914400"/>
            <a:r>
              <a:rPr lang="en-US" sz="1100" b="1">
                <a:solidFill>
                  <a:srgbClr val="663300"/>
                </a:solidFill>
              </a:rPr>
              <a:t>summer/fall</a:t>
            </a:r>
          </a:p>
          <a:p>
            <a:pPr algn="ctr" defTabSz="914400"/>
            <a:r>
              <a:rPr lang="en-US" sz="1100" b="1">
                <a:solidFill>
                  <a:srgbClr val="663300"/>
                </a:solidFill>
              </a:rPr>
              <a:t>abundance</a:t>
            </a:r>
          </a:p>
          <a:p>
            <a:pPr algn="ctr" defTabSz="914400"/>
            <a:r>
              <a:rPr lang="en-US" sz="1100" b="1">
                <a:solidFill>
                  <a:srgbClr val="663300"/>
                </a:solidFill>
              </a:rPr>
              <a:t>decline</a:t>
            </a:r>
          </a:p>
        </p:txBody>
      </p:sp>
      <p:sp>
        <p:nvSpPr>
          <p:cNvPr id="1660937" name="Text Box 9"/>
          <p:cNvSpPr txBox="1">
            <a:spLocks noChangeArrowheads="1"/>
          </p:cNvSpPr>
          <p:nvPr/>
        </p:nvSpPr>
        <p:spPr bwMode="auto">
          <a:xfrm>
            <a:off x="2168525" y="2146300"/>
            <a:ext cx="893763" cy="701675"/>
          </a:xfrm>
          <a:prstGeom prst="rect">
            <a:avLst/>
          </a:prstGeom>
          <a:noFill/>
          <a:ln w="9525">
            <a:noFill/>
            <a:miter lim="800000"/>
            <a:headEnd/>
            <a:tailEnd/>
          </a:ln>
        </p:spPr>
        <p:txBody>
          <a:bodyPr wrap="none">
            <a:spAutoFit/>
          </a:bodyPr>
          <a:lstStyle/>
          <a:p>
            <a:pPr algn="ctr" defTabSz="914400"/>
            <a:r>
              <a:rPr lang="en-US" sz="1000" b="1">
                <a:solidFill>
                  <a:srgbClr val="663300"/>
                </a:solidFill>
              </a:rPr>
              <a:t>Late</a:t>
            </a:r>
          </a:p>
          <a:p>
            <a:pPr algn="ctr" defTabSz="914400"/>
            <a:r>
              <a:rPr lang="en-US" sz="1000" b="1">
                <a:solidFill>
                  <a:srgbClr val="663300"/>
                </a:solidFill>
              </a:rPr>
              <a:t>summer/fall</a:t>
            </a:r>
          </a:p>
          <a:p>
            <a:pPr algn="ctr" defTabSz="914400"/>
            <a:r>
              <a:rPr lang="en-US" sz="1000" b="1">
                <a:solidFill>
                  <a:srgbClr val="663300"/>
                </a:solidFill>
              </a:rPr>
              <a:t>abundance</a:t>
            </a:r>
          </a:p>
          <a:p>
            <a:pPr algn="ctr" defTabSz="914400"/>
            <a:r>
              <a:rPr lang="en-US" sz="1000" b="1">
                <a:solidFill>
                  <a:srgbClr val="663300"/>
                </a:solidFill>
              </a:rPr>
              <a:t>decline</a:t>
            </a:r>
          </a:p>
        </p:txBody>
      </p:sp>
      <p:sp>
        <p:nvSpPr>
          <p:cNvPr id="1660938" name="Text Box 10"/>
          <p:cNvSpPr txBox="1">
            <a:spLocks noChangeArrowheads="1"/>
          </p:cNvSpPr>
          <p:nvPr/>
        </p:nvSpPr>
        <p:spPr bwMode="auto">
          <a:xfrm>
            <a:off x="5943600" y="2362200"/>
            <a:ext cx="965200" cy="765175"/>
          </a:xfrm>
          <a:prstGeom prst="rect">
            <a:avLst/>
          </a:prstGeom>
          <a:noFill/>
          <a:ln w="9525">
            <a:noFill/>
            <a:miter lim="800000"/>
            <a:headEnd/>
            <a:tailEnd/>
          </a:ln>
        </p:spPr>
        <p:txBody>
          <a:bodyPr wrap="none">
            <a:spAutoFit/>
          </a:bodyPr>
          <a:lstStyle/>
          <a:p>
            <a:pPr algn="ctr" defTabSz="914400"/>
            <a:r>
              <a:rPr lang="en-US" sz="1100" b="1">
                <a:solidFill>
                  <a:srgbClr val="663300"/>
                </a:solidFill>
              </a:rPr>
              <a:t>Late</a:t>
            </a:r>
          </a:p>
          <a:p>
            <a:pPr algn="ctr" defTabSz="914400"/>
            <a:r>
              <a:rPr lang="en-US" sz="1100" b="1">
                <a:solidFill>
                  <a:srgbClr val="663300"/>
                </a:solidFill>
              </a:rPr>
              <a:t>summer/fall</a:t>
            </a:r>
          </a:p>
          <a:p>
            <a:pPr algn="ctr" defTabSz="914400"/>
            <a:r>
              <a:rPr lang="en-US" sz="1100" b="1">
                <a:solidFill>
                  <a:srgbClr val="663300"/>
                </a:solidFill>
              </a:rPr>
              <a:t>abundance</a:t>
            </a:r>
          </a:p>
          <a:p>
            <a:pPr algn="ctr" defTabSz="914400"/>
            <a:r>
              <a:rPr lang="en-US" sz="1100" b="1">
                <a:solidFill>
                  <a:srgbClr val="663300"/>
                </a:solidFill>
              </a:rPr>
              <a:t>decline</a:t>
            </a:r>
          </a:p>
        </p:txBody>
      </p:sp>
      <p:sp>
        <p:nvSpPr>
          <p:cNvPr id="1660939" name="Text Box 11"/>
          <p:cNvSpPr txBox="1">
            <a:spLocks noChangeArrowheads="1"/>
          </p:cNvSpPr>
          <p:nvPr/>
        </p:nvSpPr>
        <p:spPr bwMode="auto">
          <a:xfrm>
            <a:off x="5791200" y="5181600"/>
            <a:ext cx="965200" cy="765175"/>
          </a:xfrm>
          <a:prstGeom prst="rect">
            <a:avLst/>
          </a:prstGeom>
          <a:noFill/>
          <a:ln w="9525">
            <a:noFill/>
            <a:miter lim="800000"/>
            <a:headEnd/>
            <a:tailEnd/>
          </a:ln>
        </p:spPr>
        <p:txBody>
          <a:bodyPr wrap="none">
            <a:spAutoFit/>
          </a:bodyPr>
          <a:lstStyle/>
          <a:p>
            <a:pPr algn="ctr" defTabSz="914400"/>
            <a:r>
              <a:rPr lang="en-US" sz="1100" b="1">
                <a:solidFill>
                  <a:srgbClr val="663300"/>
                </a:solidFill>
              </a:rPr>
              <a:t>Late</a:t>
            </a:r>
          </a:p>
          <a:p>
            <a:pPr algn="ctr" defTabSz="914400"/>
            <a:r>
              <a:rPr lang="en-US" sz="1100" b="1">
                <a:solidFill>
                  <a:srgbClr val="663300"/>
                </a:solidFill>
              </a:rPr>
              <a:t>summer/fall</a:t>
            </a:r>
          </a:p>
          <a:p>
            <a:pPr algn="ctr" defTabSz="914400"/>
            <a:r>
              <a:rPr lang="en-US" sz="1100" b="1">
                <a:solidFill>
                  <a:srgbClr val="663300"/>
                </a:solidFill>
              </a:rPr>
              <a:t>abundance</a:t>
            </a:r>
          </a:p>
          <a:p>
            <a:pPr algn="ctr" defTabSz="914400"/>
            <a:r>
              <a:rPr lang="en-US" sz="1100" b="1">
                <a:solidFill>
                  <a:srgbClr val="663300"/>
                </a:solidFill>
              </a:rPr>
              <a:t>decline</a:t>
            </a:r>
          </a:p>
        </p:txBody>
      </p:sp>
      <p:sp>
        <p:nvSpPr>
          <p:cNvPr id="196619" name="Line 12"/>
          <p:cNvSpPr>
            <a:spLocks noChangeShapeType="1"/>
          </p:cNvSpPr>
          <p:nvPr/>
        </p:nvSpPr>
        <p:spPr bwMode="auto">
          <a:xfrm>
            <a:off x="2667000" y="2743200"/>
            <a:ext cx="0" cy="0"/>
          </a:xfrm>
          <a:prstGeom prst="line">
            <a:avLst/>
          </a:prstGeom>
          <a:noFill/>
          <a:ln w="9525">
            <a:solidFill>
              <a:schemeClr val="tx1"/>
            </a:solidFill>
            <a:round/>
            <a:headEnd/>
            <a:tailEnd type="triangle" w="med" len="med"/>
          </a:ln>
        </p:spPr>
        <p:txBody>
          <a:bodyPr/>
          <a:lstStyle/>
          <a:p>
            <a:endParaRPr lang="en-US"/>
          </a:p>
        </p:txBody>
      </p:sp>
      <p:sp>
        <p:nvSpPr>
          <p:cNvPr id="1660941" name="Oval 13"/>
          <p:cNvSpPr>
            <a:spLocks noChangeArrowheads="1"/>
          </p:cNvSpPr>
          <p:nvPr/>
        </p:nvSpPr>
        <p:spPr bwMode="auto">
          <a:xfrm>
            <a:off x="5715000" y="5029200"/>
            <a:ext cx="1143000" cy="1447800"/>
          </a:xfrm>
          <a:prstGeom prst="ellipse">
            <a:avLst/>
          </a:prstGeom>
          <a:noFill/>
          <a:ln w="25400">
            <a:solidFill>
              <a:srgbClr val="663300"/>
            </a:solidFill>
            <a:round/>
            <a:headEnd/>
            <a:tailEnd/>
          </a:ln>
        </p:spPr>
        <p:txBody>
          <a:bodyPr wrap="none" anchor="ctr"/>
          <a:lstStyle/>
          <a:p>
            <a:pPr algn="ctr" defTabSz="914400" eaLnBrk="0" hangingPunct="0"/>
            <a:endParaRPr lang="en-US">
              <a:solidFill>
                <a:srgbClr val="000000"/>
              </a:solidFill>
            </a:endParaRPr>
          </a:p>
        </p:txBody>
      </p:sp>
      <p:sp>
        <p:nvSpPr>
          <p:cNvPr id="1660942" name="Oval 14"/>
          <p:cNvSpPr>
            <a:spLocks noChangeArrowheads="1"/>
          </p:cNvSpPr>
          <p:nvPr/>
        </p:nvSpPr>
        <p:spPr bwMode="auto">
          <a:xfrm>
            <a:off x="5867400" y="2209800"/>
            <a:ext cx="1143000" cy="1371600"/>
          </a:xfrm>
          <a:prstGeom prst="ellipse">
            <a:avLst/>
          </a:prstGeom>
          <a:noFill/>
          <a:ln w="25400">
            <a:solidFill>
              <a:srgbClr val="663300"/>
            </a:solidFill>
            <a:round/>
            <a:headEnd/>
            <a:tailEnd/>
          </a:ln>
        </p:spPr>
        <p:txBody>
          <a:bodyPr wrap="none" anchor="ctr"/>
          <a:lstStyle/>
          <a:p>
            <a:pPr algn="ctr" defTabSz="914400" eaLnBrk="0" hangingPunct="0"/>
            <a:endParaRPr lang="en-US">
              <a:solidFill>
                <a:srgbClr val="000000"/>
              </a:solidFill>
            </a:endParaRPr>
          </a:p>
        </p:txBody>
      </p:sp>
      <p:sp>
        <p:nvSpPr>
          <p:cNvPr id="1660943" name="Oval 15"/>
          <p:cNvSpPr>
            <a:spLocks noChangeArrowheads="1"/>
          </p:cNvSpPr>
          <p:nvPr/>
        </p:nvSpPr>
        <p:spPr bwMode="auto">
          <a:xfrm>
            <a:off x="2057400" y="2057400"/>
            <a:ext cx="1143000" cy="1524000"/>
          </a:xfrm>
          <a:prstGeom prst="ellipse">
            <a:avLst/>
          </a:prstGeom>
          <a:noFill/>
          <a:ln w="25400">
            <a:solidFill>
              <a:srgbClr val="663300"/>
            </a:solidFill>
            <a:round/>
            <a:headEnd/>
            <a:tailEnd/>
          </a:ln>
        </p:spPr>
        <p:txBody>
          <a:bodyPr wrap="none" anchor="ctr"/>
          <a:lstStyle/>
          <a:p>
            <a:pPr algn="ctr" defTabSz="914400" eaLnBrk="0" hangingPunct="0"/>
            <a:endParaRPr lang="en-US">
              <a:solidFill>
                <a:srgbClr val="000000"/>
              </a:solidFill>
            </a:endParaRPr>
          </a:p>
        </p:txBody>
      </p:sp>
      <p:pic>
        <p:nvPicPr>
          <p:cNvPr id="1660944" name="Picture 16"/>
          <p:cNvPicPr>
            <a:picLocks noChangeAspect="1" noChangeArrowheads="1"/>
          </p:cNvPicPr>
          <p:nvPr/>
        </p:nvPicPr>
        <p:blipFill>
          <a:blip r:embed="rId2"/>
          <a:srcRect t="809"/>
          <a:stretch>
            <a:fillRect/>
          </a:stretch>
        </p:blipFill>
        <p:spPr bwMode="auto">
          <a:xfrm>
            <a:off x="609600" y="685800"/>
            <a:ext cx="7858125" cy="6040438"/>
          </a:xfrm>
          <a:prstGeom prst="rect">
            <a:avLst/>
          </a:prstGeom>
          <a:noFill/>
          <a:ln w="9525">
            <a:noFill/>
            <a:miter lim="800000"/>
            <a:headEnd/>
            <a:tailEnd/>
          </a:ln>
        </p:spPr>
      </p:pic>
      <p:sp>
        <p:nvSpPr>
          <p:cNvPr id="1660945" name="Line 17"/>
          <p:cNvSpPr>
            <a:spLocks noChangeShapeType="1"/>
          </p:cNvSpPr>
          <p:nvPr/>
        </p:nvSpPr>
        <p:spPr bwMode="auto">
          <a:xfrm>
            <a:off x="1828800" y="5257800"/>
            <a:ext cx="1600200" cy="0"/>
          </a:xfrm>
          <a:prstGeom prst="line">
            <a:avLst/>
          </a:prstGeom>
          <a:noFill/>
          <a:ln w="76200">
            <a:solidFill>
              <a:srgbClr val="996633"/>
            </a:solidFill>
            <a:round/>
            <a:headEnd/>
            <a:tailEnd type="triangle" w="med" len="med"/>
          </a:ln>
        </p:spPr>
        <p:txBody>
          <a:bodyPr/>
          <a:lstStyle/>
          <a:p>
            <a:endParaRPr lang="en-US"/>
          </a:p>
        </p:txBody>
      </p:sp>
      <p:sp>
        <p:nvSpPr>
          <p:cNvPr id="1660946" name="Line 18"/>
          <p:cNvSpPr>
            <a:spLocks noChangeShapeType="1"/>
          </p:cNvSpPr>
          <p:nvPr/>
        </p:nvSpPr>
        <p:spPr bwMode="auto">
          <a:xfrm>
            <a:off x="5486400" y="5410200"/>
            <a:ext cx="1600200" cy="0"/>
          </a:xfrm>
          <a:prstGeom prst="line">
            <a:avLst/>
          </a:prstGeom>
          <a:noFill/>
          <a:ln w="76200">
            <a:solidFill>
              <a:srgbClr val="996633"/>
            </a:solidFill>
            <a:round/>
            <a:headEnd/>
            <a:tailEnd type="triangle" w="med" len="med"/>
          </a:ln>
        </p:spPr>
        <p:txBody>
          <a:bodyPr/>
          <a:lstStyle/>
          <a:p>
            <a:endParaRPr lang="en-US"/>
          </a:p>
        </p:txBody>
      </p:sp>
      <p:sp>
        <p:nvSpPr>
          <p:cNvPr id="1660947" name="Line 19"/>
          <p:cNvSpPr>
            <a:spLocks noChangeShapeType="1"/>
          </p:cNvSpPr>
          <p:nvPr/>
        </p:nvSpPr>
        <p:spPr bwMode="auto">
          <a:xfrm>
            <a:off x="2362200" y="2286000"/>
            <a:ext cx="609600" cy="0"/>
          </a:xfrm>
          <a:prstGeom prst="line">
            <a:avLst/>
          </a:prstGeom>
          <a:noFill/>
          <a:ln w="76200">
            <a:solidFill>
              <a:srgbClr val="996633"/>
            </a:solidFill>
            <a:round/>
            <a:headEnd/>
            <a:tailEnd type="triangle" w="med" len="med"/>
          </a:ln>
        </p:spPr>
        <p:txBody>
          <a:bodyPr/>
          <a:lstStyle/>
          <a:p>
            <a:endParaRPr lang="en-US"/>
          </a:p>
        </p:txBody>
      </p:sp>
      <p:sp>
        <p:nvSpPr>
          <p:cNvPr id="1660948" name="Line 20"/>
          <p:cNvSpPr>
            <a:spLocks noChangeShapeType="1"/>
          </p:cNvSpPr>
          <p:nvPr/>
        </p:nvSpPr>
        <p:spPr bwMode="auto">
          <a:xfrm>
            <a:off x="5791200" y="1828800"/>
            <a:ext cx="1371600" cy="0"/>
          </a:xfrm>
          <a:prstGeom prst="line">
            <a:avLst/>
          </a:prstGeom>
          <a:noFill/>
          <a:ln w="76200">
            <a:solidFill>
              <a:srgbClr val="996633"/>
            </a:solidFill>
            <a:round/>
            <a:headEnd/>
            <a:tailEnd type="triangle" w="med" len="med"/>
          </a:ln>
        </p:spPr>
        <p:txBody>
          <a:bodyPr/>
          <a:lstStyle/>
          <a:p>
            <a:endParaRPr lang="en-US"/>
          </a:p>
        </p:txBody>
      </p:sp>
      <p:sp>
        <p:nvSpPr>
          <p:cNvPr id="1660949" name="AutoShape 21"/>
          <p:cNvSpPr>
            <a:spLocks/>
          </p:cNvSpPr>
          <p:nvPr/>
        </p:nvSpPr>
        <p:spPr bwMode="auto">
          <a:xfrm>
            <a:off x="2057400" y="1295400"/>
            <a:ext cx="76200" cy="971550"/>
          </a:xfrm>
          <a:prstGeom prst="rightBrace">
            <a:avLst>
              <a:gd name="adj1" fmla="val 106250"/>
              <a:gd name="adj2" fmla="val 50000"/>
            </a:avLst>
          </a:prstGeom>
          <a:noFill/>
          <a:ln w="15875">
            <a:solidFill>
              <a:schemeClr val="tx1"/>
            </a:solidFill>
            <a:round/>
            <a:headEnd/>
            <a:tailEnd/>
          </a:ln>
        </p:spPr>
        <p:txBody>
          <a:bodyPr wrap="none" anchor="ctr"/>
          <a:lstStyle/>
          <a:p>
            <a:pPr algn="ctr" defTabSz="914400"/>
            <a:endParaRPr lang="en-US" b="1">
              <a:solidFill>
                <a:srgbClr val="000000"/>
              </a:solidFill>
            </a:endParaRPr>
          </a:p>
        </p:txBody>
      </p:sp>
      <p:sp>
        <p:nvSpPr>
          <p:cNvPr id="1660950" name="Text Box 22"/>
          <p:cNvSpPr txBox="1">
            <a:spLocks noChangeArrowheads="1"/>
          </p:cNvSpPr>
          <p:nvPr/>
        </p:nvSpPr>
        <p:spPr bwMode="auto">
          <a:xfrm>
            <a:off x="2133600" y="1447800"/>
            <a:ext cx="1435100" cy="822325"/>
          </a:xfrm>
          <a:prstGeom prst="rect">
            <a:avLst/>
          </a:prstGeom>
          <a:noFill/>
          <a:ln w="9525" algn="ctr">
            <a:noFill/>
            <a:miter lim="800000"/>
            <a:headEnd/>
            <a:tailEnd/>
          </a:ln>
        </p:spPr>
        <p:txBody>
          <a:bodyPr wrap="none">
            <a:spAutoFit/>
          </a:bodyPr>
          <a:lstStyle/>
          <a:p>
            <a:pPr algn="ctr" defTabSz="914400"/>
            <a:r>
              <a:rPr lang="en-US" sz="1200" b="1">
                <a:solidFill>
                  <a:srgbClr val="000000"/>
                </a:solidFill>
              </a:rPr>
              <a:t>Post-release loss</a:t>
            </a:r>
          </a:p>
          <a:p>
            <a:pPr algn="ctr" defTabSz="914400"/>
            <a:r>
              <a:rPr lang="en-US" sz="1200" b="1">
                <a:solidFill>
                  <a:srgbClr val="000000"/>
                </a:solidFill>
              </a:rPr>
              <a:t>hatchery fish</a:t>
            </a:r>
          </a:p>
          <a:p>
            <a:pPr algn="ctr" defTabSz="914400"/>
            <a:r>
              <a:rPr lang="en-US" sz="1200" b="1">
                <a:solidFill>
                  <a:srgbClr val="000000"/>
                </a:solidFill>
              </a:rPr>
              <a:t>~64-85%</a:t>
            </a:r>
          </a:p>
          <a:p>
            <a:pPr algn="ctr" defTabSz="914400"/>
            <a:endParaRPr lang="en-US" sz="1200" b="1">
              <a:solidFill>
                <a:srgbClr val="000000"/>
              </a:solidFill>
            </a:endParaRPr>
          </a:p>
        </p:txBody>
      </p:sp>
      <p:sp>
        <p:nvSpPr>
          <p:cNvPr id="1660951" name="Oval 23"/>
          <p:cNvSpPr>
            <a:spLocks noChangeArrowheads="1"/>
          </p:cNvSpPr>
          <p:nvPr/>
        </p:nvSpPr>
        <p:spPr bwMode="auto">
          <a:xfrm>
            <a:off x="1676400" y="1295400"/>
            <a:ext cx="304800" cy="1066800"/>
          </a:xfrm>
          <a:prstGeom prst="ellipse">
            <a:avLst/>
          </a:prstGeom>
          <a:solidFill>
            <a:srgbClr val="C0C0C0">
              <a:alpha val="30196"/>
            </a:srgbClr>
          </a:solidFill>
          <a:ln w="9525">
            <a:solidFill>
              <a:schemeClr val="tx1"/>
            </a:solidFill>
            <a:round/>
            <a:headEnd/>
            <a:tailEnd/>
          </a:ln>
        </p:spPr>
        <p:txBody>
          <a:bodyPr wrap="none" anchor="ctr"/>
          <a:lstStyle/>
          <a:p>
            <a:pPr algn="ctr" defTabSz="914400" eaLnBrk="0" hangingPunct="0"/>
            <a:endParaRPr lang="en-US">
              <a:solidFill>
                <a:srgbClr val="000000"/>
              </a:solidFill>
            </a:endParaRPr>
          </a:p>
        </p:txBody>
      </p:sp>
      <p:sp>
        <p:nvSpPr>
          <p:cNvPr id="24" name="Text Box 26"/>
          <p:cNvSpPr txBox="1">
            <a:spLocks noChangeArrowheads="1"/>
          </p:cNvSpPr>
          <p:nvPr/>
        </p:nvSpPr>
        <p:spPr bwMode="auto">
          <a:xfrm>
            <a:off x="152400" y="6472238"/>
            <a:ext cx="8991600" cy="457200"/>
          </a:xfrm>
          <a:prstGeom prst="rect">
            <a:avLst/>
          </a:prstGeom>
          <a:noFill/>
          <a:ln w="9525" algn="ctr">
            <a:noFill/>
            <a:miter lim="800000"/>
            <a:headEnd/>
            <a:tailEnd/>
          </a:ln>
          <a:effectLst/>
        </p:spPr>
        <p:txBody>
          <a:bodyPr>
            <a:spAutoFit/>
          </a:bodyPr>
          <a:lstStyle/>
          <a:p>
            <a:pPr algn="ctr" defTabSz="914400" eaLnBrk="0" hangingPunct="0">
              <a:defRPr/>
            </a:pPr>
            <a:r>
              <a:rPr lang="en-US" sz="1200" b="1">
                <a:solidFill>
                  <a:srgbClr val="002060"/>
                </a:solidFill>
                <a:effectLst>
                  <a:outerShdw blurRad="38100" dist="38100" dir="2700000" algn="tl">
                    <a:srgbClr val="C0C0C0"/>
                  </a:outerShdw>
                </a:effectLst>
                <a:latin typeface="+mn-lt"/>
              </a:rPr>
              <a:t>(Brennan, N.P.,   C.J. Walters   and   K.M. Leber. 1998. Rev. Fish. Sci. 16(1-3):228-241 )</a:t>
            </a:r>
          </a:p>
          <a:p>
            <a:pPr algn="ctr" defTabSz="914400" eaLnBrk="0" hangingPunct="0">
              <a:defRPr/>
            </a:pPr>
            <a:endParaRPr lang="en-US" sz="1200" b="1">
              <a:solidFill>
                <a:srgbClr val="002060"/>
              </a:solidFill>
              <a:effectLst>
                <a:outerShdw blurRad="38100" dist="38100" dir="2700000" algn="tl">
                  <a:srgbClr val="C0C0C0"/>
                </a:outerShdw>
              </a:effectLst>
              <a:latin typeface="+mn-lt"/>
            </a:endParaRPr>
          </a:p>
        </p:txBody>
      </p:sp>
      <p:grpSp>
        <p:nvGrpSpPr>
          <p:cNvPr id="196632" name="Group 24"/>
          <p:cNvGrpSpPr>
            <a:grpSpLocks/>
          </p:cNvGrpSpPr>
          <p:nvPr/>
        </p:nvGrpSpPr>
        <p:grpSpPr bwMode="auto">
          <a:xfrm>
            <a:off x="6248400" y="0"/>
            <a:ext cx="1447800" cy="1066800"/>
            <a:chOff x="7543800" y="5486400"/>
            <a:chExt cx="1447800" cy="1066800"/>
          </a:xfrm>
        </p:grpSpPr>
        <p:pic>
          <p:nvPicPr>
            <p:cNvPr id="196633" name="Picture 13" descr="C:\Documents and Settings\kleber\My Documents\My Webs\SCORE\images\SCORE_Cpr.jpg"/>
            <p:cNvPicPr>
              <a:picLocks noChangeAspect="1" noChangeArrowheads="1"/>
            </p:cNvPicPr>
            <p:nvPr/>
          </p:nvPicPr>
          <p:blipFill>
            <a:blip r:embed="rId3"/>
            <a:srcRect/>
            <a:stretch>
              <a:fillRect/>
            </a:stretch>
          </p:blipFill>
          <p:spPr bwMode="auto">
            <a:xfrm>
              <a:off x="7543800" y="5486400"/>
              <a:ext cx="1418897" cy="762000"/>
            </a:xfrm>
            <a:prstGeom prst="rect">
              <a:avLst/>
            </a:prstGeom>
            <a:noFill/>
            <a:ln w="9525">
              <a:noFill/>
              <a:miter lim="800000"/>
              <a:headEnd/>
              <a:tailEnd/>
            </a:ln>
          </p:spPr>
        </p:pic>
        <p:sp>
          <p:nvSpPr>
            <p:cNvPr id="196634" name="TextBox 26"/>
            <p:cNvSpPr txBox="1">
              <a:spLocks noChangeArrowheads="1"/>
            </p:cNvSpPr>
            <p:nvPr/>
          </p:nvSpPr>
          <p:spPr bwMode="auto">
            <a:xfrm>
              <a:off x="7543800" y="6215063"/>
              <a:ext cx="1447800" cy="338137"/>
            </a:xfrm>
            <a:prstGeom prst="rect">
              <a:avLst/>
            </a:prstGeom>
            <a:noFill/>
            <a:ln w="9525">
              <a:noFill/>
              <a:miter lim="800000"/>
              <a:headEnd/>
              <a:tailEnd/>
            </a:ln>
          </p:spPr>
          <p:txBody>
            <a:bodyPr>
              <a:spAutoFit/>
            </a:bodyPr>
            <a:lstStyle/>
            <a:p>
              <a:pPr algn="ctr" defTabSz="914400" eaLnBrk="0" hangingPunct="0"/>
              <a:r>
                <a:rPr lang="en-US" sz="1600">
                  <a:solidFill>
                    <a:srgbClr val="000000"/>
                  </a:solidFill>
                </a:rPr>
                <a:t>3</a:t>
              </a:r>
              <a:r>
                <a:rPr lang="en-US" sz="1600" baseline="30000">
                  <a:solidFill>
                    <a:srgbClr val="000000"/>
                  </a:solidFill>
                </a:rPr>
                <a:t>rd</a:t>
              </a:r>
              <a:r>
                <a:rPr lang="en-US" sz="1600">
                  <a:solidFill>
                    <a:srgbClr val="000000"/>
                  </a:solidFill>
                </a:rPr>
                <a:t> ISSESR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60934"/>
                                        </p:tgtEl>
                                        <p:attrNameLst>
                                          <p:attrName>style.visibility</p:attrName>
                                        </p:attrNameLst>
                                      </p:cBhvr>
                                      <p:to>
                                        <p:strVal val="visible"/>
                                      </p:to>
                                    </p:set>
                                    <p:animEffect transition="in" filter="fade">
                                      <p:cBhvr>
                                        <p:cTn id="7" dur="1000"/>
                                        <p:tgtEl>
                                          <p:spTgt spid="1660934"/>
                                        </p:tgtEl>
                                      </p:cBhvr>
                                    </p:animEffect>
                                    <p:anim calcmode="lin" valueType="num">
                                      <p:cBhvr>
                                        <p:cTn id="8" dur="1000" fill="hold"/>
                                        <p:tgtEl>
                                          <p:spTgt spid="1660934"/>
                                        </p:tgtEl>
                                        <p:attrNameLst>
                                          <p:attrName>ppt_x</p:attrName>
                                        </p:attrNameLst>
                                      </p:cBhvr>
                                      <p:tavLst>
                                        <p:tav tm="0">
                                          <p:val>
                                            <p:strVal val="#ppt_x"/>
                                          </p:val>
                                        </p:tav>
                                        <p:tav tm="100000">
                                          <p:val>
                                            <p:strVal val="#ppt_x"/>
                                          </p:val>
                                        </p:tav>
                                      </p:tavLst>
                                    </p:anim>
                                    <p:anim calcmode="lin" valueType="num">
                                      <p:cBhvr>
                                        <p:cTn id="9" dur="1000" fill="hold"/>
                                        <p:tgtEl>
                                          <p:spTgt spid="16609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60931"/>
                                        </p:tgtEl>
                                        <p:attrNameLst>
                                          <p:attrName>style.visibility</p:attrName>
                                        </p:attrNameLst>
                                      </p:cBhvr>
                                      <p:to>
                                        <p:strVal val="visible"/>
                                      </p:to>
                                    </p:set>
                                    <p:animEffect transition="in" filter="fade">
                                      <p:cBhvr>
                                        <p:cTn id="12" dur="1000"/>
                                        <p:tgtEl>
                                          <p:spTgt spid="1660931"/>
                                        </p:tgtEl>
                                      </p:cBhvr>
                                    </p:animEffect>
                                    <p:anim calcmode="lin" valueType="num">
                                      <p:cBhvr>
                                        <p:cTn id="13" dur="1000" fill="hold"/>
                                        <p:tgtEl>
                                          <p:spTgt spid="1660931"/>
                                        </p:tgtEl>
                                        <p:attrNameLst>
                                          <p:attrName>ppt_x</p:attrName>
                                        </p:attrNameLst>
                                      </p:cBhvr>
                                      <p:tavLst>
                                        <p:tav tm="0">
                                          <p:val>
                                            <p:strVal val="#ppt_x"/>
                                          </p:val>
                                        </p:tav>
                                        <p:tav tm="100000">
                                          <p:val>
                                            <p:strVal val="#ppt_x"/>
                                          </p:val>
                                        </p:tav>
                                      </p:tavLst>
                                    </p:anim>
                                    <p:anim calcmode="lin" valueType="num">
                                      <p:cBhvr>
                                        <p:cTn id="14" dur="1000" fill="hold"/>
                                        <p:tgtEl>
                                          <p:spTgt spid="166093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60933"/>
                                        </p:tgtEl>
                                        <p:attrNameLst>
                                          <p:attrName>style.visibility</p:attrName>
                                        </p:attrNameLst>
                                      </p:cBhvr>
                                      <p:to>
                                        <p:strVal val="visible"/>
                                      </p:to>
                                    </p:set>
                                    <p:animEffect transition="in" filter="fade">
                                      <p:cBhvr>
                                        <p:cTn id="17" dur="1000"/>
                                        <p:tgtEl>
                                          <p:spTgt spid="1660933"/>
                                        </p:tgtEl>
                                      </p:cBhvr>
                                    </p:animEffect>
                                    <p:anim calcmode="lin" valueType="num">
                                      <p:cBhvr>
                                        <p:cTn id="18" dur="1000" fill="hold"/>
                                        <p:tgtEl>
                                          <p:spTgt spid="1660933"/>
                                        </p:tgtEl>
                                        <p:attrNameLst>
                                          <p:attrName>ppt_x</p:attrName>
                                        </p:attrNameLst>
                                      </p:cBhvr>
                                      <p:tavLst>
                                        <p:tav tm="0">
                                          <p:val>
                                            <p:strVal val="#ppt_x"/>
                                          </p:val>
                                        </p:tav>
                                        <p:tav tm="100000">
                                          <p:val>
                                            <p:strVal val="#ppt_x"/>
                                          </p:val>
                                        </p:tav>
                                      </p:tavLst>
                                    </p:anim>
                                    <p:anim calcmode="lin" valueType="num">
                                      <p:cBhvr>
                                        <p:cTn id="19" dur="1000" fill="hold"/>
                                        <p:tgtEl>
                                          <p:spTgt spid="166093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60932"/>
                                        </p:tgtEl>
                                        <p:attrNameLst>
                                          <p:attrName>style.visibility</p:attrName>
                                        </p:attrNameLst>
                                      </p:cBhvr>
                                      <p:to>
                                        <p:strVal val="visible"/>
                                      </p:to>
                                    </p:set>
                                    <p:animEffect transition="in" filter="fade">
                                      <p:cBhvr>
                                        <p:cTn id="22" dur="1000"/>
                                        <p:tgtEl>
                                          <p:spTgt spid="1660932"/>
                                        </p:tgtEl>
                                      </p:cBhvr>
                                    </p:animEffect>
                                    <p:anim calcmode="lin" valueType="num">
                                      <p:cBhvr>
                                        <p:cTn id="23" dur="1000" fill="hold"/>
                                        <p:tgtEl>
                                          <p:spTgt spid="1660932"/>
                                        </p:tgtEl>
                                        <p:attrNameLst>
                                          <p:attrName>ppt_x</p:attrName>
                                        </p:attrNameLst>
                                      </p:cBhvr>
                                      <p:tavLst>
                                        <p:tav tm="0">
                                          <p:val>
                                            <p:strVal val="#ppt_x"/>
                                          </p:val>
                                        </p:tav>
                                        <p:tav tm="100000">
                                          <p:val>
                                            <p:strVal val="#ppt_x"/>
                                          </p:val>
                                        </p:tav>
                                      </p:tavLst>
                                    </p:anim>
                                    <p:anim calcmode="lin" valueType="num">
                                      <p:cBhvr>
                                        <p:cTn id="24" dur="1000" fill="hold"/>
                                        <p:tgtEl>
                                          <p:spTgt spid="16609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60937"/>
                                        </p:tgtEl>
                                        <p:attrNameLst>
                                          <p:attrName>style.visibility</p:attrName>
                                        </p:attrNameLst>
                                      </p:cBhvr>
                                      <p:to>
                                        <p:strVal val="visible"/>
                                      </p:to>
                                    </p:set>
                                    <p:animEffect transition="in" filter="fade">
                                      <p:cBhvr>
                                        <p:cTn id="29" dur="1000"/>
                                        <p:tgtEl>
                                          <p:spTgt spid="1660937"/>
                                        </p:tgtEl>
                                      </p:cBhvr>
                                    </p:animEffect>
                                    <p:anim calcmode="lin" valueType="num">
                                      <p:cBhvr>
                                        <p:cTn id="30" dur="1000" fill="hold"/>
                                        <p:tgtEl>
                                          <p:spTgt spid="1660937"/>
                                        </p:tgtEl>
                                        <p:attrNameLst>
                                          <p:attrName>ppt_x</p:attrName>
                                        </p:attrNameLst>
                                      </p:cBhvr>
                                      <p:tavLst>
                                        <p:tav tm="0">
                                          <p:val>
                                            <p:strVal val="#ppt_x"/>
                                          </p:val>
                                        </p:tav>
                                        <p:tav tm="100000">
                                          <p:val>
                                            <p:strVal val="#ppt_x"/>
                                          </p:val>
                                        </p:tav>
                                      </p:tavLst>
                                    </p:anim>
                                    <p:anim calcmode="lin" valueType="num">
                                      <p:cBhvr>
                                        <p:cTn id="31" dur="1000" fill="hold"/>
                                        <p:tgtEl>
                                          <p:spTgt spid="166093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660943"/>
                                        </p:tgtEl>
                                        <p:attrNameLst>
                                          <p:attrName>style.visibility</p:attrName>
                                        </p:attrNameLst>
                                      </p:cBhvr>
                                      <p:to>
                                        <p:strVal val="visible"/>
                                      </p:to>
                                    </p:set>
                                    <p:animEffect transition="in" filter="fade">
                                      <p:cBhvr>
                                        <p:cTn id="34" dur="1000"/>
                                        <p:tgtEl>
                                          <p:spTgt spid="1660943"/>
                                        </p:tgtEl>
                                      </p:cBhvr>
                                    </p:animEffect>
                                    <p:anim calcmode="lin" valueType="num">
                                      <p:cBhvr>
                                        <p:cTn id="35" dur="1000" fill="hold"/>
                                        <p:tgtEl>
                                          <p:spTgt spid="1660943"/>
                                        </p:tgtEl>
                                        <p:attrNameLst>
                                          <p:attrName>ppt_x</p:attrName>
                                        </p:attrNameLst>
                                      </p:cBhvr>
                                      <p:tavLst>
                                        <p:tav tm="0">
                                          <p:val>
                                            <p:strVal val="#ppt_x"/>
                                          </p:val>
                                        </p:tav>
                                        <p:tav tm="100000">
                                          <p:val>
                                            <p:strVal val="#ppt_x"/>
                                          </p:val>
                                        </p:tav>
                                      </p:tavLst>
                                    </p:anim>
                                    <p:anim calcmode="lin" valueType="num">
                                      <p:cBhvr>
                                        <p:cTn id="36" dur="1000" fill="hold"/>
                                        <p:tgtEl>
                                          <p:spTgt spid="166094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660938"/>
                                        </p:tgtEl>
                                        <p:attrNameLst>
                                          <p:attrName>style.visibility</p:attrName>
                                        </p:attrNameLst>
                                      </p:cBhvr>
                                      <p:to>
                                        <p:strVal val="visible"/>
                                      </p:to>
                                    </p:set>
                                    <p:animEffect transition="in" filter="fade">
                                      <p:cBhvr>
                                        <p:cTn id="39" dur="1000"/>
                                        <p:tgtEl>
                                          <p:spTgt spid="1660938"/>
                                        </p:tgtEl>
                                      </p:cBhvr>
                                    </p:animEffect>
                                    <p:anim calcmode="lin" valueType="num">
                                      <p:cBhvr>
                                        <p:cTn id="40" dur="1000" fill="hold"/>
                                        <p:tgtEl>
                                          <p:spTgt spid="1660938"/>
                                        </p:tgtEl>
                                        <p:attrNameLst>
                                          <p:attrName>ppt_x</p:attrName>
                                        </p:attrNameLst>
                                      </p:cBhvr>
                                      <p:tavLst>
                                        <p:tav tm="0">
                                          <p:val>
                                            <p:strVal val="#ppt_x"/>
                                          </p:val>
                                        </p:tav>
                                        <p:tav tm="100000">
                                          <p:val>
                                            <p:strVal val="#ppt_x"/>
                                          </p:val>
                                        </p:tav>
                                      </p:tavLst>
                                    </p:anim>
                                    <p:anim calcmode="lin" valueType="num">
                                      <p:cBhvr>
                                        <p:cTn id="41" dur="1000" fill="hold"/>
                                        <p:tgtEl>
                                          <p:spTgt spid="1660938"/>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660942"/>
                                        </p:tgtEl>
                                        <p:attrNameLst>
                                          <p:attrName>style.visibility</p:attrName>
                                        </p:attrNameLst>
                                      </p:cBhvr>
                                      <p:to>
                                        <p:strVal val="visible"/>
                                      </p:to>
                                    </p:set>
                                    <p:animEffect transition="in" filter="fade">
                                      <p:cBhvr>
                                        <p:cTn id="44" dur="1000"/>
                                        <p:tgtEl>
                                          <p:spTgt spid="1660942"/>
                                        </p:tgtEl>
                                      </p:cBhvr>
                                    </p:animEffect>
                                    <p:anim calcmode="lin" valueType="num">
                                      <p:cBhvr>
                                        <p:cTn id="45" dur="1000" fill="hold"/>
                                        <p:tgtEl>
                                          <p:spTgt spid="1660942"/>
                                        </p:tgtEl>
                                        <p:attrNameLst>
                                          <p:attrName>ppt_x</p:attrName>
                                        </p:attrNameLst>
                                      </p:cBhvr>
                                      <p:tavLst>
                                        <p:tav tm="0">
                                          <p:val>
                                            <p:strVal val="#ppt_x"/>
                                          </p:val>
                                        </p:tav>
                                        <p:tav tm="100000">
                                          <p:val>
                                            <p:strVal val="#ppt_x"/>
                                          </p:val>
                                        </p:tav>
                                      </p:tavLst>
                                    </p:anim>
                                    <p:anim calcmode="lin" valueType="num">
                                      <p:cBhvr>
                                        <p:cTn id="46" dur="1000" fill="hold"/>
                                        <p:tgtEl>
                                          <p:spTgt spid="166094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1660941"/>
                                        </p:tgtEl>
                                        <p:attrNameLst>
                                          <p:attrName>style.visibility</p:attrName>
                                        </p:attrNameLst>
                                      </p:cBhvr>
                                      <p:to>
                                        <p:strVal val="visible"/>
                                      </p:to>
                                    </p:set>
                                    <p:animEffect transition="in" filter="fade">
                                      <p:cBhvr>
                                        <p:cTn id="49" dur="1000"/>
                                        <p:tgtEl>
                                          <p:spTgt spid="1660941"/>
                                        </p:tgtEl>
                                      </p:cBhvr>
                                    </p:animEffect>
                                    <p:anim calcmode="lin" valueType="num">
                                      <p:cBhvr>
                                        <p:cTn id="50" dur="1000" fill="hold"/>
                                        <p:tgtEl>
                                          <p:spTgt spid="1660941"/>
                                        </p:tgtEl>
                                        <p:attrNameLst>
                                          <p:attrName>ppt_x</p:attrName>
                                        </p:attrNameLst>
                                      </p:cBhvr>
                                      <p:tavLst>
                                        <p:tav tm="0">
                                          <p:val>
                                            <p:strVal val="#ppt_x"/>
                                          </p:val>
                                        </p:tav>
                                        <p:tav tm="100000">
                                          <p:val>
                                            <p:strVal val="#ppt_x"/>
                                          </p:val>
                                        </p:tav>
                                      </p:tavLst>
                                    </p:anim>
                                    <p:anim calcmode="lin" valueType="num">
                                      <p:cBhvr>
                                        <p:cTn id="51" dur="1000" fill="hold"/>
                                        <p:tgtEl>
                                          <p:spTgt spid="1660941"/>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660939"/>
                                        </p:tgtEl>
                                        <p:attrNameLst>
                                          <p:attrName>style.visibility</p:attrName>
                                        </p:attrNameLst>
                                      </p:cBhvr>
                                      <p:to>
                                        <p:strVal val="visible"/>
                                      </p:to>
                                    </p:set>
                                    <p:animEffect transition="in" filter="fade">
                                      <p:cBhvr>
                                        <p:cTn id="54" dur="1000"/>
                                        <p:tgtEl>
                                          <p:spTgt spid="1660939"/>
                                        </p:tgtEl>
                                      </p:cBhvr>
                                    </p:animEffect>
                                    <p:anim calcmode="lin" valueType="num">
                                      <p:cBhvr>
                                        <p:cTn id="55" dur="1000" fill="hold"/>
                                        <p:tgtEl>
                                          <p:spTgt spid="1660939"/>
                                        </p:tgtEl>
                                        <p:attrNameLst>
                                          <p:attrName>ppt_x</p:attrName>
                                        </p:attrNameLst>
                                      </p:cBhvr>
                                      <p:tavLst>
                                        <p:tav tm="0">
                                          <p:val>
                                            <p:strVal val="#ppt_x"/>
                                          </p:val>
                                        </p:tav>
                                        <p:tav tm="100000">
                                          <p:val>
                                            <p:strVal val="#ppt_x"/>
                                          </p:val>
                                        </p:tav>
                                      </p:tavLst>
                                    </p:anim>
                                    <p:anim calcmode="lin" valueType="num">
                                      <p:cBhvr>
                                        <p:cTn id="56" dur="1000" fill="hold"/>
                                        <p:tgtEl>
                                          <p:spTgt spid="1660939"/>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660936"/>
                                        </p:tgtEl>
                                        <p:attrNameLst>
                                          <p:attrName>style.visibility</p:attrName>
                                        </p:attrNameLst>
                                      </p:cBhvr>
                                      <p:to>
                                        <p:strVal val="visible"/>
                                      </p:to>
                                    </p:set>
                                    <p:animEffect transition="in" filter="fade">
                                      <p:cBhvr>
                                        <p:cTn id="59" dur="1000"/>
                                        <p:tgtEl>
                                          <p:spTgt spid="1660936"/>
                                        </p:tgtEl>
                                      </p:cBhvr>
                                    </p:animEffect>
                                    <p:anim calcmode="lin" valueType="num">
                                      <p:cBhvr>
                                        <p:cTn id="60" dur="1000" fill="hold"/>
                                        <p:tgtEl>
                                          <p:spTgt spid="1660936"/>
                                        </p:tgtEl>
                                        <p:attrNameLst>
                                          <p:attrName>ppt_x</p:attrName>
                                        </p:attrNameLst>
                                      </p:cBhvr>
                                      <p:tavLst>
                                        <p:tav tm="0">
                                          <p:val>
                                            <p:strVal val="#ppt_x"/>
                                          </p:val>
                                        </p:tav>
                                        <p:tav tm="100000">
                                          <p:val>
                                            <p:strVal val="#ppt_x"/>
                                          </p:val>
                                        </p:tav>
                                      </p:tavLst>
                                    </p:anim>
                                    <p:anim calcmode="lin" valueType="num">
                                      <p:cBhvr>
                                        <p:cTn id="61" dur="1000" fill="hold"/>
                                        <p:tgtEl>
                                          <p:spTgt spid="1660936"/>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1660935"/>
                                        </p:tgtEl>
                                        <p:attrNameLst>
                                          <p:attrName>style.visibility</p:attrName>
                                        </p:attrNameLst>
                                      </p:cBhvr>
                                      <p:to>
                                        <p:strVal val="visible"/>
                                      </p:to>
                                    </p:set>
                                    <p:animEffect transition="in" filter="fade">
                                      <p:cBhvr>
                                        <p:cTn id="64" dur="1000"/>
                                        <p:tgtEl>
                                          <p:spTgt spid="1660935"/>
                                        </p:tgtEl>
                                      </p:cBhvr>
                                    </p:animEffect>
                                    <p:anim calcmode="lin" valueType="num">
                                      <p:cBhvr>
                                        <p:cTn id="65" dur="1000" fill="hold"/>
                                        <p:tgtEl>
                                          <p:spTgt spid="1660935"/>
                                        </p:tgtEl>
                                        <p:attrNameLst>
                                          <p:attrName>ppt_x</p:attrName>
                                        </p:attrNameLst>
                                      </p:cBhvr>
                                      <p:tavLst>
                                        <p:tav tm="0">
                                          <p:val>
                                            <p:strVal val="#ppt_x"/>
                                          </p:val>
                                        </p:tav>
                                        <p:tav tm="100000">
                                          <p:val>
                                            <p:strVal val="#ppt_x"/>
                                          </p:val>
                                        </p:tav>
                                      </p:tavLst>
                                    </p:anim>
                                    <p:anim calcmode="lin" valueType="num">
                                      <p:cBhvr>
                                        <p:cTn id="66" dur="1000" fill="hold"/>
                                        <p:tgtEl>
                                          <p:spTgt spid="166093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60944"/>
                                        </p:tgtEl>
                                        <p:attrNameLst>
                                          <p:attrName>style.visibility</p:attrName>
                                        </p:attrNameLst>
                                      </p:cBhvr>
                                      <p:to>
                                        <p:strVal val="visible"/>
                                      </p:to>
                                    </p:set>
                                  </p:childTnLst>
                                </p:cTn>
                              </p:par>
                              <p:par>
                                <p:cTn id="71" presetID="29" presetClass="entr" presetSubtype="0" fill="hold" grpId="0" nodeType="withEffect">
                                  <p:stCondLst>
                                    <p:cond delay="0"/>
                                  </p:stCondLst>
                                  <p:childTnLst>
                                    <p:set>
                                      <p:cBhvr>
                                        <p:cTn id="72" dur="1" fill="hold">
                                          <p:stCondLst>
                                            <p:cond delay="0"/>
                                          </p:stCondLst>
                                        </p:cTn>
                                        <p:tgtEl>
                                          <p:spTgt spid="1660945"/>
                                        </p:tgtEl>
                                        <p:attrNameLst>
                                          <p:attrName>style.visibility</p:attrName>
                                        </p:attrNameLst>
                                      </p:cBhvr>
                                      <p:to>
                                        <p:strVal val="visible"/>
                                      </p:to>
                                    </p:set>
                                    <p:anim calcmode="lin" valueType="num">
                                      <p:cBhvr>
                                        <p:cTn id="73" dur="1000" fill="hold"/>
                                        <p:tgtEl>
                                          <p:spTgt spid="1660945"/>
                                        </p:tgtEl>
                                        <p:attrNameLst>
                                          <p:attrName>ppt_x</p:attrName>
                                        </p:attrNameLst>
                                      </p:cBhvr>
                                      <p:tavLst>
                                        <p:tav tm="0">
                                          <p:val>
                                            <p:strVal val="#ppt_x-.2"/>
                                          </p:val>
                                        </p:tav>
                                        <p:tav tm="100000">
                                          <p:val>
                                            <p:strVal val="#ppt_x"/>
                                          </p:val>
                                        </p:tav>
                                      </p:tavLst>
                                    </p:anim>
                                    <p:anim calcmode="lin" valueType="num">
                                      <p:cBhvr>
                                        <p:cTn id="74" dur="1000" fill="hold"/>
                                        <p:tgtEl>
                                          <p:spTgt spid="1660945"/>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660945"/>
                                        </p:tgtEl>
                                      </p:cBhvr>
                                    </p:animEffect>
                                  </p:childTnLst>
                                </p:cTn>
                              </p:par>
                              <p:par>
                                <p:cTn id="76" presetID="29" presetClass="entr" presetSubtype="0" fill="hold" grpId="0" nodeType="withEffect">
                                  <p:stCondLst>
                                    <p:cond delay="0"/>
                                  </p:stCondLst>
                                  <p:childTnLst>
                                    <p:set>
                                      <p:cBhvr>
                                        <p:cTn id="77" dur="1" fill="hold">
                                          <p:stCondLst>
                                            <p:cond delay="0"/>
                                          </p:stCondLst>
                                        </p:cTn>
                                        <p:tgtEl>
                                          <p:spTgt spid="1660947"/>
                                        </p:tgtEl>
                                        <p:attrNameLst>
                                          <p:attrName>style.visibility</p:attrName>
                                        </p:attrNameLst>
                                      </p:cBhvr>
                                      <p:to>
                                        <p:strVal val="visible"/>
                                      </p:to>
                                    </p:set>
                                    <p:anim calcmode="lin" valueType="num">
                                      <p:cBhvr>
                                        <p:cTn id="78" dur="1000" fill="hold"/>
                                        <p:tgtEl>
                                          <p:spTgt spid="1660947"/>
                                        </p:tgtEl>
                                        <p:attrNameLst>
                                          <p:attrName>ppt_x</p:attrName>
                                        </p:attrNameLst>
                                      </p:cBhvr>
                                      <p:tavLst>
                                        <p:tav tm="0">
                                          <p:val>
                                            <p:strVal val="#ppt_x-.2"/>
                                          </p:val>
                                        </p:tav>
                                        <p:tav tm="100000">
                                          <p:val>
                                            <p:strVal val="#ppt_x"/>
                                          </p:val>
                                        </p:tav>
                                      </p:tavLst>
                                    </p:anim>
                                    <p:anim calcmode="lin" valueType="num">
                                      <p:cBhvr>
                                        <p:cTn id="79" dur="1000" fill="hold"/>
                                        <p:tgtEl>
                                          <p:spTgt spid="166094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660947"/>
                                        </p:tgtEl>
                                      </p:cBhvr>
                                    </p:animEffect>
                                  </p:childTnLst>
                                </p:cTn>
                              </p:par>
                              <p:par>
                                <p:cTn id="81" presetID="29" presetClass="entr" presetSubtype="0" fill="hold" grpId="0" nodeType="withEffect">
                                  <p:stCondLst>
                                    <p:cond delay="0"/>
                                  </p:stCondLst>
                                  <p:childTnLst>
                                    <p:set>
                                      <p:cBhvr>
                                        <p:cTn id="82" dur="1" fill="hold">
                                          <p:stCondLst>
                                            <p:cond delay="0"/>
                                          </p:stCondLst>
                                        </p:cTn>
                                        <p:tgtEl>
                                          <p:spTgt spid="1660948"/>
                                        </p:tgtEl>
                                        <p:attrNameLst>
                                          <p:attrName>style.visibility</p:attrName>
                                        </p:attrNameLst>
                                      </p:cBhvr>
                                      <p:to>
                                        <p:strVal val="visible"/>
                                      </p:to>
                                    </p:set>
                                    <p:anim calcmode="lin" valueType="num">
                                      <p:cBhvr>
                                        <p:cTn id="83" dur="1000" fill="hold"/>
                                        <p:tgtEl>
                                          <p:spTgt spid="1660948"/>
                                        </p:tgtEl>
                                        <p:attrNameLst>
                                          <p:attrName>ppt_x</p:attrName>
                                        </p:attrNameLst>
                                      </p:cBhvr>
                                      <p:tavLst>
                                        <p:tav tm="0">
                                          <p:val>
                                            <p:strVal val="#ppt_x-.2"/>
                                          </p:val>
                                        </p:tav>
                                        <p:tav tm="100000">
                                          <p:val>
                                            <p:strVal val="#ppt_x"/>
                                          </p:val>
                                        </p:tav>
                                      </p:tavLst>
                                    </p:anim>
                                    <p:anim calcmode="lin" valueType="num">
                                      <p:cBhvr>
                                        <p:cTn id="84" dur="1000" fill="hold"/>
                                        <p:tgtEl>
                                          <p:spTgt spid="1660948"/>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660948"/>
                                        </p:tgtEl>
                                      </p:cBhvr>
                                    </p:animEffect>
                                  </p:childTnLst>
                                </p:cTn>
                              </p:par>
                              <p:par>
                                <p:cTn id="86" presetID="29" presetClass="entr" presetSubtype="0" fill="hold" grpId="0" nodeType="withEffect">
                                  <p:stCondLst>
                                    <p:cond delay="0"/>
                                  </p:stCondLst>
                                  <p:childTnLst>
                                    <p:set>
                                      <p:cBhvr>
                                        <p:cTn id="87" dur="1" fill="hold">
                                          <p:stCondLst>
                                            <p:cond delay="0"/>
                                          </p:stCondLst>
                                        </p:cTn>
                                        <p:tgtEl>
                                          <p:spTgt spid="1660946"/>
                                        </p:tgtEl>
                                        <p:attrNameLst>
                                          <p:attrName>style.visibility</p:attrName>
                                        </p:attrNameLst>
                                      </p:cBhvr>
                                      <p:to>
                                        <p:strVal val="visible"/>
                                      </p:to>
                                    </p:set>
                                    <p:anim calcmode="lin" valueType="num">
                                      <p:cBhvr>
                                        <p:cTn id="88" dur="1000" fill="hold"/>
                                        <p:tgtEl>
                                          <p:spTgt spid="1660946"/>
                                        </p:tgtEl>
                                        <p:attrNameLst>
                                          <p:attrName>ppt_x</p:attrName>
                                        </p:attrNameLst>
                                      </p:cBhvr>
                                      <p:tavLst>
                                        <p:tav tm="0">
                                          <p:val>
                                            <p:strVal val="#ppt_x-.2"/>
                                          </p:val>
                                        </p:tav>
                                        <p:tav tm="100000">
                                          <p:val>
                                            <p:strVal val="#ppt_x"/>
                                          </p:val>
                                        </p:tav>
                                      </p:tavLst>
                                    </p:anim>
                                    <p:anim calcmode="lin" valueType="num">
                                      <p:cBhvr>
                                        <p:cTn id="89" dur="1000" fill="hold"/>
                                        <p:tgtEl>
                                          <p:spTgt spid="1660946"/>
                                        </p:tgtEl>
                                        <p:attrNameLst>
                                          <p:attrName>ppt_y</p:attrName>
                                        </p:attrNameLst>
                                      </p:cBhvr>
                                      <p:tavLst>
                                        <p:tav tm="0">
                                          <p:val>
                                            <p:strVal val="#ppt_y"/>
                                          </p:val>
                                        </p:tav>
                                        <p:tav tm="100000">
                                          <p:val>
                                            <p:strVal val="#ppt_y"/>
                                          </p:val>
                                        </p:tav>
                                      </p:tavLst>
                                    </p:anim>
                                    <p:animEffect transition="in" filter="wipe(right)" prLst="gradientSize: 0.1">
                                      <p:cBhvr>
                                        <p:cTn id="90" dur="1000"/>
                                        <p:tgtEl>
                                          <p:spTgt spid="1660946"/>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6095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609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660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1" grpId="0" animBg="1"/>
      <p:bldP spid="1660932" grpId="0" animBg="1"/>
      <p:bldP spid="1660933" grpId="0" animBg="1"/>
      <p:bldP spid="1660934" grpId="0" animBg="1"/>
      <p:bldP spid="1660935" grpId="0" animBg="1"/>
      <p:bldP spid="1660936" grpId="0"/>
      <p:bldP spid="1660937" grpId="0"/>
      <p:bldP spid="1660938" grpId="0"/>
      <p:bldP spid="1660939" grpId="0"/>
      <p:bldP spid="1660941" grpId="0" animBg="1"/>
      <p:bldP spid="1660942" grpId="0" animBg="1"/>
      <p:bldP spid="1660943" grpId="0" animBg="1"/>
      <p:bldP spid="1660945" grpId="0" animBg="1"/>
      <p:bldP spid="1660946" grpId="0" animBg="1"/>
      <p:bldP spid="1660947" grpId="0" animBg="1"/>
      <p:bldP spid="1660948" grpId="0" animBg="1"/>
      <p:bldP spid="1660949" grpId="0" animBg="1"/>
      <p:bldP spid="1660950" grpId="0"/>
      <p:bldP spid="16609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76200"/>
            <a:ext cx="8839200" cy="914400"/>
          </a:xfrm>
        </p:spPr>
        <p:txBody>
          <a:bodyPr lIns="92075" tIns="46038" rIns="92075" bIns="46038"/>
          <a:lstStyle/>
          <a:p>
            <a:pPr eaLnBrk="1" hangingPunct="1">
              <a:defRPr/>
            </a:pPr>
            <a:r>
              <a:rPr lang="en-US" dirty="0" smtClean="0">
                <a:latin typeface="Arial" pitchFamily="34" charset="0"/>
                <a:cs typeface="Arial" pitchFamily="34" charset="0"/>
              </a:rPr>
              <a:t>Adaptive Management is Crucial </a:t>
            </a:r>
          </a:p>
        </p:txBody>
      </p:sp>
      <p:sp>
        <p:nvSpPr>
          <p:cNvPr id="54275" name="Rectangle 3"/>
          <p:cNvSpPr>
            <a:spLocks noGrp="1" noChangeArrowheads="1"/>
          </p:cNvSpPr>
          <p:nvPr>
            <p:ph type="body" idx="1"/>
          </p:nvPr>
        </p:nvSpPr>
        <p:spPr>
          <a:xfrm>
            <a:off x="0" y="990600"/>
            <a:ext cx="9144000" cy="1066800"/>
          </a:xfrm>
        </p:spPr>
        <p:txBody>
          <a:bodyPr lIns="92075" tIns="46038" rIns="92075" bIns="46038"/>
          <a:lstStyle/>
          <a:p>
            <a:pPr marL="400050" indent="-400050" algn="ctr" eaLnBrk="1" hangingPunct="1">
              <a:buFontTx/>
              <a:buNone/>
              <a:defRPr/>
            </a:pPr>
            <a:r>
              <a:rPr lang="en-US" dirty="0" smtClean="0">
                <a:latin typeface="Arial" pitchFamily="34" charset="0"/>
                <a:cs typeface="Arial" pitchFamily="34" charset="0"/>
              </a:rPr>
              <a:t>Recognized  “Production - Enhancement” Management Dichotomy </a:t>
            </a:r>
          </a:p>
        </p:txBody>
      </p:sp>
      <p:sp>
        <p:nvSpPr>
          <p:cNvPr id="7172" name="Rectangle 4"/>
          <p:cNvSpPr>
            <a:spLocks noChangeArrowheads="1"/>
          </p:cNvSpPr>
          <p:nvPr/>
        </p:nvSpPr>
        <p:spPr bwMode="auto">
          <a:xfrm>
            <a:off x="3665538" y="5006975"/>
            <a:ext cx="1331912" cy="831850"/>
          </a:xfrm>
          <a:prstGeom prst="rect">
            <a:avLst/>
          </a:prstGeom>
          <a:noFill/>
          <a:ln w="9525">
            <a:noFill/>
            <a:miter lim="800000"/>
            <a:headEnd/>
            <a:tailEnd/>
          </a:ln>
        </p:spPr>
        <p:txBody>
          <a:bodyPr wrap="none" lIns="92075" tIns="46038" rIns="92075" bIns="46038">
            <a:spAutoFit/>
          </a:bodyPr>
          <a:lstStyle/>
          <a:p>
            <a:pPr algn="ctr" defTabSz="914400" eaLnBrk="0" hangingPunct="0">
              <a:defRPr/>
            </a:pPr>
            <a:r>
              <a:rPr lang="en-US" sz="2400" dirty="0">
                <a:solidFill>
                  <a:srgbClr val="FFFF00"/>
                </a:solidFill>
                <a:effectLst>
                  <a:outerShdw blurRad="38100" dist="38100" dir="2700000" algn="tl">
                    <a:srgbClr val="000000">
                      <a:alpha val="43137"/>
                    </a:srgbClr>
                  </a:outerShdw>
                </a:effectLst>
              </a:rPr>
              <a:t>Release</a:t>
            </a:r>
          </a:p>
          <a:p>
            <a:pPr algn="ctr" defTabSz="914400" eaLnBrk="0" hangingPunct="0">
              <a:defRPr/>
            </a:pPr>
            <a:r>
              <a:rPr lang="en-US" sz="2400" dirty="0">
                <a:solidFill>
                  <a:srgbClr val="FFFF00"/>
                </a:solidFill>
                <a:effectLst>
                  <a:outerShdw blurRad="38100" dist="38100" dir="2700000" algn="tl">
                    <a:srgbClr val="000000">
                      <a:alpha val="43137"/>
                    </a:srgbClr>
                  </a:outerShdw>
                </a:effectLst>
              </a:rPr>
              <a:t>Strategy</a:t>
            </a:r>
          </a:p>
        </p:txBody>
      </p:sp>
      <p:sp>
        <p:nvSpPr>
          <p:cNvPr id="197636" name="Arc 5"/>
          <p:cNvSpPr>
            <a:spLocks/>
          </p:cNvSpPr>
          <p:nvPr/>
        </p:nvSpPr>
        <p:spPr bwMode="auto">
          <a:xfrm>
            <a:off x="2268538" y="2660650"/>
            <a:ext cx="812800" cy="8382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5"/>
                  <a:pt x="9647" y="20"/>
                  <a:pt x="21562" y="0"/>
                </a:cubicBezTo>
              </a:path>
              <a:path w="21600" h="21600" stroke="0" extrusionOk="0">
                <a:moveTo>
                  <a:pt x="0" y="21600"/>
                </a:moveTo>
                <a:cubicBezTo>
                  <a:pt x="0" y="9685"/>
                  <a:pt x="9647" y="20"/>
                  <a:pt x="21562" y="0"/>
                </a:cubicBezTo>
                <a:lnTo>
                  <a:pt x="21600" y="21600"/>
                </a:lnTo>
                <a:close/>
              </a:path>
            </a:pathLst>
          </a:custGeom>
          <a:noFill/>
          <a:ln w="12700" cap="rnd">
            <a:solidFill>
              <a:schemeClr val="tx1"/>
            </a:solidFill>
            <a:round/>
            <a:headEnd type="stealth" w="med" len="lg"/>
            <a:tailEnd type="none" w="sm" len="sm"/>
          </a:ln>
        </p:spPr>
        <p:txBody>
          <a:bodyPr/>
          <a:lstStyle/>
          <a:p>
            <a:endParaRPr lang="en-US"/>
          </a:p>
        </p:txBody>
      </p:sp>
      <p:sp>
        <p:nvSpPr>
          <p:cNvPr id="197637" name="Arc 6"/>
          <p:cNvSpPr>
            <a:spLocks/>
          </p:cNvSpPr>
          <p:nvPr/>
        </p:nvSpPr>
        <p:spPr bwMode="auto">
          <a:xfrm>
            <a:off x="5721350" y="2584450"/>
            <a:ext cx="747713" cy="838200"/>
          </a:xfrm>
          <a:custGeom>
            <a:avLst/>
            <a:gdLst>
              <a:gd name="T0" fmla="*/ 0 w 21641"/>
              <a:gd name="T1" fmla="*/ 0 h 21600"/>
              <a:gd name="T2" fmla="*/ 2147483647 w 21641"/>
              <a:gd name="T3" fmla="*/ 2147483647 h 21600"/>
              <a:gd name="T4" fmla="*/ 2147483647 w 21641"/>
              <a:gd name="T5" fmla="*/ 2147483647 h 21600"/>
              <a:gd name="T6" fmla="*/ 0 60000 65536"/>
              <a:gd name="T7" fmla="*/ 0 60000 65536"/>
              <a:gd name="T8" fmla="*/ 0 60000 65536"/>
              <a:gd name="T9" fmla="*/ 0 w 21641"/>
              <a:gd name="T10" fmla="*/ 0 h 21600"/>
              <a:gd name="T11" fmla="*/ 21641 w 21641"/>
              <a:gd name="T12" fmla="*/ 21600 h 21600"/>
            </a:gdLst>
            <a:ahLst/>
            <a:cxnLst>
              <a:cxn ang="T6">
                <a:pos x="T0" y="T1"/>
              </a:cxn>
              <a:cxn ang="T7">
                <a:pos x="T2" y="T3"/>
              </a:cxn>
              <a:cxn ang="T8">
                <a:pos x="T4" y="T5"/>
              </a:cxn>
            </a:cxnLst>
            <a:rect l="T9" t="T10" r="T11" b="T12"/>
            <a:pathLst>
              <a:path w="21641" h="21600" fill="none" extrusionOk="0">
                <a:moveTo>
                  <a:pt x="0" y="0"/>
                </a:moveTo>
                <a:cubicBezTo>
                  <a:pt x="13" y="0"/>
                  <a:pt x="27" y="-1"/>
                  <a:pt x="41" y="0"/>
                </a:cubicBezTo>
                <a:cubicBezTo>
                  <a:pt x="11970" y="0"/>
                  <a:pt x="21641" y="9670"/>
                  <a:pt x="21641" y="21600"/>
                </a:cubicBezTo>
              </a:path>
              <a:path w="21641" h="21600" stroke="0" extrusionOk="0">
                <a:moveTo>
                  <a:pt x="0" y="0"/>
                </a:moveTo>
                <a:cubicBezTo>
                  <a:pt x="13" y="0"/>
                  <a:pt x="27" y="-1"/>
                  <a:pt x="41" y="0"/>
                </a:cubicBezTo>
                <a:cubicBezTo>
                  <a:pt x="11970" y="0"/>
                  <a:pt x="21641" y="9670"/>
                  <a:pt x="21641" y="21600"/>
                </a:cubicBezTo>
                <a:lnTo>
                  <a:pt x="41" y="21600"/>
                </a:lnTo>
                <a:close/>
              </a:path>
            </a:pathLst>
          </a:custGeom>
          <a:noFill/>
          <a:ln w="12700" cap="rnd">
            <a:solidFill>
              <a:schemeClr val="tx1"/>
            </a:solidFill>
            <a:round/>
            <a:headEnd type="none" w="sm" len="sm"/>
            <a:tailEnd type="stealth" w="med" len="lg"/>
          </a:ln>
        </p:spPr>
        <p:txBody>
          <a:bodyPr/>
          <a:lstStyle/>
          <a:p>
            <a:endParaRPr lang="en-US"/>
          </a:p>
        </p:txBody>
      </p:sp>
      <p:sp>
        <p:nvSpPr>
          <p:cNvPr id="7175" name="Rectangle 7"/>
          <p:cNvSpPr>
            <a:spLocks noChangeArrowheads="1"/>
          </p:cNvSpPr>
          <p:nvPr/>
        </p:nvSpPr>
        <p:spPr bwMode="auto">
          <a:xfrm>
            <a:off x="3552825" y="3635375"/>
            <a:ext cx="1590675" cy="831850"/>
          </a:xfrm>
          <a:prstGeom prst="rect">
            <a:avLst/>
          </a:prstGeom>
          <a:noFill/>
          <a:ln w="9525">
            <a:noFill/>
            <a:miter lim="800000"/>
            <a:headEnd/>
            <a:tailEnd/>
          </a:ln>
        </p:spPr>
        <p:txBody>
          <a:bodyPr wrap="none" lIns="92075" tIns="46038" rIns="92075" bIns="46038">
            <a:spAutoFit/>
          </a:bodyPr>
          <a:lstStyle/>
          <a:p>
            <a:pPr algn="ctr" defTabSz="914400" eaLnBrk="0" hangingPunct="0">
              <a:defRPr/>
            </a:pPr>
            <a:r>
              <a:rPr lang="en-US" sz="2400" dirty="0">
                <a:solidFill>
                  <a:srgbClr val="FFFF00"/>
                </a:solidFill>
                <a:effectLst>
                  <a:outerShdw blurRad="38100" dist="38100" dir="2700000" algn="tl">
                    <a:srgbClr val="000000">
                      <a:alpha val="43137"/>
                    </a:srgbClr>
                  </a:outerShdw>
                </a:effectLst>
              </a:rPr>
              <a:t>“Adaptive”</a:t>
            </a:r>
          </a:p>
          <a:p>
            <a:pPr algn="ctr" defTabSz="914400" eaLnBrk="0" hangingPunct="0">
              <a:defRPr/>
            </a:pPr>
            <a:r>
              <a:rPr lang="en-US" sz="2400" dirty="0">
                <a:solidFill>
                  <a:srgbClr val="FFFF00"/>
                </a:solidFill>
                <a:effectLst>
                  <a:outerShdw blurRad="38100" dist="38100" dir="2700000" algn="tl">
                    <a:srgbClr val="000000">
                      <a:alpha val="43137"/>
                    </a:srgbClr>
                  </a:outerShdw>
                </a:effectLst>
              </a:rPr>
              <a:t>Stocking</a:t>
            </a:r>
          </a:p>
        </p:txBody>
      </p:sp>
      <p:sp>
        <p:nvSpPr>
          <p:cNvPr id="197639" name="Line 8"/>
          <p:cNvSpPr>
            <a:spLocks noChangeShapeType="1"/>
          </p:cNvSpPr>
          <p:nvPr/>
        </p:nvSpPr>
        <p:spPr bwMode="auto">
          <a:xfrm>
            <a:off x="3149600" y="4032250"/>
            <a:ext cx="474663" cy="0"/>
          </a:xfrm>
          <a:prstGeom prst="line">
            <a:avLst/>
          </a:prstGeom>
          <a:noFill/>
          <a:ln w="12700">
            <a:solidFill>
              <a:schemeClr val="tx1"/>
            </a:solidFill>
            <a:round/>
            <a:headEnd type="none" w="sm" len="sm"/>
            <a:tailEnd type="stealth" w="med" len="lg"/>
          </a:ln>
        </p:spPr>
        <p:txBody>
          <a:bodyPr/>
          <a:lstStyle/>
          <a:p>
            <a:endParaRPr lang="en-US"/>
          </a:p>
        </p:txBody>
      </p:sp>
      <p:sp>
        <p:nvSpPr>
          <p:cNvPr id="197640" name="Line 9"/>
          <p:cNvSpPr>
            <a:spLocks noChangeShapeType="1"/>
          </p:cNvSpPr>
          <p:nvPr/>
        </p:nvSpPr>
        <p:spPr bwMode="auto">
          <a:xfrm>
            <a:off x="5046663" y="4032250"/>
            <a:ext cx="473075" cy="0"/>
          </a:xfrm>
          <a:prstGeom prst="line">
            <a:avLst/>
          </a:prstGeom>
          <a:noFill/>
          <a:ln w="38100">
            <a:solidFill>
              <a:srgbClr val="FF6600"/>
            </a:solidFill>
            <a:round/>
            <a:headEnd type="none" w="sm" len="sm"/>
            <a:tailEnd type="stealth" w="med" len="lg"/>
          </a:ln>
        </p:spPr>
        <p:txBody>
          <a:bodyPr/>
          <a:lstStyle/>
          <a:p>
            <a:endParaRPr lang="en-US"/>
          </a:p>
        </p:txBody>
      </p:sp>
      <p:sp>
        <p:nvSpPr>
          <p:cNvPr id="197641" name="Arc 10"/>
          <p:cNvSpPr>
            <a:spLocks/>
          </p:cNvSpPr>
          <p:nvPr/>
        </p:nvSpPr>
        <p:spPr bwMode="auto">
          <a:xfrm>
            <a:off x="5722938" y="4718050"/>
            <a:ext cx="746125" cy="8382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cap="rnd">
            <a:solidFill>
              <a:srgbClr val="FF6600"/>
            </a:solidFill>
            <a:round/>
            <a:headEnd type="none" w="sm" len="sm"/>
            <a:tailEnd type="stealth" w="med" len="lg"/>
          </a:ln>
        </p:spPr>
        <p:txBody>
          <a:bodyPr/>
          <a:lstStyle/>
          <a:p>
            <a:endParaRPr lang="en-US"/>
          </a:p>
        </p:txBody>
      </p:sp>
      <p:sp>
        <p:nvSpPr>
          <p:cNvPr id="197642" name="Arc 11"/>
          <p:cNvSpPr>
            <a:spLocks/>
          </p:cNvSpPr>
          <p:nvPr/>
        </p:nvSpPr>
        <p:spPr bwMode="auto">
          <a:xfrm>
            <a:off x="2268538" y="4641850"/>
            <a:ext cx="746125" cy="8382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a:lstStyle/>
          <a:p>
            <a:endParaRPr lang="en-US"/>
          </a:p>
        </p:txBody>
      </p:sp>
      <p:grpSp>
        <p:nvGrpSpPr>
          <p:cNvPr id="197643" name="Group 12"/>
          <p:cNvGrpSpPr>
            <a:grpSpLocks/>
          </p:cNvGrpSpPr>
          <p:nvPr/>
        </p:nvGrpSpPr>
        <p:grpSpPr bwMode="auto">
          <a:xfrm>
            <a:off x="1447800" y="3733800"/>
            <a:ext cx="1658938" cy="596900"/>
            <a:chOff x="912" y="2548"/>
            <a:chExt cx="1045" cy="376"/>
          </a:xfrm>
        </p:grpSpPr>
        <p:sp>
          <p:nvSpPr>
            <p:cNvPr id="7205" name="Rectangle 13"/>
            <p:cNvSpPr>
              <a:spLocks noChangeArrowheads="1"/>
            </p:cNvSpPr>
            <p:nvPr/>
          </p:nvSpPr>
          <p:spPr bwMode="auto">
            <a:xfrm>
              <a:off x="912" y="2587"/>
              <a:ext cx="1045" cy="291"/>
            </a:xfrm>
            <a:prstGeom prst="rect">
              <a:avLst/>
            </a:prstGeom>
            <a:noFill/>
            <a:ln w="9525">
              <a:noFill/>
              <a:miter lim="800000"/>
              <a:headEnd/>
              <a:tailEnd/>
            </a:ln>
          </p:spPr>
          <p:txBody>
            <a:bodyPr wrap="none" lIns="92075" tIns="46038" rIns="92075" bIns="46038">
              <a:spAutoFit/>
            </a:bodyPr>
            <a:lstStyle/>
            <a:p>
              <a:pPr defTabSz="914400" eaLnBrk="0" hangingPunct="0">
                <a:defRPr/>
              </a:pPr>
              <a:r>
                <a:rPr lang="en-US" sz="2400" dirty="0">
                  <a:solidFill>
                    <a:srgbClr val="FFFF00"/>
                  </a:solidFill>
                  <a:effectLst>
                    <a:outerShdw blurRad="38100" dist="38100" dir="2700000" algn="tl">
                      <a:srgbClr val="000000">
                        <a:alpha val="43137"/>
                      </a:srgbClr>
                    </a:outerShdw>
                  </a:effectLst>
                </a:rPr>
                <a:t>Production</a:t>
              </a:r>
            </a:p>
          </p:txBody>
        </p:sp>
        <p:sp>
          <p:nvSpPr>
            <p:cNvPr id="7206" name="Rectangle 14"/>
            <p:cNvSpPr>
              <a:spLocks noChangeArrowheads="1"/>
            </p:cNvSpPr>
            <p:nvPr/>
          </p:nvSpPr>
          <p:spPr bwMode="auto">
            <a:xfrm>
              <a:off x="912" y="2548"/>
              <a:ext cx="1017" cy="376"/>
            </a:xfrm>
            <a:prstGeom prst="rect">
              <a:avLst/>
            </a:prstGeom>
            <a:noFill/>
            <a:ln w="12700">
              <a:solidFill>
                <a:schemeClr val="tx2"/>
              </a:solidFill>
              <a:miter lim="800000"/>
              <a:headEnd/>
              <a:tailEnd/>
            </a:ln>
          </p:spPr>
          <p:txBody>
            <a:bodyPr wrap="none" anchor="ctr"/>
            <a:lstStyle/>
            <a:p>
              <a:pPr defTabSz="914400" eaLnBrk="0" hangingPunct="0">
                <a:defRPr/>
              </a:pPr>
              <a:endParaRPr lang="en-US">
                <a:solidFill>
                  <a:srgbClr val="FFFFFF"/>
                </a:solidFill>
                <a:effectLst>
                  <a:outerShdw blurRad="38100" dist="38100" dir="2700000" algn="tl">
                    <a:srgbClr val="000000">
                      <a:alpha val="43137"/>
                    </a:srgbClr>
                  </a:outerShdw>
                </a:effectLst>
                <a:latin typeface="Tahoma" pitchFamily="34" charset="0"/>
              </a:endParaRPr>
            </a:p>
          </p:txBody>
        </p:sp>
      </p:grpSp>
      <p:grpSp>
        <p:nvGrpSpPr>
          <p:cNvPr id="197644" name="Group 15"/>
          <p:cNvGrpSpPr>
            <a:grpSpLocks/>
          </p:cNvGrpSpPr>
          <p:nvPr/>
        </p:nvGrpSpPr>
        <p:grpSpPr bwMode="auto">
          <a:xfrm>
            <a:off x="5599113" y="3581400"/>
            <a:ext cx="1862137" cy="901700"/>
            <a:chOff x="3968" y="2452"/>
            <a:chExt cx="1320" cy="568"/>
          </a:xfrm>
        </p:grpSpPr>
        <p:sp>
          <p:nvSpPr>
            <p:cNvPr id="7203" name="Rectangle 16"/>
            <p:cNvSpPr>
              <a:spLocks noChangeArrowheads="1"/>
            </p:cNvSpPr>
            <p:nvPr/>
          </p:nvSpPr>
          <p:spPr bwMode="auto">
            <a:xfrm>
              <a:off x="3968" y="2486"/>
              <a:ext cx="1320" cy="524"/>
            </a:xfrm>
            <a:prstGeom prst="rect">
              <a:avLst/>
            </a:prstGeom>
            <a:noFill/>
            <a:ln w="9525">
              <a:noFill/>
              <a:miter lim="800000"/>
              <a:headEnd/>
              <a:tailEnd/>
            </a:ln>
          </p:spPr>
          <p:txBody>
            <a:bodyPr wrap="none" lIns="92075" tIns="46038" rIns="92075" bIns="46038">
              <a:spAutoFit/>
            </a:bodyPr>
            <a:lstStyle/>
            <a:p>
              <a:pPr algn="ctr" defTabSz="914400" eaLnBrk="0" hangingPunct="0">
                <a:defRPr/>
              </a:pPr>
              <a:r>
                <a:rPr lang="en-US" sz="2400" dirty="0">
                  <a:solidFill>
                    <a:srgbClr val="FFFF00"/>
                  </a:solidFill>
                  <a:effectLst>
                    <a:outerShdw blurRad="38100" dist="38100" dir="2700000" algn="tl">
                      <a:srgbClr val="000000">
                        <a:alpha val="43137"/>
                      </a:srgbClr>
                    </a:outerShdw>
                  </a:effectLst>
                </a:rPr>
                <a:t>Impact </a:t>
              </a:r>
            </a:p>
            <a:p>
              <a:pPr algn="ctr" defTabSz="914400" eaLnBrk="0" hangingPunct="0">
                <a:defRPr/>
              </a:pPr>
              <a:r>
                <a:rPr lang="en-US" sz="2400" dirty="0">
                  <a:solidFill>
                    <a:srgbClr val="FFFF00"/>
                  </a:solidFill>
                  <a:effectLst>
                    <a:outerShdw blurRad="38100" dist="38100" dir="2700000" algn="tl">
                      <a:srgbClr val="000000">
                        <a:alpha val="43137"/>
                      </a:srgbClr>
                    </a:outerShdw>
                  </a:effectLst>
                </a:rPr>
                <a:t>Assessment</a:t>
              </a:r>
            </a:p>
          </p:txBody>
        </p:sp>
        <p:sp>
          <p:nvSpPr>
            <p:cNvPr id="197667" name="Rectangle 17"/>
            <p:cNvSpPr>
              <a:spLocks noChangeArrowheads="1"/>
            </p:cNvSpPr>
            <p:nvPr/>
          </p:nvSpPr>
          <p:spPr bwMode="auto">
            <a:xfrm>
              <a:off x="4012" y="2452"/>
              <a:ext cx="1240" cy="568"/>
            </a:xfrm>
            <a:prstGeom prst="rect">
              <a:avLst/>
            </a:prstGeom>
            <a:noFill/>
            <a:ln w="12700">
              <a:solidFill>
                <a:schemeClr val="tx2"/>
              </a:solidFill>
              <a:miter lim="800000"/>
              <a:headEnd/>
              <a:tailEnd/>
            </a:ln>
          </p:spPr>
          <p:txBody>
            <a:bodyPr wrap="none" anchor="ctr"/>
            <a:lstStyle/>
            <a:p>
              <a:pPr defTabSz="914400" eaLnBrk="0" hangingPunct="0"/>
              <a:endParaRPr lang="en-US">
                <a:solidFill>
                  <a:srgbClr val="FFFFFF"/>
                </a:solidFill>
                <a:latin typeface="Tahoma" pitchFamily="34" charset="0"/>
              </a:endParaRPr>
            </a:p>
          </p:txBody>
        </p:sp>
      </p:grpSp>
      <p:grpSp>
        <p:nvGrpSpPr>
          <p:cNvPr id="197645" name="Group 18"/>
          <p:cNvGrpSpPr>
            <a:grpSpLocks/>
          </p:cNvGrpSpPr>
          <p:nvPr/>
        </p:nvGrpSpPr>
        <p:grpSpPr bwMode="auto">
          <a:xfrm>
            <a:off x="3343275" y="2133600"/>
            <a:ext cx="2068513" cy="901700"/>
            <a:chOff x="2369" y="1540"/>
            <a:chExt cx="1466" cy="568"/>
          </a:xfrm>
        </p:grpSpPr>
        <p:sp>
          <p:nvSpPr>
            <p:cNvPr id="7201" name="Rectangle 19"/>
            <p:cNvSpPr>
              <a:spLocks noChangeArrowheads="1"/>
            </p:cNvSpPr>
            <p:nvPr/>
          </p:nvSpPr>
          <p:spPr bwMode="auto">
            <a:xfrm>
              <a:off x="2369" y="1574"/>
              <a:ext cx="1466" cy="524"/>
            </a:xfrm>
            <a:prstGeom prst="rect">
              <a:avLst/>
            </a:prstGeom>
            <a:noFill/>
            <a:ln w="9525">
              <a:noFill/>
              <a:miter lim="800000"/>
              <a:headEnd/>
              <a:tailEnd/>
            </a:ln>
          </p:spPr>
          <p:txBody>
            <a:bodyPr wrap="none" lIns="92075" tIns="46038" rIns="92075" bIns="46038">
              <a:spAutoFit/>
            </a:bodyPr>
            <a:lstStyle/>
            <a:p>
              <a:pPr algn="ctr" defTabSz="914400" eaLnBrk="0" hangingPunct="0">
                <a:defRPr/>
              </a:pPr>
              <a:r>
                <a:rPr lang="en-US" sz="2400" dirty="0">
                  <a:solidFill>
                    <a:srgbClr val="FFFF00"/>
                  </a:solidFill>
                  <a:effectLst>
                    <a:outerShdw blurRad="38100" dist="38100" dir="2700000" algn="tl">
                      <a:srgbClr val="000000">
                        <a:alpha val="43137"/>
                      </a:srgbClr>
                    </a:outerShdw>
                  </a:effectLst>
                </a:rPr>
                <a:t>Management</a:t>
              </a:r>
              <a:r>
                <a:rPr lang="en-US" sz="2400" dirty="0">
                  <a:solidFill>
                    <a:srgbClr val="FFFFFF"/>
                  </a:solidFill>
                  <a:effectLst>
                    <a:outerShdw blurRad="38100" dist="38100" dir="2700000" algn="tl">
                      <a:srgbClr val="000000">
                        <a:alpha val="43137"/>
                      </a:srgbClr>
                    </a:outerShdw>
                  </a:effectLst>
                </a:rPr>
                <a:t> </a:t>
              </a:r>
            </a:p>
            <a:p>
              <a:pPr algn="ctr" defTabSz="914400" eaLnBrk="0" hangingPunct="0">
                <a:defRPr/>
              </a:pPr>
              <a:r>
                <a:rPr lang="en-US" sz="2400" dirty="0">
                  <a:solidFill>
                    <a:srgbClr val="FFFF00"/>
                  </a:solidFill>
                  <a:effectLst>
                    <a:outerShdw blurRad="38100" dist="38100" dir="2700000" algn="tl">
                      <a:srgbClr val="000000">
                        <a:alpha val="43137"/>
                      </a:srgbClr>
                    </a:outerShdw>
                  </a:effectLst>
                </a:rPr>
                <a:t>Plan</a:t>
              </a:r>
            </a:p>
          </p:txBody>
        </p:sp>
        <p:sp>
          <p:nvSpPr>
            <p:cNvPr id="197665" name="Rectangle 20"/>
            <p:cNvSpPr>
              <a:spLocks noChangeArrowheads="1"/>
            </p:cNvSpPr>
            <p:nvPr/>
          </p:nvSpPr>
          <p:spPr bwMode="auto">
            <a:xfrm>
              <a:off x="2428" y="1540"/>
              <a:ext cx="1288" cy="568"/>
            </a:xfrm>
            <a:prstGeom prst="rect">
              <a:avLst/>
            </a:prstGeom>
            <a:noFill/>
            <a:ln w="12700">
              <a:solidFill>
                <a:schemeClr val="tx2"/>
              </a:solidFill>
              <a:miter lim="800000"/>
              <a:headEnd/>
              <a:tailEnd/>
            </a:ln>
          </p:spPr>
          <p:txBody>
            <a:bodyPr wrap="none" anchor="ctr"/>
            <a:lstStyle/>
            <a:p>
              <a:pPr defTabSz="914400" eaLnBrk="0" hangingPunct="0"/>
              <a:endParaRPr lang="en-US">
                <a:solidFill>
                  <a:srgbClr val="FFFFFF"/>
                </a:solidFill>
                <a:latin typeface="Tahoma" pitchFamily="34" charset="0"/>
              </a:endParaRPr>
            </a:p>
          </p:txBody>
        </p:sp>
      </p:grpSp>
      <p:grpSp>
        <p:nvGrpSpPr>
          <p:cNvPr id="197646" name="Group 21"/>
          <p:cNvGrpSpPr>
            <a:grpSpLocks/>
          </p:cNvGrpSpPr>
          <p:nvPr/>
        </p:nvGrpSpPr>
        <p:grpSpPr bwMode="auto">
          <a:xfrm>
            <a:off x="1998663" y="6089650"/>
            <a:ext cx="4740275" cy="152400"/>
            <a:chOff x="1416" y="4032"/>
            <a:chExt cx="3360" cy="96"/>
          </a:xfrm>
        </p:grpSpPr>
        <p:sp>
          <p:nvSpPr>
            <p:cNvPr id="197654" name="Line 22"/>
            <p:cNvSpPr>
              <a:spLocks noChangeShapeType="1"/>
            </p:cNvSpPr>
            <p:nvPr/>
          </p:nvSpPr>
          <p:spPr bwMode="auto">
            <a:xfrm>
              <a:off x="1416" y="4032"/>
              <a:ext cx="3360" cy="0"/>
            </a:xfrm>
            <a:prstGeom prst="line">
              <a:avLst/>
            </a:prstGeom>
            <a:noFill/>
            <a:ln w="44450">
              <a:solidFill>
                <a:schemeClr val="tx1"/>
              </a:solidFill>
              <a:round/>
              <a:headEnd type="none" w="sm" len="sm"/>
              <a:tailEnd type="stealth" w="lg" len="lg"/>
            </a:ln>
          </p:spPr>
          <p:txBody>
            <a:bodyPr/>
            <a:lstStyle/>
            <a:p>
              <a:endParaRPr lang="en-US"/>
            </a:p>
          </p:txBody>
        </p:sp>
        <p:sp>
          <p:nvSpPr>
            <p:cNvPr id="197655" name="Line 23"/>
            <p:cNvSpPr>
              <a:spLocks noChangeShapeType="1"/>
            </p:cNvSpPr>
            <p:nvPr/>
          </p:nvSpPr>
          <p:spPr bwMode="auto">
            <a:xfrm>
              <a:off x="1416"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56" name="Line 24"/>
            <p:cNvSpPr>
              <a:spLocks noChangeShapeType="1"/>
            </p:cNvSpPr>
            <p:nvPr/>
          </p:nvSpPr>
          <p:spPr bwMode="auto">
            <a:xfrm>
              <a:off x="4592"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57" name="Line 25"/>
            <p:cNvSpPr>
              <a:spLocks noChangeShapeType="1"/>
            </p:cNvSpPr>
            <p:nvPr/>
          </p:nvSpPr>
          <p:spPr bwMode="auto">
            <a:xfrm>
              <a:off x="3073"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58" name="Line 26"/>
            <p:cNvSpPr>
              <a:spLocks noChangeShapeType="1"/>
            </p:cNvSpPr>
            <p:nvPr/>
          </p:nvSpPr>
          <p:spPr bwMode="auto">
            <a:xfrm>
              <a:off x="2244"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59" name="Line 27"/>
            <p:cNvSpPr>
              <a:spLocks noChangeShapeType="1"/>
            </p:cNvSpPr>
            <p:nvPr/>
          </p:nvSpPr>
          <p:spPr bwMode="auto">
            <a:xfrm>
              <a:off x="3809"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60" name="Line 28"/>
            <p:cNvSpPr>
              <a:spLocks noChangeShapeType="1"/>
            </p:cNvSpPr>
            <p:nvPr/>
          </p:nvSpPr>
          <p:spPr bwMode="auto">
            <a:xfrm>
              <a:off x="1830"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61" name="Line 29"/>
            <p:cNvSpPr>
              <a:spLocks noChangeShapeType="1"/>
            </p:cNvSpPr>
            <p:nvPr/>
          </p:nvSpPr>
          <p:spPr bwMode="auto">
            <a:xfrm>
              <a:off x="2659"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62" name="Line 30"/>
            <p:cNvSpPr>
              <a:spLocks noChangeShapeType="1"/>
            </p:cNvSpPr>
            <p:nvPr/>
          </p:nvSpPr>
          <p:spPr bwMode="auto">
            <a:xfrm>
              <a:off x="3441" y="4032"/>
              <a:ext cx="0" cy="96"/>
            </a:xfrm>
            <a:prstGeom prst="line">
              <a:avLst/>
            </a:prstGeom>
            <a:noFill/>
            <a:ln w="28575">
              <a:solidFill>
                <a:schemeClr val="tx1"/>
              </a:solidFill>
              <a:round/>
              <a:headEnd type="none" w="sm" len="sm"/>
              <a:tailEnd type="none" w="sm" len="sm"/>
            </a:ln>
          </p:spPr>
          <p:txBody>
            <a:bodyPr/>
            <a:lstStyle/>
            <a:p>
              <a:endParaRPr lang="en-US"/>
            </a:p>
          </p:txBody>
        </p:sp>
        <p:sp>
          <p:nvSpPr>
            <p:cNvPr id="197663" name="Line 31"/>
            <p:cNvSpPr>
              <a:spLocks noChangeShapeType="1"/>
            </p:cNvSpPr>
            <p:nvPr/>
          </p:nvSpPr>
          <p:spPr bwMode="auto">
            <a:xfrm>
              <a:off x="4224" y="4032"/>
              <a:ext cx="0" cy="96"/>
            </a:xfrm>
            <a:prstGeom prst="line">
              <a:avLst/>
            </a:prstGeom>
            <a:noFill/>
            <a:ln w="28575">
              <a:solidFill>
                <a:schemeClr val="tx1"/>
              </a:solidFill>
              <a:round/>
              <a:headEnd type="none" w="sm" len="sm"/>
              <a:tailEnd type="none" w="sm" len="sm"/>
            </a:ln>
          </p:spPr>
          <p:txBody>
            <a:bodyPr/>
            <a:lstStyle/>
            <a:p>
              <a:endParaRPr lang="en-US"/>
            </a:p>
          </p:txBody>
        </p:sp>
      </p:grpSp>
      <p:sp>
        <p:nvSpPr>
          <p:cNvPr id="7184" name="Rectangle 32"/>
          <p:cNvSpPr>
            <a:spLocks noChangeArrowheads="1"/>
          </p:cNvSpPr>
          <p:nvPr/>
        </p:nvSpPr>
        <p:spPr bwMode="auto">
          <a:xfrm>
            <a:off x="6726238" y="5540375"/>
            <a:ext cx="1624012" cy="831850"/>
          </a:xfrm>
          <a:prstGeom prst="rect">
            <a:avLst/>
          </a:prstGeom>
          <a:noFill/>
          <a:ln w="9525">
            <a:noFill/>
            <a:miter lim="800000"/>
            <a:headEnd/>
            <a:tailEnd/>
          </a:ln>
        </p:spPr>
        <p:txBody>
          <a:bodyPr wrap="none" lIns="92075" tIns="46038" rIns="92075" bIns="46038">
            <a:spAutoFit/>
          </a:bodyPr>
          <a:lstStyle/>
          <a:p>
            <a:pPr algn="ctr" defTabSz="914400" eaLnBrk="0" hangingPunct="0">
              <a:defRPr/>
            </a:pPr>
            <a:r>
              <a:rPr lang="en-US" sz="2400" b="1" dirty="0">
                <a:solidFill>
                  <a:srgbClr val="FFFF00"/>
                </a:solidFill>
                <a:effectLst>
                  <a:outerShdw blurRad="38100" dist="38100" dir="2700000" algn="tl">
                    <a:srgbClr val="000000">
                      <a:alpha val="43137"/>
                    </a:srgbClr>
                  </a:outerShdw>
                </a:effectLst>
              </a:rPr>
              <a:t>Increased</a:t>
            </a:r>
          </a:p>
          <a:p>
            <a:pPr algn="ctr" defTabSz="914400" eaLnBrk="0" hangingPunct="0">
              <a:defRPr/>
            </a:pPr>
            <a:r>
              <a:rPr lang="en-US" sz="2400" b="1" dirty="0">
                <a:solidFill>
                  <a:srgbClr val="FFFF00"/>
                </a:solidFill>
                <a:effectLst>
                  <a:outerShdw blurRad="38100" dist="38100" dir="2700000" algn="tl">
                    <a:srgbClr val="000000">
                      <a:alpha val="43137"/>
                    </a:srgbClr>
                  </a:outerShdw>
                </a:effectLst>
              </a:rPr>
              <a:t>Control</a:t>
            </a:r>
          </a:p>
        </p:txBody>
      </p:sp>
      <p:sp>
        <p:nvSpPr>
          <p:cNvPr id="197648" name="Line 33"/>
          <p:cNvSpPr>
            <a:spLocks noChangeShapeType="1"/>
          </p:cNvSpPr>
          <p:nvPr/>
        </p:nvSpPr>
        <p:spPr bwMode="auto">
          <a:xfrm flipV="1">
            <a:off x="4335463" y="4451350"/>
            <a:ext cx="0" cy="533400"/>
          </a:xfrm>
          <a:prstGeom prst="line">
            <a:avLst/>
          </a:prstGeom>
          <a:noFill/>
          <a:ln w="38100">
            <a:solidFill>
              <a:srgbClr val="FF6600"/>
            </a:solidFill>
            <a:round/>
            <a:headEnd type="none" w="sm" len="sm"/>
            <a:tailEnd type="stealth" w="med" len="lg"/>
          </a:ln>
        </p:spPr>
        <p:txBody>
          <a:bodyPr/>
          <a:lstStyle/>
          <a:p>
            <a:endParaRPr lang="en-US"/>
          </a:p>
        </p:txBody>
      </p:sp>
      <p:sp>
        <p:nvSpPr>
          <p:cNvPr id="197649" name="Rectangle 34"/>
          <p:cNvSpPr>
            <a:spLocks noChangeArrowheads="1"/>
          </p:cNvSpPr>
          <p:nvPr/>
        </p:nvSpPr>
        <p:spPr bwMode="auto">
          <a:xfrm>
            <a:off x="4910138" y="4565650"/>
            <a:ext cx="949325" cy="7016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00"/>
                </a:solidFill>
              </a:rPr>
              <a:t>E.Eff.</a:t>
            </a:r>
          </a:p>
          <a:p>
            <a:pPr algn="ctr" defTabSz="914400" eaLnBrk="0" hangingPunct="0"/>
            <a:r>
              <a:rPr lang="en-US" sz="2000">
                <a:solidFill>
                  <a:srgbClr val="FFFF00"/>
                </a:solidFill>
              </a:rPr>
              <a:t>Loop</a:t>
            </a:r>
          </a:p>
        </p:txBody>
      </p:sp>
      <p:sp>
        <p:nvSpPr>
          <p:cNvPr id="197650" name="Rectangle 35"/>
          <p:cNvSpPr>
            <a:spLocks noChangeArrowheads="1"/>
          </p:cNvSpPr>
          <p:nvPr/>
        </p:nvSpPr>
        <p:spPr bwMode="auto">
          <a:xfrm>
            <a:off x="2846388" y="4565650"/>
            <a:ext cx="844550" cy="701675"/>
          </a:xfrm>
          <a:prstGeom prst="rect">
            <a:avLst/>
          </a:prstGeom>
          <a:noFill/>
          <a:ln w="9525">
            <a:noFill/>
            <a:miter lim="800000"/>
            <a:headEnd/>
            <a:tailEnd/>
          </a:ln>
        </p:spPr>
        <p:txBody>
          <a:bodyPr lIns="92075" tIns="46038" rIns="92075" bIns="46038">
            <a:spAutoFit/>
          </a:bodyPr>
          <a:lstStyle/>
          <a:p>
            <a:pPr algn="ctr" defTabSz="914400" eaLnBrk="0" hangingPunct="0"/>
            <a:r>
              <a:rPr lang="en-US" sz="2000">
                <a:solidFill>
                  <a:srgbClr val="FFFF00"/>
                </a:solidFill>
              </a:rPr>
              <a:t>P.Eff.</a:t>
            </a:r>
          </a:p>
          <a:p>
            <a:pPr algn="ctr" defTabSz="914400" eaLnBrk="0" hangingPunct="0"/>
            <a:r>
              <a:rPr lang="en-US" sz="2000">
                <a:solidFill>
                  <a:srgbClr val="FFFF00"/>
                </a:solidFill>
              </a:rPr>
              <a:t>Loop</a:t>
            </a:r>
          </a:p>
        </p:txBody>
      </p:sp>
      <p:sp>
        <p:nvSpPr>
          <p:cNvPr id="197651" name="Rectangle 36"/>
          <p:cNvSpPr>
            <a:spLocks noChangeArrowheads="1"/>
          </p:cNvSpPr>
          <p:nvPr/>
        </p:nvSpPr>
        <p:spPr bwMode="auto">
          <a:xfrm rot="2580000">
            <a:off x="347663" y="4583113"/>
            <a:ext cx="1674812" cy="822325"/>
          </a:xfrm>
          <a:prstGeom prst="rect">
            <a:avLst/>
          </a:prstGeom>
          <a:noFill/>
          <a:ln w="9525">
            <a:noFill/>
            <a:miter lim="800000"/>
            <a:headEnd/>
            <a:tailEnd/>
          </a:ln>
        </p:spPr>
        <p:txBody>
          <a:bodyPr lIns="92075" tIns="46038" rIns="92075" bIns="46038">
            <a:spAutoFit/>
          </a:bodyPr>
          <a:lstStyle/>
          <a:p>
            <a:pPr defTabSz="914400" eaLnBrk="0" hangingPunct="0"/>
            <a:r>
              <a:rPr lang="en-US" sz="2400">
                <a:solidFill>
                  <a:srgbClr val="FFFFFF"/>
                </a:solidFill>
              </a:rPr>
              <a:t>Production</a:t>
            </a:r>
          </a:p>
          <a:p>
            <a:pPr algn="ctr" defTabSz="914400" eaLnBrk="0" hangingPunct="0"/>
            <a:r>
              <a:rPr lang="en-US" sz="2400">
                <a:solidFill>
                  <a:srgbClr val="FFFFFF"/>
                </a:solidFill>
              </a:rPr>
              <a:t>Oriented</a:t>
            </a:r>
          </a:p>
        </p:txBody>
      </p:sp>
      <p:sp>
        <p:nvSpPr>
          <p:cNvPr id="197652" name="Rectangle 37"/>
          <p:cNvSpPr>
            <a:spLocks noChangeArrowheads="1"/>
          </p:cNvSpPr>
          <p:nvPr/>
        </p:nvSpPr>
        <p:spPr bwMode="auto">
          <a:xfrm rot="-2400000">
            <a:off x="6675438" y="4464050"/>
            <a:ext cx="2119312" cy="822325"/>
          </a:xfrm>
          <a:prstGeom prst="rect">
            <a:avLst/>
          </a:prstGeom>
          <a:noFill/>
          <a:ln w="9525">
            <a:noFill/>
            <a:miter lim="800000"/>
            <a:headEnd/>
            <a:tailEnd/>
          </a:ln>
        </p:spPr>
        <p:txBody>
          <a:bodyPr lIns="92075" tIns="46038" rIns="92075" bIns="46038">
            <a:spAutoFit/>
          </a:bodyPr>
          <a:lstStyle/>
          <a:p>
            <a:pPr defTabSz="914400" eaLnBrk="0" hangingPunct="0"/>
            <a:r>
              <a:rPr lang="en-US" sz="2400">
                <a:solidFill>
                  <a:srgbClr val="FFFFFF"/>
                </a:solidFill>
              </a:rPr>
              <a:t>Enhancement</a:t>
            </a:r>
          </a:p>
          <a:p>
            <a:pPr algn="ctr" defTabSz="914400" eaLnBrk="0" hangingPunct="0"/>
            <a:r>
              <a:rPr lang="en-US" sz="2400">
                <a:solidFill>
                  <a:srgbClr val="FFFFFF"/>
                </a:solidFill>
              </a:rPr>
              <a:t>Oriented</a:t>
            </a:r>
          </a:p>
        </p:txBody>
      </p:sp>
      <p:sp>
        <p:nvSpPr>
          <p:cNvPr id="54310" name="Text Box 38"/>
          <p:cNvSpPr txBox="1">
            <a:spLocks noChangeArrowheads="1"/>
          </p:cNvSpPr>
          <p:nvPr/>
        </p:nvSpPr>
        <p:spPr bwMode="auto">
          <a:xfrm>
            <a:off x="0" y="6400800"/>
            <a:ext cx="9372600" cy="304800"/>
          </a:xfrm>
          <a:prstGeom prst="rect">
            <a:avLst/>
          </a:prstGeom>
          <a:noFill/>
          <a:ln w="9525" algn="ctr">
            <a:noFill/>
            <a:miter lim="800000"/>
            <a:headEnd/>
            <a:tailEnd/>
          </a:ln>
          <a:effectLst/>
        </p:spPr>
        <p:txBody>
          <a:bodyPr anchor="b">
            <a:spAutoFit/>
          </a:bodyPr>
          <a:lstStyle/>
          <a:p>
            <a:pPr algn="ctr" defTabSz="914400">
              <a:spcBef>
                <a:spcPct val="50000"/>
              </a:spcBef>
              <a:defRPr/>
            </a:pPr>
            <a:r>
              <a:rPr lang="en-US" sz="1400" b="1">
                <a:solidFill>
                  <a:srgbClr val="FFFFFF"/>
                </a:solidFill>
                <a:effectLst>
                  <a:outerShdw blurRad="38100" dist="38100" dir="2700000" algn="tl">
                    <a:srgbClr val="000000"/>
                  </a:outerShdw>
                </a:effectLst>
              </a:rPr>
              <a:t>(Leber, 2002. Advances in Marine SE: Shifting Emphasis to Theory &amp; Accountability. </a:t>
            </a:r>
            <a:r>
              <a:rPr lang="en-US" sz="1200" b="1" i="1">
                <a:solidFill>
                  <a:srgbClr val="FFFFFF"/>
                </a:solidFill>
                <a:effectLst>
                  <a:outerShdw blurRad="38100" dist="38100" dir="2700000" algn="tl">
                    <a:srgbClr val="000000"/>
                  </a:outerShdw>
                </a:effectLst>
              </a:rPr>
              <a:t>In</a:t>
            </a:r>
            <a:r>
              <a:rPr lang="en-US" sz="1200" b="1">
                <a:solidFill>
                  <a:srgbClr val="FFFFFF"/>
                </a:solidFill>
                <a:effectLst>
                  <a:outerShdw blurRad="38100" dist="38100" dir="2700000" algn="tl">
                    <a:srgbClr val="000000"/>
                  </a:outerShdw>
                </a:effectLst>
              </a:rPr>
              <a:t> Stickney &amp; McVey</a:t>
            </a:r>
            <a:r>
              <a:rPr lang="en-US" sz="1400" b="1">
                <a:solidFill>
                  <a:srgbClr val="FFFFFF"/>
                </a:solidFill>
                <a:effectLst>
                  <a:outerShdw blurRad="38100" dist="38100" dir="2700000" algn="tl">
                    <a:srgbClr val="000000"/>
                  </a:outerShdw>
                </a:effectLst>
              </a:rPr>
              <a:t> )</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Copy of Recaptured  Mote Hatchery Snook"/>
          <p:cNvPicPr>
            <a:picLocks noGrp="1" noChangeAspect="1" noChangeArrowheads="1"/>
          </p:cNvPicPr>
          <p:nvPr>
            <p:ph idx="1"/>
          </p:nvPr>
        </p:nvPicPr>
        <p:blipFill>
          <a:blip r:embed="rId2"/>
          <a:srcRect/>
          <a:stretch>
            <a:fillRect/>
          </a:stretch>
        </p:blipFill>
        <p:spPr>
          <a:xfrm>
            <a:off x="-533400" y="-457200"/>
            <a:ext cx="9829800" cy="7373938"/>
          </a:xfrm>
        </p:spPr>
      </p:pic>
      <p:sp>
        <p:nvSpPr>
          <p:cNvPr id="228355" name="Rectangle 3"/>
          <p:cNvSpPr>
            <a:spLocks noGrp="1" noChangeArrowheads="1"/>
          </p:cNvSpPr>
          <p:nvPr>
            <p:ph type="title"/>
          </p:nvPr>
        </p:nvSpPr>
        <p:spPr>
          <a:xfrm>
            <a:off x="0" y="4876800"/>
            <a:ext cx="8915400" cy="1828800"/>
          </a:xfrm>
        </p:spPr>
        <p:txBody>
          <a:bodyPr/>
          <a:lstStyle/>
          <a:p>
            <a:pPr eaLnBrk="1" hangingPunct="1">
              <a:defRPr/>
            </a:pPr>
            <a:r>
              <a:rPr lang="en-US" sz="4000" smtClean="0">
                <a:solidFill>
                  <a:srgbClr val="FFCC66"/>
                </a:solidFill>
              </a:rPr>
              <a:t>34” Hatchery Snook -- 6” when released Apr 1999 in Bowlees Creek </a:t>
            </a:r>
            <a:br>
              <a:rPr lang="en-US" sz="4000" smtClean="0">
                <a:solidFill>
                  <a:srgbClr val="FFCC66"/>
                </a:solidFill>
              </a:rPr>
            </a:br>
            <a:r>
              <a:rPr lang="en-US" sz="4000" smtClean="0">
                <a:solidFill>
                  <a:srgbClr val="FFCC66"/>
                </a:solidFill>
              </a:rPr>
              <a:t>Caught July 2004 in Bowlees Creek</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idx="4294967295"/>
          </p:nvPr>
        </p:nvSpPr>
        <p:spPr>
          <a:xfrm>
            <a:off x="0" y="292100"/>
            <a:ext cx="8991600" cy="1384300"/>
          </a:xfrm>
        </p:spPr>
        <p:txBody>
          <a:bodyPr/>
          <a:lstStyle/>
          <a:p>
            <a:pPr>
              <a:defRPr/>
            </a:pPr>
            <a:r>
              <a:rPr lang="en-US" dirty="0" smtClean="0"/>
              <a:t>Legacy from the Past</a:t>
            </a:r>
          </a:p>
        </p:txBody>
      </p:sp>
      <p:sp>
        <p:nvSpPr>
          <p:cNvPr id="312323" name="Rectangle 3"/>
          <p:cNvSpPr>
            <a:spLocks noGrp="1" noChangeArrowheads="1"/>
          </p:cNvSpPr>
          <p:nvPr>
            <p:ph type="body" idx="4294967295"/>
          </p:nvPr>
        </p:nvSpPr>
        <p:spPr>
          <a:xfrm>
            <a:off x="228600" y="1676400"/>
            <a:ext cx="8915400" cy="4648200"/>
          </a:xfrm>
        </p:spPr>
        <p:txBody>
          <a:bodyPr/>
          <a:lstStyle/>
          <a:p>
            <a:pPr>
              <a:lnSpc>
                <a:spcPct val="80000"/>
              </a:lnSpc>
            </a:pPr>
            <a:r>
              <a:rPr lang="en-US" sz="2800" smtClean="0">
                <a:cs typeface="Arial" charset="0"/>
              </a:rPr>
              <a:t>Allure of a Quick Fix</a:t>
            </a:r>
          </a:p>
          <a:p>
            <a:pPr lvl="1">
              <a:lnSpc>
                <a:spcPct val="80000"/>
              </a:lnSpc>
            </a:pPr>
            <a:r>
              <a:rPr lang="en-US" sz="2400" smtClean="0">
                <a:cs typeface="Arial" charset="0"/>
              </a:rPr>
              <a:t>If not implemented responsibly, enhancements may lull fishery managers into false confidence</a:t>
            </a:r>
          </a:p>
          <a:p>
            <a:pPr>
              <a:lnSpc>
                <a:spcPct val="80000"/>
              </a:lnSpc>
            </a:pPr>
            <a:endParaRPr lang="en-US" sz="1000" smtClean="0">
              <a:cs typeface="Arial" charset="0"/>
            </a:endParaRPr>
          </a:p>
          <a:p>
            <a:pPr>
              <a:lnSpc>
                <a:spcPct val="80000"/>
              </a:lnSpc>
            </a:pPr>
            <a:endParaRPr lang="en-US" sz="1000" smtClean="0">
              <a:cs typeface="Arial" charset="0"/>
            </a:endParaRPr>
          </a:p>
          <a:p>
            <a:pPr>
              <a:lnSpc>
                <a:spcPct val="80000"/>
              </a:lnSpc>
            </a:pPr>
            <a:endParaRPr lang="en-US" sz="1000" smtClean="0">
              <a:cs typeface="Arial" charset="0"/>
            </a:endParaRPr>
          </a:p>
          <a:p>
            <a:pPr>
              <a:lnSpc>
                <a:spcPct val="80000"/>
              </a:lnSpc>
            </a:pPr>
            <a:endParaRPr lang="en-US" sz="1000" smtClean="0">
              <a:cs typeface="Arial" charset="0"/>
            </a:endParaRPr>
          </a:p>
          <a:p>
            <a:pPr>
              <a:lnSpc>
                <a:spcPct val="80000"/>
              </a:lnSpc>
            </a:pPr>
            <a:endParaRPr lang="en-US" sz="1000" smtClean="0">
              <a:cs typeface="Arial" charset="0"/>
            </a:endParaRPr>
          </a:p>
          <a:p>
            <a:pPr>
              <a:lnSpc>
                <a:spcPct val="80000"/>
              </a:lnSpc>
            </a:pPr>
            <a:r>
              <a:rPr lang="en-US" sz="2800" smtClean="0">
                <a:cs typeface="Arial" charset="0"/>
              </a:rPr>
              <a:t>Isolation from the Fisheries Science Community</a:t>
            </a:r>
          </a:p>
          <a:p>
            <a:pPr>
              <a:lnSpc>
                <a:spcPct val="80000"/>
              </a:lnSpc>
            </a:pPr>
            <a:endParaRPr lang="en-US" sz="1000" smtClean="0">
              <a:cs typeface="Arial" charset="0"/>
            </a:endParaRPr>
          </a:p>
          <a:p>
            <a:pPr lvl="1">
              <a:lnSpc>
                <a:spcPct val="80000"/>
              </a:lnSpc>
            </a:pPr>
            <a:r>
              <a:rPr lang="en-US" sz="2400" smtClean="0"/>
              <a:t>Often run with no connection to existing fishery management process, with hatcheries isolated and operating independent from stock assessment and fisheries monitoring programs</a:t>
            </a:r>
          </a:p>
        </p:txBody>
      </p:sp>
      <p:sp>
        <p:nvSpPr>
          <p:cNvPr id="312324" name="Text Box 4"/>
          <p:cNvSpPr txBox="1">
            <a:spLocks noChangeArrowheads="1"/>
          </p:cNvSpPr>
          <p:nvPr/>
        </p:nvSpPr>
        <p:spPr bwMode="auto">
          <a:xfrm>
            <a:off x="304800" y="6324600"/>
            <a:ext cx="8229600" cy="366713"/>
          </a:xfrm>
          <a:prstGeom prst="rect">
            <a:avLst/>
          </a:prstGeom>
          <a:noFill/>
          <a:ln w="9525" algn="ctr">
            <a:noFill/>
            <a:miter lim="800000"/>
            <a:headEnd/>
            <a:tailEnd/>
          </a:ln>
          <a:effectLst/>
        </p:spPr>
        <p:txBody>
          <a:bodyPr>
            <a:spAutoFit/>
          </a:bodyPr>
          <a:lstStyle/>
          <a:p>
            <a:pPr algn="ctr" defTabSz="914400" eaLnBrk="0" hangingPunct="0">
              <a:spcBef>
                <a:spcPct val="20000"/>
              </a:spcBef>
              <a:buClr>
                <a:srgbClr val="FFCC00"/>
              </a:buClr>
              <a:buSzPct val="120000"/>
              <a:defRPr/>
            </a:pPr>
            <a:r>
              <a:rPr lang="en-US" b="1" i="1">
                <a:solidFill>
                  <a:srgbClr val="FFFFFF"/>
                </a:solidFill>
                <a:effectLst>
                  <a:outerShdw blurRad="38100" dist="38100" dir="2700000" algn="tl">
                    <a:srgbClr val="000000"/>
                  </a:outerShdw>
                </a:effectLst>
              </a:rPr>
              <a:t>(In: </a:t>
            </a:r>
            <a:r>
              <a:rPr lang="en-US" b="1">
                <a:solidFill>
                  <a:srgbClr val="FFFFFF"/>
                </a:solidFill>
                <a:effectLst>
                  <a:outerShdw blurRad="38100" dist="38100" dir="2700000" algn="tl">
                    <a:srgbClr val="000000"/>
                  </a:outerShdw>
                </a:effectLst>
              </a:rPr>
              <a:t>Leber, K.M., in press)</a:t>
            </a:r>
            <a:endParaRPr lang="en-US">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idx="4294967295"/>
          </p:nvPr>
        </p:nvSpPr>
        <p:spPr>
          <a:xfrm>
            <a:off x="0" y="292100"/>
            <a:ext cx="8991600" cy="1384300"/>
          </a:xfrm>
        </p:spPr>
        <p:txBody>
          <a:bodyPr/>
          <a:lstStyle/>
          <a:p>
            <a:pPr>
              <a:defRPr/>
            </a:pPr>
            <a:r>
              <a:rPr lang="en-US" dirty="0" smtClean="0"/>
              <a:t>Enabling Factors for Expanding Successful Marine Enhancements</a:t>
            </a:r>
          </a:p>
        </p:txBody>
      </p:sp>
      <p:sp>
        <p:nvSpPr>
          <p:cNvPr id="318467" name="Rectangle 3"/>
          <p:cNvSpPr>
            <a:spLocks noGrp="1" noChangeArrowheads="1"/>
          </p:cNvSpPr>
          <p:nvPr>
            <p:ph type="body" idx="4294967295"/>
          </p:nvPr>
        </p:nvSpPr>
        <p:spPr>
          <a:xfrm>
            <a:off x="152400" y="1905000"/>
            <a:ext cx="8763000" cy="4267200"/>
          </a:xfrm>
        </p:spPr>
        <p:txBody>
          <a:bodyPr/>
          <a:lstStyle/>
          <a:p>
            <a:pPr>
              <a:lnSpc>
                <a:spcPct val="80000"/>
              </a:lnSpc>
              <a:defRPr/>
            </a:pPr>
            <a:r>
              <a:rPr lang="en-US" sz="2400" dirty="0" smtClean="0">
                <a:cs typeface="Arial" charset="0"/>
              </a:rPr>
              <a:t>Greater awareness among all stakeholders of the issues, pitfalls, progress and opportunities</a:t>
            </a:r>
          </a:p>
          <a:p>
            <a:pPr>
              <a:lnSpc>
                <a:spcPct val="80000"/>
              </a:lnSpc>
              <a:defRPr/>
            </a:pPr>
            <a:endParaRPr lang="en-US" sz="2400" dirty="0" smtClean="0">
              <a:cs typeface="Arial" charset="0"/>
            </a:endParaRPr>
          </a:p>
          <a:p>
            <a:pPr>
              <a:lnSpc>
                <a:spcPct val="80000"/>
              </a:lnSpc>
              <a:defRPr/>
            </a:pPr>
            <a:endParaRPr lang="en-US" sz="1000" dirty="0" smtClean="0">
              <a:cs typeface="Arial" charset="0"/>
            </a:endParaRPr>
          </a:p>
          <a:p>
            <a:pPr>
              <a:lnSpc>
                <a:spcPct val="80000"/>
              </a:lnSpc>
              <a:defRPr/>
            </a:pPr>
            <a:r>
              <a:rPr lang="en-US" sz="2400" dirty="0" smtClean="0">
                <a:cs typeface="Arial" charset="0"/>
              </a:rPr>
              <a:t>Use of Adaptive management is critical for managing enhancement programs for success</a:t>
            </a:r>
          </a:p>
          <a:p>
            <a:pPr>
              <a:lnSpc>
                <a:spcPct val="80000"/>
              </a:lnSpc>
              <a:defRPr/>
            </a:pPr>
            <a:endParaRPr lang="en-US" sz="2400" dirty="0" smtClean="0">
              <a:cs typeface="Arial" charset="0"/>
            </a:endParaRPr>
          </a:p>
          <a:p>
            <a:pPr>
              <a:lnSpc>
                <a:spcPct val="80000"/>
              </a:lnSpc>
              <a:defRPr/>
            </a:pPr>
            <a:endParaRPr lang="en-US" sz="1000" dirty="0" smtClean="0">
              <a:cs typeface="Arial" charset="0"/>
            </a:endParaRPr>
          </a:p>
          <a:p>
            <a:pPr>
              <a:lnSpc>
                <a:spcPct val="80000"/>
              </a:lnSpc>
              <a:defRPr/>
            </a:pPr>
            <a:r>
              <a:rPr lang="en-US" sz="2400" dirty="0" smtClean="0">
                <a:cs typeface="Arial" charset="0"/>
              </a:rPr>
              <a:t>Adapt the Responsible Approach to local circumstances </a:t>
            </a:r>
          </a:p>
          <a:p>
            <a:pPr>
              <a:lnSpc>
                <a:spcPct val="80000"/>
              </a:lnSpc>
              <a:defRPr/>
            </a:pPr>
            <a:endParaRPr lang="en-US" sz="2400" dirty="0" smtClean="0">
              <a:cs typeface="Arial" charset="0"/>
            </a:endParaRPr>
          </a:p>
          <a:p>
            <a:pPr>
              <a:lnSpc>
                <a:spcPct val="80000"/>
              </a:lnSpc>
              <a:defRPr/>
            </a:pPr>
            <a:endParaRPr lang="en-US" sz="1000" dirty="0" smtClean="0">
              <a:cs typeface="Arial" charset="0"/>
            </a:endParaRPr>
          </a:p>
          <a:p>
            <a:pPr>
              <a:lnSpc>
                <a:spcPct val="80000"/>
              </a:lnSpc>
              <a:defRPr/>
            </a:pPr>
            <a:r>
              <a:rPr lang="en-US" sz="2400" dirty="0" smtClean="0">
                <a:cs typeface="Arial" charset="0"/>
              </a:rPr>
              <a:t>Seek Assistance from established expertise in this field and the key associated fields</a:t>
            </a:r>
            <a:endParaRPr lang="en-US" sz="1000" dirty="0" smtClean="0">
              <a:cs typeface="Arial" charset="0"/>
            </a:endParaRPr>
          </a:p>
        </p:txBody>
      </p:sp>
      <p:sp>
        <p:nvSpPr>
          <p:cNvPr id="318468" name="Text Box 4"/>
          <p:cNvSpPr txBox="1">
            <a:spLocks noChangeArrowheads="1"/>
          </p:cNvSpPr>
          <p:nvPr/>
        </p:nvSpPr>
        <p:spPr bwMode="auto">
          <a:xfrm>
            <a:off x="304800" y="6019800"/>
            <a:ext cx="8229600" cy="366713"/>
          </a:xfrm>
          <a:prstGeom prst="rect">
            <a:avLst/>
          </a:prstGeom>
          <a:noFill/>
          <a:ln w="9525" algn="ctr">
            <a:noFill/>
            <a:miter lim="800000"/>
            <a:headEnd/>
            <a:tailEnd/>
          </a:ln>
          <a:effectLst/>
        </p:spPr>
        <p:txBody>
          <a:bodyPr>
            <a:spAutoFit/>
          </a:bodyPr>
          <a:lstStyle/>
          <a:p>
            <a:pPr algn="ctr" defTabSz="914400" eaLnBrk="0" hangingPunct="0">
              <a:spcBef>
                <a:spcPct val="20000"/>
              </a:spcBef>
              <a:buClr>
                <a:srgbClr val="FFCC00"/>
              </a:buClr>
              <a:buSzPct val="120000"/>
              <a:defRPr/>
            </a:pPr>
            <a:r>
              <a:rPr lang="en-US" b="1" i="1">
                <a:solidFill>
                  <a:srgbClr val="FFFFFF"/>
                </a:solidFill>
                <a:effectLst>
                  <a:outerShdw blurRad="38100" dist="38100" dir="2700000" algn="tl">
                    <a:srgbClr val="000000"/>
                  </a:outerShdw>
                </a:effectLst>
              </a:rPr>
              <a:t>(In: </a:t>
            </a:r>
            <a:r>
              <a:rPr lang="en-US" b="1">
                <a:solidFill>
                  <a:srgbClr val="FFFFFF"/>
                </a:solidFill>
                <a:effectLst>
                  <a:outerShdw blurRad="38100" dist="38100" dir="2700000" algn="tl">
                    <a:srgbClr val="000000"/>
                  </a:outerShdw>
                </a:effectLst>
              </a:rPr>
              <a:t>Leber, K.M., in press)</a:t>
            </a:r>
            <a:endParaRPr lang="en-US">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 y="0"/>
            <a:ext cx="8839200" cy="1470025"/>
          </a:xfrm>
        </p:spPr>
        <p:txBody>
          <a:bodyPr/>
          <a:lstStyle/>
          <a:p>
            <a:pPr>
              <a:defRPr/>
            </a:pPr>
            <a:r>
              <a:rPr lang="en-US" sz="3600" dirty="0" smtClean="0">
                <a:latin typeface="Arial" pitchFamily="34" charset="0"/>
                <a:cs typeface="Arial" pitchFamily="34" charset="0"/>
              </a:rPr>
              <a:t>Coupling Fisheries Management </a:t>
            </a:r>
            <a:br>
              <a:rPr lang="en-US" sz="3600" dirty="0" smtClean="0">
                <a:latin typeface="Arial" pitchFamily="34" charset="0"/>
                <a:cs typeface="Arial" pitchFamily="34" charset="0"/>
              </a:rPr>
            </a:br>
            <a:r>
              <a:rPr lang="en-US" sz="3600" dirty="0" smtClean="0">
                <a:latin typeface="Arial" pitchFamily="34" charset="0"/>
                <a:cs typeface="Arial" pitchFamily="34" charset="0"/>
              </a:rPr>
              <a:t>and Aquaculture</a:t>
            </a:r>
            <a:endParaRPr lang="en-US" sz="3600" dirty="0">
              <a:latin typeface="Arial" pitchFamily="34" charset="0"/>
              <a:cs typeface="Arial" pitchFamily="34" charset="0"/>
            </a:endParaRPr>
          </a:p>
        </p:txBody>
      </p:sp>
      <p:sp>
        <p:nvSpPr>
          <p:cNvPr id="3" name="Subtitle 2"/>
          <p:cNvSpPr>
            <a:spLocks noGrp="1"/>
          </p:cNvSpPr>
          <p:nvPr>
            <p:ph type="subTitle" idx="4294967295"/>
          </p:nvPr>
        </p:nvSpPr>
        <p:spPr>
          <a:xfrm>
            <a:off x="152400" y="1447800"/>
            <a:ext cx="8991600" cy="5257800"/>
          </a:xfrm>
        </p:spPr>
        <p:txBody>
          <a:bodyPr/>
          <a:lstStyle/>
          <a:p>
            <a:pPr marL="0" indent="0">
              <a:defRPr/>
            </a:pPr>
            <a:r>
              <a:rPr lang="en-US" smtClean="0">
                <a:latin typeface="Arial" charset="0"/>
                <a:cs typeface="Arial" charset="0"/>
              </a:rPr>
              <a:t> </a:t>
            </a:r>
            <a:r>
              <a:rPr lang="en-US" i="1" u="sng" smtClean="0">
                <a:latin typeface="Arial" charset="0"/>
                <a:cs typeface="Arial" charset="0"/>
              </a:rPr>
              <a:t>Marine fisheries enhancement </a:t>
            </a:r>
            <a:r>
              <a:rPr lang="en-US" smtClean="0">
                <a:latin typeface="Arial" charset="0"/>
                <a:cs typeface="Arial" charset="0"/>
              </a:rPr>
              <a:t>– </a:t>
            </a:r>
            <a:r>
              <a:rPr lang="en-US" i="1" smtClean="0">
                <a:latin typeface="Arial" charset="0"/>
                <a:cs typeface="Arial" charset="0"/>
              </a:rPr>
              <a:t>Types:</a:t>
            </a:r>
          </a:p>
          <a:p>
            <a:pPr marL="0" indent="0">
              <a:defRPr/>
            </a:pPr>
            <a:endParaRPr lang="en-US" sz="800" i="1" smtClean="0">
              <a:solidFill>
                <a:srgbClr val="FF9900"/>
              </a:solidFill>
              <a:latin typeface="Arial" charset="0"/>
              <a:cs typeface="Arial" charset="0"/>
            </a:endParaRPr>
          </a:p>
          <a:p>
            <a:pPr marL="457200" lvl="1" indent="0">
              <a:buFont typeface="Arial" charset="0"/>
              <a:buChar char="•"/>
              <a:defRPr/>
            </a:pPr>
            <a:r>
              <a:rPr lang="en-US" smtClean="0">
                <a:solidFill>
                  <a:srgbClr val="FF9900"/>
                </a:solidFill>
                <a:latin typeface="Arial" charset="0"/>
                <a:cs typeface="Arial" charset="0"/>
              </a:rPr>
              <a:t> </a:t>
            </a:r>
            <a:r>
              <a:rPr lang="en-US" i="1" smtClean="0">
                <a:solidFill>
                  <a:srgbClr val="FF9900"/>
                </a:solidFill>
                <a:latin typeface="Arial" charset="0"/>
                <a:cs typeface="Arial" charset="0"/>
              </a:rPr>
              <a:t>Stock Enhancement:  </a:t>
            </a:r>
            <a:r>
              <a:rPr lang="en-US" smtClean="0">
                <a:latin typeface="Arial" charset="0"/>
                <a:cs typeface="Arial" charset="0"/>
              </a:rPr>
              <a:t>release of cultured organisms into wild populations to increase the natural supply of juveniles</a:t>
            </a:r>
          </a:p>
          <a:p>
            <a:pPr marL="457200" lvl="1" indent="0">
              <a:buFont typeface="Arial" charset="0"/>
              <a:buChar char="•"/>
              <a:defRPr/>
            </a:pPr>
            <a:endParaRPr lang="en-US" sz="1200" smtClean="0">
              <a:latin typeface="Arial" charset="0"/>
              <a:cs typeface="Arial" charset="0"/>
            </a:endParaRPr>
          </a:p>
          <a:p>
            <a:pPr marL="457200" lvl="1" indent="0">
              <a:buFont typeface="Arial" charset="0"/>
              <a:buChar char="•"/>
              <a:defRPr/>
            </a:pPr>
            <a:r>
              <a:rPr lang="en-US" smtClean="0">
                <a:latin typeface="Arial" charset="0"/>
                <a:cs typeface="Arial" charset="0"/>
              </a:rPr>
              <a:t> </a:t>
            </a:r>
            <a:r>
              <a:rPr lang="en-US" i="1" smtClean="0">
                <a:solidFill>
                  <a:srgbClr val="FF9900"/>
                </a:solidFill>
                <a:latin typeface="Arial" charset="0"/>
                <a:cs typeface="Arial" charset="0"/>
              </a:rPr>
              <a:t>Restocking: </a:t>
            </a:r>
            <a:r>
              <a:rPr lang="en-US" smtClean="0">
                <a:latin typeface="Arial" charset="0"/>
                <a:cs typeface="Arial" charset="0"/>
              </a:rPr>
              <a:t>release of cultured organisms into wild populations to help rebuild depleted wild stock to higher abundance</a:t>
            </a:r>
          </a:p>
          <a:p>
            <a:pPr marL="457200" lvl="1" indent="0">
              <a:buFont typeface="Arial" charset="0"/>
              <a:buChar char="•"/>
              <a:defRPr/>
            </a:pPr>
            <a:endParaRPr lang="en-US" sz="1200" smtClean="0">
              <a:latin typeface="Arial" charset="0"/>
              <a:cs typeface="Arial" charset="0"/>
            </a:endParaRPr>
          </a:p>
          <a:p>
            <a:pPr marL="457200" lvl="1" indent="0">
              <a:buFont typeface="Arial" charset="0"/>
              <a:buChar char="•"/>
              <a:defRPr/>
            </a:pPr>
            <a:r>
              <a:rPr lang="en-US" smtClean="0">
                <a:latin typeface="Arial" charset="0"/>
                <a:cs typeface="Arial" charset="0"/>
              </a:rPr>
              <a:t> </a:t>
            </a:r>
            <a:r>
              <a:rPr lang="en-US" i="1" smtClean="0">
                <a:solidFill>
                  <a:srgbClr val="FF9900"/>
                </a:solidFill>
                <a:latin typeface="Arial" charset="0"/>
                <a:cs typeface="Arial" charset="0"/>
              </a:rPr>
              <a:t>Sea Ranching: </a:t>
            </a:r>
            <a:r>
              <a:rPr lang="en-US" smtClean="0">
                <a:latin typeface="Arial" charset="0"/>
                <a:cs typeface="Arial" charset="0"/>
              </a:rPr>
              <a:t>release of cultured juveniles into the ocean for harvest at a larger size  (put-grow-take)</a:t>
            </a:r>
          </a:p>
          <a:p>
            <a:pPr marL="0" indent="0">
              <a:buFontTx/>
              <a:buNone/>
              <a:defRPr/>
            </a:pPr>
            <a:endParaRPr lang="en-US" sz="800" smtClean="0">
              <a:latin typeface="Arial" charset="0"/>
              <a:cs typeface="Arial" charset="0"/>
            </a:endParaRPr>
          </a:p>
        </p:txBody>
      </p:sp>
      <p:sp>
        <p:nvSpPr>
          <p:cNvPr id="4" name="Text Box 38"/>
          <p:cNvSpPr txBox="1">
            <a:spLocks noChangeArrowheads="1"/>
          </p:cNvSpPr>
          <p:nvPr/>
        </p:nvSpPr>
        <p:spPr bwMode="auto">
          <a:xfrm>
            <a:off x="152400" y="6477000"/>
            <a:ext cx="8991600" cy="304800"/>
          </a:xfrm>
          <a:prstGeom prst="rect">
            <a:avLst/>
          </a:prstGeom>
          <a:noFill/>
          <a:ln w="9525" algn="ctr">
            <a:noFill/>
            <a:miter lim="800000"/>
            <a:headEnd/>
            <a:tailEnd/>
          </a:ln>
          <a:effectLst/>
        </p:spPr>
        <p:txBody>
          <a:bodyPr anchor="b">
            <a:spAutoFit/>
          </a:bodyPr>
          <a:lstStyle/>
          <a:p>
            <a:pPr algn="ctr" defTabSz="914400">
              <a:spcBef>
                <a:spcPct val="50000"/>
              </a:spcBef>
              <a:defRPr/>
            </a:pPr>
            <a:r>
              <a:rPr lang="en-US" sz="1400" b="1">
                <a:solidFill>
                  <a:srgbClr val="FFFFFF"/>
                </a:solidFill>
                <a:effectLst>
                  <a:outerShdw blurRad="38100" dist="38100" dir="2700000" algn="tl">
                    <a:srgbClr val="000000"/>
                  </a:outerShdw>
                </a:effectLst>
              </a:rPr>
              <a:t>(Bell et al., 2008. Reviews in Fisheries Science, 16(1):1-9)</a:t>
            </a:r>
          </a:p>
        </p:txBody>
      </p:sp>
      <p:grpSp>
        <p:nvGrpSpPr>
          <p:cNvPr id="352261" name="Group 4"/>
          <p:cNvGrpSpPr>
            <a:grpSpLocks/>
          </p:cNvGrpSpPr>
          <p:nvPr/>
        </p:nvGrpSpPr>
        <p:grpSpPr bwMode="auto">
          <a:xfrm>
            <a:off x="7848600" y="0"/>
            <a:ext cx="1371600" cy="990600"/>
            <a:chOff x="7543800" y="5486400"/>
            <a:chExt cx="1447800" cy="1066800"/>
          </a:xfrm>
        </p:grpSpPr>
        <p:pic>
          <p:nvPicPr>
            <p:cNvPr id="352262" name="Picture 13" descr="C:\Documents and Settings\kleber\My Documents\My Webs\SCORE\images\SCORE_Cpr.jpg"/>
            <p:cNvPicPr>
              <a:picLocks noChangeAspect="1" noChangeArrowheads="1"/>
            </p:cNvPicPr>
            <p:nvPr/>
          </p:nvPicPr>
          <p:blipFill>
            <a:blip r:embed="rId2"/>
            <a:srcRect/>
            <a:stretch>
              <a:fillRect/>
            </a:stretch>
          </p:blipFill>
          <p:spPr bwMode="auto">
            <a:xfrm>
              <a:off x="7543800" y="5486400"/>
              <a:ext cx="1418897" cy="762000"/>
            </a:xfrm>
            <a:prstGeom prst="rect">
              <a:avLst/>
            </a:prstGeom>
            <a:noFill/>
            <a:ln w="9525">
              <a:noFill/>
              <a:miter lim="800000"/>
              <a:headEnd/>
              <a:tailEnd/>
            </a:ln>
          </p:spPr>
        </p:pic>
        <p:sp>
          <p:nvSpPr>
            <p:cNvPr id="352263" name="TextBox 6"/>
            <p:cNvSpPr txBox="1">
              <a:spLocks noChangeArrowheads="1"/>
            </p:cNvSpPr>
            <p:nvPr/>
          </p:nvSpPr>
          <p:spPr bwMode="auto">
            <a:xfrm>
              <a:off x="7543800" y="6214646"/>
              <a:ext cx="1447800" cy="338554"/>
            </a:xfrm>
            <a:prstGeom prst="rect">
              <a:avLst/>
            </a:prstGeom>
            <a:noFill/>
            <a:ln w="9525">
              <a:noFill/>
              <a:miter lim="800000"/>
              <a:headEnd/>
              <a:tailEnd/>
            </a:ln>
          </p:spPr>
          <p:txBody>
            <a:bodyPr>
              <a:spAutoFit/>
            </a:bodyPr>
            <a:lstStyle/>
            <a:p>
              <a:pPr algn="ctr" defTabSz="914400" eaLnBrk="0" hangingPunct="0"/>
              <a:r>
                <a:rPr lang="en-US" sz="1600">
                  <a:solidFill>
                    <a:srgbClr val="DDFF11"/>
                  </a:solidFill>
                </a:rPr>
                <a:t>3</a:t>
              </a:r>
              <a:r>
                <a:rPr lang="en-US" sz="1600" baseline="30000">
                  <a:solidFill>
                    <a:srgbClr val="DDFF11"/>
                  </a:solidFill>
                </a:rPr>
                <a:t>rd</a:t>
              </a:r>
              <a:r>
                <a:rPr lang="en-US" sz="1600">
                  <a:solidFill>
                    <a:srgbClr val="DDFF11"/>
                  </a:solidFill>
                </a:rPr>
                <a:t> ISSESR</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p:txBody>
          <a:bodyPr/>
          <a:lstStyle/>
          <a:p>
            <a:pPr eaLnBrk="1" hangingPunct="1"/>
            <a:endParaRPr lang="en-US" smtClean="0">
              <a:solidFill>
                <a:srgbClr val="FF9900"/>
              </a:solidFill>
            </a:endParaRPr>
          </a:p>
        </p:txBody>
      </p:sp>
      <p:pic>
        <p:nvPicPr>
          <p:cNvPr id="202754" name="Picture 3" descr="SCOREteam_lrg"/>
          <p:cNvPicPr>
            <a:picLocks noChangeAspect="1" noChangeArrowheads="1"/>
          </p:cNvPicPr>
          <p:nvPr/>
        </p:nvPicPr>
        <p:blipFill>
          <a:blip r:embed="rId2"/>
          <a:srcRect/>
          <a:stretch>
            <a:fillRect/>
          </a:stretch>
        </p:blipFill>
        <p:spPr bwMode="auto">
          <a:xfrm>
            <a:off x="304800" y="457200"/>
            <a:ext cx="8458200" cy="590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p:cNvPicPr>
            <a:picLocks noChangeAspect="1" noChangeArrowheads="1"/>
          </p:cNvPicPr>
          <p:nvPr/>
        </p:nvPicPr>
        <p:blipFill>
          <a:blip r:embed="rId2"/>
          <a:srcRect/>
          <a:stretch>
            <a:fillRect/>
          </a:stretch>
        </p:blipFill>
        <p:spPr bwMode="auto">
          <a:xfrm>
            <a:off x="-381000" y="-228600"/>
            <a:ext cx="9753600" cy="7315200"/>
          </a:xfrm>
          <a:prstGeom prst="rect">
            <a:avLst/>
          </a:prstGeom>
          <a:noFill/>
          <a:ln w="9525" algn="ctr">
            <a:noFill/>
            <a:miter lim="800000"/>
            <a:headEnd/>
            <a:tailEnd/>
          </a:ln>
        </p:spPr>
      </p:pic>
      <p:sp>
        <p:nvSpPr>
          <p:cNvPr id="1752067" name="Rectangle 3"/>
          <p:cNvSpPr>
            <a:spLocks noChangeArrowheads="1"/>
          </p:cNvSpPr>
          <p:nvPr/>
        </p:nvSpPr>
        <p:spPr bwMode="auto">
          <a:xfrm>
            <a:off x="2179638" y="533400"/>
            <a:ext cx="5594350" cy="366713"/>
          </a:xfrm>
          <a:prstGeom prst="rect">
            <a:avLst/>
          </a:prstGeom>
          <a:noFill/>
          <a:ln w="9525" algn="ctr">
            <a:noFill/>
            <a:miter lim="800000"/>
            <a:headEnd/>
            <a:tailEnd/>
          </a:ln>
          <a:effectLst/>
        </p:spPr>
        <p:txBody>
          <a:bodyPr wrap="none">
            <a:spAutoFit/>
          </a:bodyPr>
          <a:lstStyle/>
          <a:p>
            <a:pPr algn="ctr" defTabSz="914400" eaLnBrk="0" hangingPunct="0">
              <a:defRPr/>
            </a:pPr>
            <a:r>
              <a:rPr lang="en-US" b="1">
                <a:solidFill>
                  <a:srgbClr val="FF9900"/>
                </a:solidFill>
                <a:effectLst>
                  <a:outerShdw blurRad="38100" dist="38100" dir="2700000" algn="tl">
                    <a:srgbClr val="000000"/>
                  </a:outerShdw>
                </a:effectLst>
                <a:latin typeface="+mn-lt"/>
              </a:rPr>
              <a:t>StockEnhancement.org/science/publications.html</a:t>
            </a:r>
          </a:p>
        </p:txBody>
      </p:sp>
      <p:sp>
        <p:nvSpPr>
          <p:cNvPr id="63493" name="Text Box 5"/>
          <p:cNvSpPr txBox="1">
            <a:spLocks noChangeArrowheads="1"/>
          </p:cNvSpPr>
          <p:nvPr/>
        </p:nvSpPr>
        <p:spPr bwMode="auto">
          <a:xfrm>
            <a:off x="7162800" y="1447800"/>
            <a:ext cx="2057400" cy="1006475"/>
          </a:xfrm>
          <a:prstGeom prst="rect">
            <a:avLst/>
          </a:prstGeom>
          <a:noFill/>
          <a:ln w="9525" algn="ctr">
            <a:noFill/>
            <a:miter lim="800000"/>
            <a:headEnd/>
            <a:tailEnd/>
          </a:ln>
          <a:effectLst/>
        </p:spPr>
        <p:txBody>
          <a:bodyPr>
            <a:spAutoFit/>
          </a:bodyPr>
          <a:lstStyle/>
          <a:p>
            <a:pPr algn="ctr" defTabSz="914400" eaLnBrk="0" hangingPunct="0">
              <a:spcBef>
                <a:spcPct val="50000"/>
              </a:spcBef>
              <a:defRPr/>
            </a:pPr>
            <a:r>
              <a:rPr lang="en-US" sz="2000" b="1">
                <a:solidFill>
                  <a:srgbClr val="FF9900"/>
                </a:solidFill>
                <a:effectLst>
                  <a:outerShdw blurRad="38100" dist="38100" dir="2700000" algn="tl">
                    <a:srgbClr val="000000"/>
                  </a:outerShdw>
                </a:effectLst>
                <a:latin typeface="+mn-lt"/>
              </a:rPr>
              <a:t>65 Fisheries Enhancement Publications</a:t>
            </a:r>
          </a:p>
        </p:txBody>
      </p:sp>
      <p:sp>
        <p:nvSpPr>
          <p:cNvPr id="203780" name="Line 7"/>
          <p:cNvSpPr>
            <a:spLocks noChangeShapeType="1"/>
          </p:cNvSpPr>
          <p:nvPr/>
        </p:nvSpPr>
        <p:spPr bwMode="auto">
          <a:xfrm flipH="1" flipV="1">
            <a:off x="7772400" y="762000"/>
            <a:ext cx="685800" cy="762000"/>
          </a:xfrm>
          <a:prstGeom prst="line">
            <a:avLst/>
          </a:prstGeom>
          <a:noFill/>
          <a:ln w="57150">
            <a:solidFill>
              <a:srgbClr val="FF99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idx="4294967295"/>
          </p:nvPr>
        </p:nvSpPr>
        <p:spPr>
          <a:xfrm>
            <a:off x="0" y="292100"/>
            <a:ext cx="8991600" cy="1384300"/>
          </a:xfrm>
        </p:spPr>
        <p:txBody>
          <a:bodyPr/>
          <a:lstStyle/>
          <a:p>
            <a:r>
              <a:rPr lang="en-US">
                <a:effectLst>
                  <a:outerShdw blurRad="38100" dist="38100" dir="2700000" algn="tl">
                    <a:srgbClr val="000000"/>
                  </a:outerShdw>
                </a:effectLst>
              </a:rPr>
              <a:t>Key Issues to Consider</a:t>
            </a:r>
          </a:p>
        </p:txBody>
      </p:sp>
      <p:sp>
        <p:nvSpPr>
          <p:cNvPr id="318467" name="Rectangle 3"/>
          <p:cNvSpPr>
            <a:spLocks noGrp="1" noChangeArrowheads="1"/>
          </p:cNvSpPr>
          <p:nvPr>
            <p:ph type="body" idx="4294967295"/>
          </p:nvPr>
        </p:nvSpPr>
        <p:spPr>
          <a:xfrm>
            <a:off x="0" y="1905000"/>
            <a:ext cx="9144000" cy="4953000"/>
          </a:xfrm>
        </p:spPr>
        <p:txBody>
          <a:bodyPr/>
          <a:lstStyle/>
          <a:p>
            <a:pPr>
              <a:lnSpc>
                <a:spcPct val="80000"/>
              </a:lnSpc>
            </a:pPr>
            <a:r>
              <a:rPr lang="en-US" sz="2400">
                <a:effectLst>
                  <a:outerShdw blurRad="38100" dist="38100" dir="2700000" algn="tl">
                    <a:srgbClr val="000000"/>
                  </a:outerShdw>
                </a:effectLst>
                <a:cs typeface="Arial" charset="0"/>
              </a:rPr>
              <a:t>Is Enhancement needed? Which form of enhancement (restocking, stock enhancement or sea ranching)?</a:t>
            </a:r>
          </a:p>
          <a:p>
            <a:pPr>
              <a:lnSpc>
                <a:spcPct val="80000"/>
              </a:lnSpc>
            </a:pPr>
            <a:endParaRPr lang="en-US" sz="2400">
              <a:effectLst>
                <a:outerShdw blurRad="38100" dist="38100" dir="2700000" algn="tl">
                  <a:srgbClr val="000000"/>
                </a:outerShdw>
              </a:effectLst>
              <a:cs typeface="Arial" charset="0"/>
            </a:endParaRPr>
          </a:p>
          <a:p>
            <a:pPr>
              <a:lnSpc>
                <a:spcPct val="80000"/>
              </a:lnSpc>
            </a:pPr>
            <a:r>
              <a:rPr lang="en-US" sz="2400">
                <a:effectLst>
                  <a:outerShdw blurRad="38100" dist="38100" dir="2700000" algn="tl">
                    <a:srgbClr val="000000"/>
                  </a:outerShdw>
                </a:effectLst>
                <a:cs typeface="Arial" charset="0"/>
              </a:rPr>
              <a:t>Have stock assessments been done to evaluate current status of the reef fishes and other species targeted for enhancement? This would greatly increase the capability of models to predict enhancement yields.</a:t>
            </a:r>
          </a:p>
          <a:p>
            <a:pPr>
              <a:lnSpc>
                <a:spcPct val="80000"/>
              </a:lnSpc>
            </a:pPr>
            <a:endParaRPr lang="en-US" sz="2400">
              <a:effectLst>
                <a:outerShdw blurRad="38100" dist="38100" dir="2700000" algn="tl">
                  <a:srgbClr val="000000"/>
                </a:outerShdw>
              </a:effectLst>
              <a:cs typeface="Arial" charset="0"/>
            </a:endParaRPr>
          </a:p>
          <a:p>
            <a:pPr>
              <a:lnSpc>
                <a:spcPct val="80000"/>
              </a:lnSpc>
            </a:pPr>
            <a:r>
              <a:rPr lang="en-US" sz="2400">
                <a:effectLst>
                  <a:outerShdw blurRad="38100" dist="38100" dir="2700000" algn="tl">
                    <a:srgbClr val="000000"/>
                  </a:outerShdw>
                </a:effectLst>
                <a:cs typeface="Arial" charset="0"/>
              </a:rPr>
              <a:t>Adaptive management is critical for managing enhancement impacts for success – is tagging and monitoring of stocking impact well integrated into enhancement management plan?</a:t>
            </a:r>
          </a:p>
          <a:p>
            <a:pPr>
              <a:lnSpc>
                <a:spcPct val="80000"/>
              </a:lnSpc>
            </a:pPr>
            <a:endParaRPr lang="en-US" sz="2400">
              <a:effectLst>
                <a:outerShdw blurRad="38100" dist="38100" dir="2700000" algn="tl">
                  <a:srgbClr val="000000"/>
                </a:outerShdw>
              </a:effectLst>
              <a:cs typeface="Arial" charset="0"/>
            </a:endParaRPr>
          </a:p>
          <a:p>
            <a:pPr>
              <a:lnSpc>
                <a:spcPct val="80000"/>
              </a:lnSpc>
            </a:pPr>
            <a:r>
              <a:rPr lang="en-US" sz="2400">
                <a:effectLst>
                  <a:outerShdw blurRad="38100" dist="38100" dir="2700000" algn="tl">
                    <a:srgbClr val="000000"/>
                  </a:outerShdw>
                </a:effectLst>
                <a:cs typeface="Arial" charset="0"/>
              </a:rPr>
              <a:t>Is help needed to adapt the “Responsible Approach” to local circumstances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 y="-76200"/>
            <a:ext cx="8991600" cy="1371600"/>
          </a:xfrm>
        </p:spPr>
        <p:txBody>
          <a:bodyPr/>
          <a:lstStyle/>
          <a:p>
            <a:pPr eaLnBrk="1" hangingPunct="1">
              <a:defRPr/>
            </a:pPr>
            <a:r>
              <a:rPr lang="en-US" u="sng" dirty="0" smtClean="0">
                <a:latin typeface="Arial" pitchFamily="34" charset="0"/>
                <a:cs typeface="Arial" pitchFamily="34" charset="0"/>
              </a:rPr>
              <a:t>Historical Background: </a:t>
            </a:r>
            <a:r>
              <a:rPr lang="en-US" dirty="0" smtClean="0">
                <a:latin typeface="Arial" pitchFamily="34" charset="0"/>
                <a:cs typeface="Arial" pitchFamily="34" charset="0"/>
              </a:rPr>
              <a:t> Evaluation of Marine Stock Enhancement</a:t>
            </a:r>
          </a:p>
        </p:txBody>
      </p:sp>
      <p:sp>
        <p:nvSpPr>
          <p:cNvPr id="51203" name="Rectangle 3"/>
          <p:cNvSpPr>
            <a:spLocks noGrp="1" noChangeArrowheads="1"/>
          </p:cNvSpPr>
          <p:nvPr>
            <p:ph type="body" idx="4294967295"/>
          </p:nvPr>
        </p:nvSpPr>
        <p:spPr>
          <a:xfrm>
            <a:off x="152400" y="1219200"/>
            <a:ext cx="8991600" cy="5486400"/>
          </a:xfrm>
        </p:spPr>
        <p:txBody>
          <a:bodyPr/>
          <a:lstStyle/>
          <a:p>
            <a:pPr eaLnBrk="1" hangingPunct="1">
              <a:lnSpc>
                <a:spcPct val="90000"/>
              </a:lnSpc>
            </a:pPr>
            <a:r>
              <a:rPr lang="en-US" sz="2400" u="sng" smtClean="0">
                <a:latin typeface="Arial" charset="0"/>
                <a:cs typeface="Arial" charset="0"/>
              </a:rPr>
              <a:t>Early Constraints to Successful Enhancement</a:t>
            </a:r>
          </a:p>
          <a:p>
            <a:pPr lvl="1" eaLnBrk="1" hangingPunct="1">
              <a:lnSpc>
                <a:spcPct val="90000"/>
              </a:lnSpc>
            </a:pPr>
            <a:r>
              <a:rPr lang="en-US" sz="2000" smtClean="0">
                <a:latin typeface="Arial" charset="0"/>
                <a:cs typeface="Arial" charset="0"/>
              </a:rPr>
              <a:t>Aquaculture constraints</a:t>
            </a:r>
          </a:p>
          <a:p>
            <a:pPr lvl="1" eaLnBrk="1" hangingPunct="1">
              <a:lnSpc>
                <a:spcPct val="90000"/>
              </a:lnSpc>
            </a:pPr>
            <a:r>
              <a:rPr lang="en-US" sz="2000" smtClean="0">
                <a:latin typeface="Arial" charset="0"/>
                <a:cs typeface="Arial" charset="0"/>
              </a:rPr>
              <a:t>Assessment constraints</a:t>
            </a:r>
          </a:p>
          <a:p>
            <a:pPr lvl="1" eaLnBrk="1" hangingPunct="1">
              <a:lnSpc>
                <a:spcPct val="90000"/>
              </a:lnSpc>
              <a:buFont typeface="Tahoma" pitchFamily="34" charset="0"/>
              <a:buNone/>
            </a:pPr>
            <a:endParaRPr lang="en-US" sz="1200" smtClean="0">
              <a:latin typeface="Arial" charset="0"/>
              <a:cs typeface="Arial" charset="0"/>
            </a:endParaRPr>
          </a:p>
          <a:p>
            <a:pPr eaLnBrk="1" hangingPunct="1">
              <a:lnSpc>
                <a:spcPct val="90000"/>
              </a:lnSpc>
            </a:pPr>
            <a:r>
              <a:rPr lang="en-US" sz="2400" u="sng" smtClean="0">
                <a:latin typeface="Arial" charset="0"/>
                <a:cs typeface="Arial" charset="0"/>
              </a:rPr>
              <a:t>Pioneering Work to Quantify Stocking Effects</a:t>
            </a:r>
            <a:endParaRPr lang="en-US" sz="2400" smtClean="0">
              <a:latin typeface="Arial" charset="0"/>
              <a:cs typeface="Arial" charset="0"/>
            </a:endParaRPr>
          </a:p>
          <a:p>
            <a:pPr lvl="1" eaLnBrk="1" hangingPunct="1">
              <a:lnSpc>
                <a:spcPct val="90000"/>
              </a:lnSpc>
            </a:pPr>
            <a:r>
              <a:rPr lang="en-US" sz="2000" smtClean="0">
                <a:latin typeface="Arial" charset="0"/>
                <a:cs typeface="Arial" charset="0"/>
              </a:rPr>
              <a:t>Tsukamoto; Kitada; Tanaka; Yamashita; colleagues in Japan</a:t>
            </a:r>
          </a:p>
          <a:p>
            <a:pPr lvl="1" eaLnBrk="1" hangingPunct="1">
              <a:lnSpc>
                <a:spcPct val="90000"/>
              </a:lnSpc>
            </a:pPr>
            <a:r>
              <a:rPr lang="en-US" sz="2000" smtClean="0">
                <a:latin typeface="Arial" charset="0"/>
                <a:cs typeface="Arial" charset="0"/>
              </a:rPr>
              <a:t>Svåsand, Jørstad, Kristiansen and colleagues in Norway</a:t>
            </a:r>
          </a:p>
          <a:p>
            <a:pPr lvl="1" eaLnBrk="1" hangingPunct="1">
              <a:lnSpc>
                <a:spcPct val="90000"/>
              </a:lnSpc>
            </a:pPr>
            <a:r>
              <a:rPr lang="en-US" sz="2000" smtClean="0">
                <a:latin typeface="Arial" charset="0"/>
                <a:cs typeface="Arial" charset="0"/>
              </a:rPr>
              <a:t>Polovina; Stoner; Willis; Kent; Leber; Blankenship; Smith; et.al. in US</a:t>
            </a:r>
          </a:p>
          <a:p>
            <a:pPr lvl="1" eaLnBrk="1" hangingPunct="1">
              <a:lnSpc>
                <a:spcPct val="90000"/>
              </a:lnSpc>
            </a:pPr>
            <a:r>
              <a:rPr lang="en-US" sz="2000" smtClean="0">
                <a:latin typeface="Arial" charset="0"/>
                <a:cs typeface="Arial" charset="0"/>
              </a:rPr>
              <a:t>Bannister and colleagues in the UK</a:t>
            </a:r>
          </a:p>
          <a:p>
            <a:pPr lvl="1" eaLnBrk="1" hangingPunct="1">
              <a:lnSpc>
                <a:spcPct val="90000"/>
              </a:lnSpc>
            </a:pPr>
            <a:r>
              <a:rPr lang="en-US" sz="2000" smtClean="0">
                <a:latin typeface="Arial" charset="0"/>
                <a:cs typeface="Arial" charset="0"/>
              </a:rPr>
              <a:t>Støttrup and colleagues in Denmark</a:t>
            </a:r>
          </a:p>
          <a:p>
            <a:pPr lvl="1" eaLnBrk="1" hangingPunct="1">
              <a:lnSpc>
                <a:spcPct val="90000"/>
              </a:lnSpc>
            </a:pPr>
            <a:r>
              <a:rPr lang="en-US" sz="2000" smtClean="0">
                <a:latin typeface="Arial" charset="0"/>
                <a:cs typeface="Arial" charset="0"/>
              </a:rPr>
              <a:t>Bell in Solomon Islands</a:t>
            </a:r>
          </a:p>
          <a:p>
            <a:pPr lvl="1" eaLnBrk="1" hangingPunct="1">
              <a:lnSpc>
                <a:spcPct val="90000"/>
              </a:lnSpc>
            </a:pPr>
            <a:r>
              <a:rPr lang="en-US" sz="2000" smtClean="0">
                <a:latin typeface="Arial" charset="0"/>
                <a:cs typeface="Arial" charset="0"/>
              </a:rPr>
              <a:t>Rimmer, Russell and colleagues in Australia</a:t>
            </a:r>
          </a:p>
          <a:p>
            <a:pPr lvl="1" eaLnBrk="1" hangingPunct="1">
              <a:lnSpc>
                <a:spcPct val="90000"/>
              </a:lnSpc>
              <a:buFont typeface="Tahoma" pitchFamily="34" charset="0"/>
              <a:buNone/>
            </a:pPr>
            <a:endParaRPr lang="en-US" sz="1200" smtClean="0">
              <a:latin typeface="Arial" charset="0"/>
              <a:cs typeface="Arial" charset="0"/>
            </a:endParaRPr>
          </a:p>
          <a:p>
            <a:pPr eaLnBrk="1" hangingPunct="1">
              <a:lnSpc>
                <a:spcPct val="90000"/>
              </a:lnSpc>
            </a:pPr>
            <a:r>
              <a:rPr lang="en-US" sz="2400" u="sng" smtClean="0">
                <a:latin typeface="Arial" charset="0"/>
                <a:cs typeface="Arial" charset="0"/>
              </a:rPr>
              <a:t>Recent Approach</a:t>
            </a:r>
          </a:p>
          <a:p>
            <a:pPr lvl="1" eaLnBrk="1" hangingPunct="1">
              <a:lnSpc>
                <a:spcPct val="90000"/>
              </a:lnSpc>
            </a:pPr>
            <a:r>
              <a:rPr lang="en-US" sz="2000" smtClean="0">
                <a:latin typeface="Arial" charset="0"/>
                <a:cs typeface="Arial" charset="0"/>
              </a:rPr>
              <a:t>Improved Experimental Design</a:t>
            </a:r>
          </a:p>
          <a:p>
            <a:pPr lvl="1" eaLnBrk="1" hangingPunct="1">
              <a:lnSpc>
                <a:spcPct val="90000"/>
              </a:lnSpc>
            </a:pPr>
            <a:r>
              <a:rPr lang="en-US" sz="2000" smtClean="0">
                <a:latin typeface="Arial" charset="0"/>
                <a:cs typeface="Arial" charset="0"/>
              </a:rPr>
              <a:t>Comprehensive Assessment Efforts</a:t>
            </a:r>
          </a:p>
        </p:txBody>
      </p:sp>
      <p:sp>
        <p:nvSpPr>
          <p:cNvPr id="51204" name="Text Box 4"/>
          <p:cNvSpPr txBox="1">
            <a:spLocks noChangeArrowheads="1"/>
          </p:cNvSpPr>
          <p:nvPr/>
        </p:nvSpPr>
        <p:spPr bwMode="auto">
          <a:xfrm>
            <a:off x="5383213" y="1752600"/>
            <a:ext cx="2389187" cy="457200"/>
          </a:xfrm>
          <a:prstGeom prst="rect">
            <a:avLst/>
          </a:prstGeom>
          <a:solidFill>
            <a:schemeClr val="accent2"/>
          </a:solidFill>
          <a:ln w="9525" algn="ctr">
            <a:noFill/>
            <a:miter lim="800000"/>
            <a:headEnd/>
            <a:tailEnd/>
          </a:ln>
        </p:spPr>
        <p:txBody>
          <a:bodyPr wrap="none">
            <a:spAutoFit/>
          </a:bodyPr>
          <a:lstStyle/>
          <a:p>
            <a:pPr algn="ctr" defTabSz="914400">
              <a:spcBef>
                <a:spcPct val="50000"/>
              </a:spcBef>
              <a:defRPr/>
            </a:pPr>
            <a:r>
              <a:rPr lang="en-US" sz="2400" b="1" dirty="0">
                <a:solidFill>
                  <a:srgbClr val="FF9900"/>
                </a:solidFill>
                <a:effectLst>
                  <a:outerShdw blurRad="38100" dist="38100" dir="2700000" algn="tl">
                    <a:srgbClr val="000000">
                      <a:alpha val="43137"/>
                    </a:srgbClr>
                  </a:outerShdw>
                </a:effectLst>
              </a:rPr>
              <a:t>1880’s – 1980’s</a:t>
            </a:r>
          </a:p>
        </p:txBody>
      </p:sp>
      <p:sp>
        <p:nvSpPr>
          <p:cNvPr id="51205" name="Text Box 5"/>
          <p:cNvSpPr txBox="1">
            <a:spLocks noChangeArrowheads="1"/>
          </p:cNvSpPr>
          <p:nvPr/>
        </p:nvSpPr>
        <p:spPr bwMode="auto">
          <a:xfrm>
            <a:off x="5816600" y="4057650"/>
            <a:ext cx="1117600" cy="457200"/>
          </a:xfrm>
          <a:prstGeom prst="rect">
            <a:avLst/>
          </a:prstGeom>
          <a:solidFill>
            <a:schemeClr val="accent2"/>
          </a:solidFill>
          <a:ln w="9525" algn="ctr">
            <a:noFill/>
            <a:miter lim="800000"/>
            <a:headEnd/>
            <a:tailEnd/>
          </a:ln>
        </p:spPr>
        <p:txBody>
          <a:bodyPr wrap="none">
            <a:spAutoFit/>
          </a:bodyPr>
          <a:lstStyle/>
          <a:p>
            <a:pPr algn="ctr" defTabSz="914400">
              <a:spcBef>
                <a:spcPct val="50000"/>
              </a:spcBef>
              <a:defRPr/>
            </a:pPr>
            <a:r>
              <a:rPr lang="en-US" sz="2400" b="1" dirty="0">
                <a:solidFill>
                  <a:srgbClr val="FF9900"/>
                </a:solidFill>
                <a:effectLst>
                  <a:outerShdw blurRad="38100" dist="38100" dir="2700000" algn="tl">
                    <a:srgbClr val="000000">
                      <a:alpha val="43137"/>
                    </a:srgbClr>
                  </a:outerShdw>
                </a:effectLst>
              </a:rPr>
              <a:t>1990’s</a:t>
            </a:r>
          </a:p>
        </p:txBody>
      </p:sp>
      <p:sp>
        <p:nvSpPr>
          <p:cNvPr id="51206" name="Text Box 6"/>
          <p:cNvSpPr txBox="1">
            <a:spLocks noChangeArrowheads="1"/>
          </p:cNvSpPr>
          <p:nvPr/>
        </p:nvSpPr>
        <p:spPr bwMode="auto">
          <a:xfrm>
            <a:off x="6019800" y="5715000"/>
            <a:ext cx="1117600" cy="457200"/>
          </a:xfrm>
          <a:prstGeom prst="rect">
            <a:avLst/>
          </a:prstGeom>
          <a:solidFill>
            <a:schemeClr val="accent2"/>
          </a:solidFill>
          <a:ln w="9525" algn="ctr">
            <a:noFill/>
            <a:miter lim="800000"/>
            <a:headEnd/>
            <a:tailEnd/>
          </a:ln>
        </p:spPr>
        <p:txBody>
          <a:bodyPr wrap="none">
            <a:spAutoFit/>
          </a:bodyPr>
          <a:lstStyle/>
          <a:p>
            <a:pPr algn="ctr" defTabSz="914400">
              <a:spcBef>
                <a:spcPct val="50000"/>
              </a:spcBef>
              <a:defRPr/>
            </a:pPr>
            <a:r>
              <a:rPr lang="en-US" sz="2400" b="1" dirty="0">
                <a:solidFill>
                  <a:srgbClr val="FF9900"/>
                </a:solidFill>
                <a:effectLst>
                  <a:outerShdw blurRad="38100" dist="38100" dir="2700000" algn="tl">
                    <a:srgbClr val="000000">
                      <a:alpha val="43137"/>
                    </a:srgbClr>
                  </a:outerShdw>
                </a:effectLst>
              </a:rPr>
              <a:t>2000’s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additive="base">
                                        <p:cTn id="7" dur="500" fill="hold"/>
                                        <p:tgtEl>
                                          <p:spTgt spid="51204"/>
                                        </p:tgtEl>
                                        <p:attrNameLst>
                                          <p:attrName>ppt_x</p:attrName>
                                        </p:attrNameLst>
                                      </p:cBhvr>
                                      <p:tavLst>
                                        <p:tav tm="0">
                                          <p:val>
                                            <p:strVal val="#ppt_x"/>
                                          </p:val>
                                        </p:tav>
                                        <p:tav tm="100000">
                                          <p:val>
                                            <p:strVal val="#ppt_x"/>
                                          </p:val>
                                        </p:tav>
                                      </p:tavLst>
                                    </p:anim>
                                    <p:anim calcmode="lin" valueType="num">
                                      <p:cBhvr additive="base">
                                        <p:cTn id="8" dur="500" fill="hold"/>
                                        <p:tgtEl>
                                          <p:spTgt spid="512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1205"/>
                                        </p:tgtEl>
                                        <p:attrNameLst>
                                          <p:attrName>style.visibility</p:attrName>
                                        </p:attrNameLst>
                                      </p:cBhvr>
                                      <p:to>
                                        <p:strVal val="visible"/>
                                      </p:to>
                                    </p:set>
                                    <p:anim calcmode="lin" valueType="num">
                                      <p:cBhvr additive="base">
                                        <p:cTn id="13" dur="500" fill="hold"/>
                                        <p:tgtEl>
                                          <p:spTgt spid="51205"/>
                                        </p:tgtEl>
                                        <p:attrNameLst>
                                          <p:attrName>ppt_x</p:attrName>
                                        </p:attrNameLst>
                                      </p:cBhvr>
                                      <p:tavLst>
                                        <p:tav tm="0">
                                          <p:val>
                                            <p:strVal val="#ppt_x"/>
                                          </p:val>
                                        </p:tav>
                                        <p:tav tm="100000">
                                          <p:val>
                                            <p:strVal val="#ppt_x"/>
                                          </p:val>
                                        </p:tav>
                                      </p:tavLst>
                                    </p:anim>
                                    <p:anim calcmode="lin" valueType="num">
                                      <p:cBhvr additive="base">
                                        <p:cTn id="14" dur="500" fill="hold"/>
                                        <p:tgtEl>
                                          <p:spTgt spid="5120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1206"/>
                                        </p:tgtEl>
                                        <p:attrNameLst>
                                          <p:attrName>style.visibility</p:attrName>
                                        </p:attrNameLst>
                                      </p:cBhvr>
                                      <p:to>
                                        <p:strVal val="visible"/>
                                      </p:to>
                                    </p:set>
                                    <p:anim calcmode="lin" valueType="num">
                                      <p:cBhvr additive="base">
                                        <p:cTn id="19" dur="500" fill="hold"/>
                                        <p:tgtEl>
                                          <p:spTgt spid="51206"/>
                                        </p:tgtEl>
                                        <p:attrNameLst>
                                          <p:attrName>ppt_x</p:attrName>
                                        </p:attrNameLst>
                                      </p:cBhvr>
                                      <p:tavLst>
                                        <p:tav tm="0">
                                          <p:val>
                                            <p:strVal val="#ppt_x"/>
                                          </p:val>
                                        </p:tav>
                                        <p:tav tm="100000">
                                          <p:val>
                                            <p:strVal val="#ppt_x"/>
                                          </p:val>
                                        </p:tav>
                                      </p:tavLst>
                                    </p:anim>
                                    <p:anim calcmode="lin" valueType="num">
                                      <p:cBhvr additive="base">
                                        <p:cTn id="20" dur="500" fill="hold"/>
                                        <p:tgtEl>
                                          <p:spTgt spid="512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autoUpdateAnimBg="0"/>
      <p:bldP spid="51205" grpId="0" animBg="1" autoUpdateAnimBg="0"/>
      <p:bldP spid="5120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0" y="292100"/>
            <a:ext cx="8991600" cy="1384300"/>
          </a:xfrm>
        </p:spPr>
        <p:txBody>
          <a:bodyPr/>
          <a:lstStyle/>
          <a:p>
            <a:pPr>
              <a:defRPr/>
            </a:pPr>
            <a:r>
              <a:rPr lang="en-US" smtClean="0"/>
              <a:t>Science &amp; Fishery Perspective-Driven Policy Development</a:t>
            </a:r>
          </a:p>
        </p:txBody>
      </p:sp>
      <p:sp>
        <p:nvSpPr>
          <p:cNvPr id="307203" name="Rectangle 3"/>
          <p:cNvSpPr>
            <a:spLocks noGrp="1" noChangeArrowheads="1"/>
          </p:cNvSpPr>
          <p:nvPr>
            <p:ph type="body" idx="4294967295"/>
          </p:nvPr>
        </p:nvSpPr>
        <p:spPr>
          <a:xfrm>
            <a:off x="457200" y="1828800"/>
            <a:ext cx="8229600" cy="5181600"/>
          </a:xfrm>
        </p:spPr>
        <p:txBody>
          <a:bodyPr/>
          <a:lstStyle/>
          <a:p>
            <a:pPr>
              <a:lnSpc>
                <a:spcPct val="90000"/>
              </a:lnSpc>
              <a:defRPr/>
            </a:pPr>
            <a:r>
              <a:rPr lang="en-US" sz="2800" dirty="0" smtClean="0">
                <a:latin typeface="Arial" charset="0"/>
                <a:cs typeface="Arial" charset="0"/>
              </a:rPr>
              <a:t>New research in early 1990’s generated </a:t>
            </a:r>
            <a:r>
              <a:rPr lang="en-US" sz="2800" u="sng" dirty="0" smtClean="0">
                <a:solidFill>
                  <a:schemeClr val="tx1"/>
                </a:solidFill>
                <a:latin typeface="Arial" charset="0"/>
                <a:cs typeface="Arial" charset="0"/>
              </a:rPr>
              <a:t>WAS &amp; EAS special sessions at their annual conferences</a:t>
            </a:r>
            <a:r>
              <a:rPr lang="en-US" sz="2800" dirty="0" smtClean="0">
                <a:latin typeface="Arial" charset="0"/>
                <a:cs typeface="Arial" charset="0"/>
              </a:rPr>
              <a:t> -- on marine stock enhancement</a:t>
            </a:r>
          </a:p>
          <a:p>
            <a:pPr>
              <a:lnSpc>
                <a:spcPct val="90000"/>
              </a:lnSpc>
              <a:defRPr/>
            </a:pPr>
            <a:endParaRPr lang="en-US" sz="1000" dirty="0" smtClean="0">
              <a:latin typeface="Arial" charset="0"/>
              <a:cs typeface="Arial" charset="0"/>
            </a:endParaRPr>
          </a:p>
          <a:p>
            <a:pPr>
              <a:lnSpc>
                <a:spcPct val="90000"/>
              </a:lnSpc>
              <a:defRPr/>
            </a:pPr>
            <a:r>
              <a:rPr lang="en-US" sz="2800" u="sng" dirty="0" smtClean="0">
                <a:latin typeface="Arial" charset="0"/>
                <a:cs typeface="Arial" charset="0"/>
              </a:rPr>
              <a:t>International Working Group</a:t>
            </a:r>
            <a:r>
              <a:rPr lang="en-US" sz="2800" dirty="0" smtClean="0">
                <a:latin typeface="Arial" charset="0"/>
                <a:cs typeface="Arial" charset="0"/>
              </a:rPr>
              <a:t> on Stock Enhancement formed in 1993 in Spain</a:t>
            </a:r>
          </a:p>
          <a:p>
            <a:pPr lvl="1">
              <a:lnSpc>
                <a:spcPct val="90000"/>
              </a:lnSpc>
              <a:defRPr/>
            </a:pPr>
            <a:r>
              <a:rPr lang="en-US" sz="2400" dirty="0" smtClean="0">
                <a:latin typeface="Arial" charset="0"/>
                <a:cs typeface="Arial" charset="0"/>
              </a:rPr>
              <a:t>Platform Paper: </a:t>
            </a:r>
            <a:r>
              <a:rPr lang="en-US" sz="2400" u="sng" dirty="0" smtClean="0">
                <a:solidFill>
                  <a:schemeClr val="tx1"/>
                </a:solidFill>
                <a:latin typeface="Arial" charset="0"/>
                <a:cs typeface="Arial" charset="0"/>
              </a:rPr>
              <a:t>Responsible Approach</a:t>
            </a:r>
            <a:r>
              <a:rPr lang="en-US" sz="2400" dirty="0" smtClean="0">
                <a:latin typeface="Arial" charset="0"/>
                <a:cs typeface="Arial" charset="0"/>
              </a:rPr>
              <a:t> </a:t>
            </a:r>
          </a:p>
          <a:p>
            <a:pPr lvl="2">
              <a:lnSpc>
                <a:spcPct val="90000"/>
              </a:lnSpc>
              <a:defRPr/>
            </a:pPr>
            <a:r>
              <a:rPr lang="en-US" sz="2000" dirty="0" smtClean="0">
                <a:latin typeface="Arial" charset="0"/>
                <a:cs typeface="Arial" charset="0"/>
              </a:rPr>
              <a:t>Presented at 1994 AFS Symposium</a:t>
            </a:r>
          </a:p>
          <a:p>
            <a:pPr>
              <a:lnSpc>
                <a:spcPct val="90000"/>
              </a:lnSpc>
              <a:defRPr/>
            </a:pPr>
            <a:endParaRPr lang="en-US" sz="1000" dirty="0" smtClean="0">
              <a:latin typeface="Arial" charset="0"/>
              <a:cs typeface="Arial" charset="0"/>
            </a:endParaRPr>
          </a:p>
          <a:p>
            <a:pPr>
              <a:lnSpc>
                <a:spcPct val="90000"/>
              </a:lnSpc>
              <a:defRPr/>
            </a:pPr>
            <a:r>
              <a:rPr lang="en-US" sz="2800" u="sng" dirty="0" smtClean="0">
                <a:latin typeface="Arial" charset="0"/>
                <a:cs typeface="Arial" charset="0"/>
              </a:rPr>
              <a:t>International Symposium</a:t>
            </a:r>
            <a:r>
              <a:rPr lang="en-US" sz="2800" dirty="0" smtClean="0">
                <a:latin typeface="Arial" charset="0"/>
                <a:cs typeface="Arial" charset="0"/>
              </a:rPr>
              <a:t> on Stock Enhancement and Sea Ranching (</a:t>
            </a:r>
            <a:r>
              <a:rPr lang="en-US" sz="2800" dirty="0" smtClean="0">
                <a:solidFill>
                  <a:schemeClr val="tx1"/>
                </a:solidFill>
                <a:latin typeface="Arial" charset="0"/>
                <a:cs typeface="Arial" charset="0"/>
              </a:rPr>
              <a:t>ISSESR</a:t>
            </a:r>
            <a:r>
              <a:rPr lang="en-US" sz="2800" dirty="0" smtClean="0">
                <a:latin typeface="Arial" charset="0"/>
                <a:cs typeface="Arial" charset="0"/>
              </a:rPr>
              <a:t>): </a:t>
            </a:r>
            <a:r>
              <a:rPr lang="en-US" sz="2800" u="sng" dirty="0" smtClean="0">
                <a:latin typeface="Arial" charset="0"/>
                <a:cs typeface="Arial" charset="0"/>
              </a:rPr>
              <a:t>every 4-5 years</a:t>
            </a:r>
          </a:p>
          <a:p>
            <a:pPr lvl="1">
              <a:lnSpc>
                <a:spcPct val="90000"/>
              </a:lnSpc>
              <a:defRPr/>
            </a:pPr>
            <a:r>
              <a:rPr lang="en-US" sz="2400" dirty="0" smtClean="0">
                <a:latin typeface="Arial" charset="0"/>
                <a:cs typeface="Arial" charset="0"/>
              </a:rPr>
              <a:t>Norway-1997, Japan-2002, US-2006, China-2011, (Australia-2015...) </a:t>
            </a:r>
            <a:endParaRPr lang="en-US" sz="2400" dirty="0" smtClean="0">
              <a:effectLst/>
            </a:endParaRPr>
          </a:p>
          <a:p>
            <a:pPr>
              <a:lnSpc>
                <a:spcPct val="90000"/>
              </a:lnSpc>
              <a:buFontTx/>
              <a:buNone/>
              <a:defRPr/>
            </a:pPr>
            <a:endParaRPr lang="en-US" sz="1000" dirty="0" smtClean="0">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28600" y="152400"/>
            <a:ext cx="8534400" cy="1143000"/>
          </a:xfrm>
        </p:spPr>
        <p:txBody>
          <a:bodyPr lIns="92075" tIns="46038" rIns="92075" bIns="46038"/>
          <a:lstStyle/>
          <a:p>
            <a:pPr eaLnBrk="1" hangingPunct="1">
              <a:defRPr/>
            </a:pPr>
            <a:r>
              <a:rPr lang="en-US" sz="3900" b="1" dirty="0" smtClean="0">
                <a:latin typeface="Arial" pitchFamily="34" charset="0"/>
                <a:cs typeface="Arial" pitchFamily="34" charset="0"/>
              </a:rPr>
              <a:t>“A Responsible Approach to Marine Stock Enhancement” *</a:t>
            </a:r>
          </a:p>
        </p:txBody>
      </p:sp>
      <p:sp>
        <p:nvSpPr>
          <p:cNvPr id="52227" name="Rectangle 3"/>
          <p:cNvSpPr>
            <a:spLocks noGrp="1" noChangeArrowheads="1"/>
          </p:cNvSpPr>
          <p:nvPr>
            <p:ph type="body" idx="4294967295"/>
          </p:nvPr>
        </p:nvSpPr>
        <p:spPr>
          <a:xfrm>
            <a:off x="152400" y="1905000"/>
            <a:ext cx="8991600" cy="4800600"/>
          </a:xfrm>
        </p:spPr>
        <p:txBody>
          <a:bodyPr lIns="92075" tIns="46038" rIns="92075" bIns="46038"/>
          <a:lstStyle/>
          <a:p>
            <a:pPr marL="400050" indent="-400050" eaLnBrk="1" hangingPunct="1">
              <a:lnSpc>
                <a:spcPct val="80000"/>
              </a:lnSpc>
              <a:defRPr/>
            </a:pPr>
            <a:r>
              <a:rPr lang="en-US" sz="2400" b="1" smtClean="0">
                <a:solidFill>
                  <a:srgbClr val="FFC000"/>
                </a:solidFill>
                <a:latin typeface="Arial" charset="0"/>
                <a:cs typeface="Arial" charset="0"/>
              </a:rPr>
              <a:t>Stay Within Context of Fisheries Management Plan:</a:t>
            </a:r>
          </a:p>
          <a:p>
            <a:pPr lvl="1" indent="-228600" eaLnBrk="1" hangingPunct="1">
              <a:lnSpc>
                <a:spcPct val="80000"/>
              </a:lnSpc>
              <a:defRPr/>
            </a:pPr>
            <a:r>
              <a:rPr lang="en-US" sz="2000" smtClean="0">
                <a:latin typeface="Arial" charset="0"/>
                <a:cs typeface="Arial" charset="0"/>
              </a:rPr>
              <a:t>1.   Prioritize Species for Enhancement</a:t>
            </a:r>
          </a:p>
          <a:p>
            <a:pPr lvl="1" indent="-228600" eaLnBrk="1" hangingPunct="1">
              <a:lnSpc>
                <a:spcPct val="80000"/>
              </a:lnSpc>
              <a:defRPr/>
            </a:pPr>
            <a:r>
              <a:rPr lang="en-US" sz="2000" smtClean="0">
                <a:latin typeface="Arial" charset="0"/>
                <a:cs typeface="Arial" charset="0"/>
              </a:rPr>
              <a:t>2.  Make Stocking Plan that Fits with and Helps Achieve the Goals of the Fishery Management Plan and Identify the Expectations </a:t>
            </a:r>
            <a:endParaRPr lang="en-US" sz="1800" smtClean="0">
              <a:solidFill>
                <a:schemeClr val="tx2"/>
              </a:solidFill>
              <a:latin typeface="Arial" charset="0"/>
              <a:cs typeface="Arial" charset="0"/>
            </a:endParaRPr>
          </a:p>
          <a:p>
            <a:pPr marL="400050" indent="-400050" eaLnBrk="1" hangingPunct="1">
              <a:lnSpc>
                <a:spcPct val="80000"/>
              </a:lnSpc>
              <a:defRPr/>
            </a:pPr>
            <a:r>
              <a:rPr lang="en-US" sz="2400" b="1" smtClean="0">
                <a:solidFill>
                  <a:srgbClr val="FFC000"/>
                </a:solidFill>
                <a:latin typeface="Arial" charset="0"/>
                <a:cs typeface="Arial" charset="0"/>
              </a:rPr>
              <a:t>Develop Sound Enhancement Strategy:</a:t>
            </a:r>
          </a:p>
          <a:p>
            <a:pPr lvl="1" indent="-228600" eaLnBrk="1" hangingPunct="1">
              <a:lnSpc>
                <a:spcPct val="80000"/>
              </a:lnSpc>
              <a:defRPr/>
            </a:pPr>
            <a:r>
              <a:rPr lang="en-US" sz="2000" smtClean="0">
                <a:latin typeface="Arial" charset="0"/>
                <a:cs typeface="Arial" charset="0"/>
              </a:rPr>
              <a:t>3.  Define Quantitative Measures of Success  </a:t>
            </a:r>
          </a:p>
          <a:p>
            <a:pPr lvl="1" indent="-228600" eaLnBrk="1" hangingPunct="1">
              <a:lnSpc>
                <a:spcPct val="80000"/>
              </a:lnSpc>
              <a:defRPr/>
            </a:pPr>
            <a:r>
              <a:rPr lang="en-US" sz="2000" smtClean="0">
                <a:latin typeface="Arial" charset="0"/>
                <a:cs typeface="Arial" charset="0"/>
              </a:rPr>
              <a:t>4.  Use Genetic Resource Mgmt. to Prevent Deleterious Effects</a:t>
            </a:r>
          </a:p>
          <a:p>
            <a:pPr lvl="1" indent="-228600" eaLnBrk="1" hangingPunct="1">
              <a:lnSpc>
                <a:spcPct val="80000"/>
              </a:lnSpc>
              <a:defRPr/>
            </a:pPr>
            <a:r>
              <a:rPr lang="en-US" sz="2000" smtClean="0">
                <a:latin typeface="Arial" charset="0"/>
                <a:cs typeface="Arial" charset="0"/>
              </a:rPr>
              <a:t>5.  Use Disease and Health Management</a:t>
            </a:r>
          </a:p>
          <a:p>
            <a:pPr lvl="1" indent="-228600" eaLnBrk="1" hangingPunct="1">
              <a:lnSpc>
                <a:spcPct val="80000"/>
              </a:lnSpc>
              <a:defRPr/>
            </a:pPr>
            <a:r>
              <a:rPr lang="en-US" sz="2000" smtClean="0">
                <a:latin typeface="Arial" charset="0"/>
                <a:cs typeface="Arial" charset="0"/>
              </a:rPr>
              <a:t>6.  Consider Ecological, Biological, &amp; Life-History Patterns</a:t>
            </a:r>
          </a:p>
          <a:p>
            <a:pPr lvl="1" indent="-228600" eaLnBrk="1" hangingPunct="1">
              <a:lnSpc>
                <a:spcPct val="80000"/>
              </a:lnSpc>
              <a:defRPr/>
            </a:pPr>
            <a:r>
              <a:rPr lang="en-US" sz="2000" smtClean="0">
                <a:latin typeface="Arial" charset="0"/>
                <a:cs typeface="Arial" charset="0"/>
              </a:rPr>
              <a:t>7.  Identify Hatchery Fish &amp; Assess Stocking Effects</a:t>
            </a:r>
          </a:p>
          <a:p>
            <a:pPr lvl="1" indent="-228600" eaLnBrk="1" hangingPunct="1">
              <a:lnSpc>
                <a:spcPct val="80000"/>
              </a:lnSpc>
              <a:defRPr/>
            </a:pPr>
            <a:r>
              <a:rPr lang="en-US" sz="2000" smtClean="0">
                <a:latin typeface="Arial" charset="0"/>
                <a:cs typeface="Arial" charset="0"/>
              </a:rPr>
              <a:t>8.  Use an Empirical Process to Define Optimal Release Strategies</a:t>
            </a:r>
          </a:p>
          <a:p>
            <a:pPr lvl="1" indent="-228600" eaLnBrk="1" hangingPunct="1">
              <a:lnSpc>
                <a:spcPct val="80000"/>
              </a:lnSpc>
              <a:defRPr/>
            </a:pPr>
            <a:r>
              <a:rPr lang="en-US" sz="2000" smtClean="0">
                <a:latin typeface="Arial" charset="0"/>
                <a:cs typeface="Arial" charset="0"/>
              </a:rPr>
              <a:t>9.  Identify Economic &amp; Policy Guidelines</a:t>
            </a:r>
            <a:r>
              <a:rPr lang="en-US" sz="2000" b="1" smtClean="0">
                <a:solidFill>
                  <a:srgbClr val="FFFF66"/>
                </a:solidFill>
                <a:latin typeface="Arial" charset="0"/>
                <a:cs typeface="Arial" charset="0"/>
              </a:rPr>
              <a:t> </a:t>
            </a:r>
          </a:p>
          <a:p>
            <a:pPr lvl="1" indent="-228600" eaLnBrk="1" hangingPunct="1">
              <a:lnSpc>
                <a:spcPct val="80000"/>
              </a:lnSpc>
              <a:defRPr/>
            </a:pPr>
            <a:r>
              <a:rPr lang="en-US" sz="2000" smtClean="0">
                <a:latin typeface="Arial" charset="0"/>
                <a:cs typeface="Arial" charset="0"/>
              </a:rPr>
              <a:t>10. Use  Adaptive  Management </a:t>
            </a:r>
          </a:p>
          <a:p>
            <a:pPr lvl="1" indent="-228600" algn="ctr" eaLnBrk="1" hangingPunct="1">
              <a:lnSpc>
                <a:spcPct val="80000"/>
              </a:lnSpc>
              <a:buFont typeface="Tahoma" pitchFamily="34" charset="0"/>
              <a:buNone/>
              <a:defRPr/>
            </a:pPr>
            <a:endParaRPr lang="en-US" sz="900" smtClean="0">
              <a:latin typeface="Arial" charset="0"/>
              <a:cs typeface="Arial" charset="0"/>
            </a:endParaRPr>
          </a:p>
          <a:p>
            <a:pPr lvl="1" indent="-228600" algn="ctr" eaLnBrk="1" hangingPunct="1">
              <a:lnSpc>
                <a:spcPct val="80000"/>
              </a:lnSpc>
              <a:buFont typeface="Tahoma" pitchFamily="34" charset="0"/>
              <a:buNone/>
              <a:defRPr/>
            </a:pPr>
            <a:r>
              <a:rPr lang="en-US" sz="2000" b="1" smtClean="0">
                <a:solidFill>
                  <a:schemeClr val="tx1"/>
                </a:solidFill>
                <a:latin typeface="Arial" charset="0"/>
                <a:cs typeface="Arial" charset="0"/>
              </a:rPr>
              <a:t>(* Blankenship &amp; Leber, 1995. Am. Fish. Soc. Symposium 15:67-175)</a:t>
            </a:r>
          </a:p>
          <a:p>
            <a:pPr lvl="1" indent="-228600" eaLnBrk="1" hangingPunct="1">
              <a:lnSpc>
                <a:spcPct val="80000"/>
              </a:lnSpc>
              <a:buFont typeface="Tahoma" pitchFamily="34" charset="0"/>
              <a:buNone/>
              <a:defRPr/>
            </a:pPr>
            <a:r>
              <a:rPr lang="en-US" sz="2000" smtClean="0">
                <a:solidFill>
                  <a:srgbClr val="FF9900"/>
                </a:solidFill>
                <a:latin typeface="Arial" charset="0"/>
                <a:cs typeface="Arial" charset="0"/>
              </a:rPr>
              <a:t> PDF is online at </a:t>
            </a:r>
            <a:r>
              <a:rPr lang="en-US" sz="2000" u="sng" smtClean="0">
                <a:solidFill>
                  <a:srgbClr val="FF9900"/>
                </a:solidFill>
                <a:latin typeface="Arial" charset="0"/>
                <a:cs typeface="Arial" charset="0"/>
              </a:rPr>
              <a:t>www.StockEnhancement.org/science/publications.html</a:t>
            </a:r>
          </a:p>
        </p:txBody>
      </p:sp>
      <p:sp>
        <p:nvSpPr>
          <p:cNvPr id="4" name="TextBox 3"/>
          <p:cNvSpPr txBox="1"/>
          <p:nvPr/>
        </p:nvSpPr>
        <p:spPr>
          <a:xfrm>
            <a:off x="228600" y="1219200"/>
            <a:ext cx="8763000" cy="701675"/>
          </a:xfrm>
          <a:prstGeom prst="rect">
            <a:avLst/>
          </a:prstGeom>
          <a:noFill/>
        </p:spPr>
        <p:txBody>
          <a:bodyPr>
            <a:spAutoFit/>
          </a:bodyPr>
          <a:lstStyle/>
          <a:p>
            <a:pPr algn="ctr" defTabSz="914400" eaLnBrk="0" hangingPunct="0">
              <a:defRPr/>
            </a:pPr>
            <a:r>
              <a:rPr lang="en-US" sz="2000" i="1" dirty="0">
                <a:solidFill>
                  <a:srgbClr val="FFFFFF"/>
                </a:solidFill>
                <a:effectLst>
                  <a:outerShdw blurRad="38100" dist="38100" dir="2700000" algn="tl">
                    <a:srgbClr val="000000">
                      <a:alpha val="43137"/>
                    </a:srgbClr>
                  </a:outerShdw>
                </a:effectLst>
              </a:rPr>
              <a:t>(Spawned by Lee Blankenship, Devin Bartley, Don Kent, Ken Leber, Stan Moberly, </a:t>
            </a:r>
            <a:r>
              <a:rPr lang="en-US" sz="2000" i="1" dirty="0" err="1">
                <a:solidFill>
                  <a:srgbClr val="FFFFFF"/>
                </a:solidFill>
                <a:effectLst>
                  <a:outerShdw blurRad="38100" dist="38100" dir="2700000" algn="tl">
                    <a:srgbClr val="000000">
                      <a:alpha val="43137"/>
                    </a:srgbClr>
                  </a:outerShdw>
                </a:effectLst>
              </a:rPr>
              <a:t>Terje</a:t>
            </a:r>
            <a:r>
              <a:rPr lang="en-US" sz="2000" i="1" dirty="0">
                <a:solidFill>
                  <a:srgbClr val="FFFFFF"/>
                </a:solidFill>
                <a:effectLst>
                  <a:outerShdw blurRad="38100" dist="38100" dir="2700000" algn="tl">
                    <a:srgbClr val="000000">
                      <a:alpha val="43137"/>
                    </a:srgbClr>
                  </a:outerShdw>
                </a:effectLst>
              </a:rPr>
              <a:t> </a:t>
            </a:r>
            <a:r>
              <a:rPr lang="en-US" sz="2000" i="1" dirty="0" err="1">
                <a:solidFill>
                  <a:srgbClr val="FFFFFF"/>
                </a:solidFill>
                <a:effectLst>
                  <a:outerShdw blurRad="38100" dist="38100" dir="2700000" algn="tl">
                    <a:srgbClr val="000000">
                      <a:alpha val="43137"/>
                    </a:srgbClr>
                  </a:outerShdw>
                </a:effectLst>
              </a:rPr>
              <a:t>Sv</a:t>
            </a:r>
            <a:r>
              <a:rPr lang="en-GB" sz="2000" i="1" dirty="0">
                <a:solidFill>
                  <a:srgbClr val="FFFFFF"/>
                </a:solidFill>
                <a:effectLst>
                  <a:outerShdw blurRad="38100" dist="38100" dir="2700000" algn="tl">
                    <a:srgbClr val="000000">
                      <a:alpha val="43137"/>
                    </a:srgbClr>
                  </a:outerShdw>
                </a:effectLst>
              </a:rPr>
              <a:t>å</a:t>
            </a:r>
            <a:r>
              <a:rPr lang="en-US" sz="2000" i="1" dirty="0">
                <a:solidFill>
                  <a:srgbClr val="FFFFFF"/>
                </a:solidFill>
                <a:effectLst>
                  <a:outerShdw blurRad="38100" dist="38100" dir="2700000" algn="tl">
                    <a:srgbClr val="000000">
                      <a:alpha val="43137"/>
                    </a:srgbClr>
                  </a:outerShdw>
                </a:effectLst>
              </a:rPr>
              <a:t>sand, Katsumi Tsukamoto [and Rich Lincoln])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idx="4294967295"/>
          </p:nvPr>
        </p:nvSpPr>
        <p:spPr>
          <a:xfrm>
            <a:off x="0" y="292100"/>
            <a:ext cx="8991600" cy="1384300"/>
          </a:xfrm>
        </p:spPr>
        <p:txBody>
          <a:bodyPr/>
          <a:lstStyle/>
          <a:p>
            <a:pPr>
              <a:defRPr/>
            </a:pPr>
            <a:r>
              <a:rPr lang="en-US" smtClean="0"/>
              <a:t>Science &amp; Fishery Perspective- Where Hatcheries Can Go Wrong</a:t>
            </a:r>
          </a:p>
        </p:txBody>
      </p:sp>
      <p:sp>
        <p:nvSpPr>
          <p:cNvPr id="314371" name="Rectangle 3"/>
          <p:cNvSpPr>
            <a:spLocks noGrp="1" noChangeArrowheads="1"/>
          </p:cNvSpPr>
          <p:nvPr>
            <p:ph type="body" idx="4294967295"/>
          </p:nvPr>
        </p:nvSpPr>
        <p:spPr>
          <a:xfrm>
            <a:off x="152400" y="1905000"/>
            <a:ext cx="8763000" cy="4953000"/>
          </a:xfrm>
        </p:spPr>
        <p:txBody>
          <a:bodyPr/>
          <a:lstStyle/>
          <a:p>
            <a:pPr marL="457200" indent="-457200">
              <a:lnSpc>
                <a:spcPct val="80000"/>
              </a:lnSpc>
              <a:buFontTx/>
              <a:buAutoNum type="arabicPeriod"/>
            </a:pPr>
            <a:r>
              <a:rPr lang="en-US" sz="2400" u="sng" smtClean="0">
                <a:latin typeface="Arial" charset="0"/>
                <a:cs typeface="Arial" charset="0"/>
              </a:rPr>
              <a:t>Replacement of wild with hatchery recruits</a:t>
            </a:r>
            <a:r>
              <a:rPr lang="en-US" sz="2400" smtClean="0">
                <a:latin typeface="Arial" charset="0"/>
                <a:cs typeface="Arial" charset="0"/>
              </a:rPr>
              <a:t>, with no net increase in total stock </a:t>
            </a:r>
          </a:p>
          <a:p>
            <a:pPr marL="457200" indent="-457200">
              <a:lnSpc>
                <a:spcPct val="80000"/>
              </a:lnSpc>
              <a:buFontTx/>
              <a:buAutoNum type="arabicPeriod"/>
            </a:pPr>
            <a:endParaRPr lang="en-US" sz="1000" smtClean="0">
              <a:latin typeface="Arial" charset="0"/>
              <a:cs typeface="Arial" charset="0"/>
            </a:endParaRPr>
          </a:p>
          <a:p>
            <a:pPr marL="457200" indent="-457200">
              <a:lnSpc>
                <a:spcPct val="80000"/>
              </a:lnSpc>
              <a:buFontTx/>
              <a:buAutoNum type="arabicPeriod"/>
            </a:pPr>
            <a:r>
              <a:rPr lang="en-US" sz="2400" smtClean="0">
                <a:latin typeface="Arial" charset="0"/>
                <a:cs typeface="Arial" charset="0"/>
              </a:rPr>
              <a:t>Unregulated fishing effort responses to presence of hatchery fish can cause </a:t>
            </a:r>
            <a:r>
              <a:rPr lang="en-US" sz="2400" u="sng" smtClean="0">
                <a:latin typeface="Arial" charset="0"/>
                <a:cs typeface="Arial" charset="0"/>
              </a:rPr>
              <a:t>overfishing of wild stock</a:t>
            </a:r>
          </a:p>
          <a:p>
            <a:pPr marL="457200" indent="-457200">
              <a:lnSpc>
                <a:spcPct val="80000"/>
              </a:lnSpc>
              <a:buFontTx/>
              <a:buAutoNum type="arabicPeriod"/>
            </a:pPr>
            <a:endParaRPr lang="en-US" sz="1000" smtClean="0">
              <a:latin typeface="Arial" charset="0"/>
              <a:cs typeface="Arial" charset="0"/>
            </a:endParaRPr>
          </a:p>
          <a:p>
            <a:pPr marL="457200" indent="-457200">
              <a:lnSpc>
                <a:spcPct val="80000"/>
              </a:lnSpc>
              <a:buFontTx/>
              <a:buAutoNum type="arabicPeriod"/>
            </a:pPr>
            <a:r>
              <a:rPr lang="en-US" sz="2400" u="sng" smtClean="0">
                <a:latin typeface="Arial" charset="0"/>
                <a:cs typeface="Arial" charset="0"/>
              </a:rPr>
              <a:t>“Overexploitation” of forage resource base</a:t>
            </a:r>
            <a:r>
              <a:rPr lang="en-US" sz="2400" smtClean="0">
                <a:latin typeface="Arial" charset="0"/>
                <a:cs typeface="Arial" charset="0"/>
              </a:rPr>
              <a:t> for the stocked species</a:t>
            </a:r>
          </a:p>
          <a:p>
            <a:pPr marL="457200" indent="-457200">
              <a:lnSpc>
                <a:spcPct val="80000"/>
              </a:lnSpc>
              <a:buFontTx/>
              <a:buAutoNum type="arabicPeriod"/>
            </a:pPr>
            <a:endParaRPr lang="en-US" sz="1000" smtClean="0">
              <a:latin typeface="Arial" charset="0"/>
              <a:cs typeface="Arial" charset="0"/>
            </a:endParaRPr>
          </a:p>
          <a:p>
            <a:pPr marL="457200" indent="-457200">
              <a:lnSpc>
                <a:spcPct val="80000"/>
              </a:lnSpc>
              <a:buFontTx/>
              <a:buAutoNum type="arabicPeriod"/>
            </a:pPr>
            <a:r>
              <a:rPr lang="en-US" sz="2400" u="sng" smtClean="0">
                <a:latin typeface="Arial" charset="0"/>
                <a:cs typeface="Arial" charset="0"/>
              </a:rPr>
              <a:t>Genetic impacts</a:t>
            </a:r>
            <a:r>
              <a:rPr lang="en-US" sz="2400" smtClean="0">
                <a:latin typeface="Arial" charset="0"/>
                <a:cs typeface="Arial" charset="0"/>
              </a:rPr>
              <a:t> on the long-term viability of the wild stock</a:t>
            </a:r>
          </a:p>
          <a:p>
            <a:pPr marL="457200" indent="-457200">
              <a:lnSpc>
                <a:spcPct val="80000"/>
              </a:lnSpc>
              <a:buFontTx/>
              <a:buAutoNum type="arabicPeriod"/>
            </a:pPr>
            <a:endParaRPr lang="en-US" sz="1000" smtClean="0">
              <a:latin typeface="Arial" charset="0"/>
              <a:cs typeface="Arial" charset="0"/>
            </a:endParaRPr>
          </a:p>
          <a:p>
            <a:pPr marL="457200" indent="-457200">
              <a:lnSpc>
                <a:spcPct val="80000"/>
              </a:lnSpc>
              <a:buFontTx/>
              <a:buNone/>
            </a:pPr>
            <a:r>
              <a:rPr lang="en-US" sz="2400" smtClean="0">
                <a:latin typeface="Arial" charset="0"/>
                <a:cs typeface="Arial" charset="0"/>
              </a:rPr>
              <a:t>	</a:t>
            </a:r>
          </a:p>
          <a:p>
            <a:pPr marL="457200" indent="-457200">
              <a:lnSpc>
                <a:spcPct val="80000"/>
              </a:lnSpc>
              <a:buFontTx/>
              <a:buNone/>
            </a:pPr>
            <a:r>
              <a:rPr lang="en-US" sz="2400" smtClean="0">
                <a:latin typeface="Arial" charset="0"/>
                <a:cs typeface="Arial" charset="0"/>
              </a:rPr>
              <a:t>	Stress that it is </a:t>
            </a:r>
            <a:r>
              <a:rPr lang="en-US" sz="2400" u="sng" smtClean="0">
                <a:latin typeface="Arial" charset="0"/>
                <a:cs typeface="Arial" charset="0"/>
              </a:rPr>
              <a:t>critical to monitor the impacts</a:t>
            </a:r>
            <a:r>
              <a:rPr lang="en-US" sz="2400" smtClean="0">
                <a:latin typeface="Arial" charset="0"/>
                <a:cs typeface="Arial" charset="0"/>
              </a:rPr>
              <a:t> of enhancement as the program develops to have evidence in hand if debate about effectiveness surfaces</a:t>
            </a:r>
          </a:p>
          <a:p>
            <a:pPr marL="457200" indent="-457200">
              <a:lnSpc>
                <a:spcPct val="80000"/>
              </a:lnSpc>
            </a:pPr>
            <a:endParaRPr lang="en-US" sz="1000" smtClean="0">
              <a:latin typeface="Arial" charset="0"/>
              <a:cs typeface="Arial" charset="0"/>
            </a:endParaRPr>
          </a:p>
          <a:p>
            <a:pPr marL="457200" indent="-457200">
              <a:lnSpc>
                <a:spcPct val="80000"/>
              </a:lnSpc>
              <a:buFontTx/>
              <a:buNone/>
            </a:pPr>
            <a:r>
              <a:rPr lang="en-US" sz="1600" i="1" smtClean="0">
                <a:latin typeface="Arial" charset="0"/>
                <a:cs typeface="Arial" charset="0"/>
              </a:rPr>
              <a:t>				</a:t>
            </a:r>
            <a:r>
              <a:rPr lang="en-US" sz="1800" b="1" i="1" smtClean="0">
                <a:latin typeface="Arial" charset="0"/>
                <a:cs typeface="Arial" charset="0"/>
              </a:rPr>
              <a:t>(</a:t>
            </a:r>
            <a:r>
              <a:rPr lang="en-US" sz="1800" b="1" smtClean="0">
                <a:solidFill>
                  <a:schemeClr val="tx1"/>
                </a:solidFill>
                <a:latin typeface="Arial" charset="0"/>
                <a:cs typeface="Arial" charset="0"/>
              </a:rPr>
              <a:t>Carl Walters &amp; Steve Martell, 2004</a:t>
            </a:r>
            <a:r>
              <a:rPr lang="en-US" sz="1800" b="1" smtClean="0">
                <a:latin typeface="Arial" charset="0"/>
                <a:cs typeface="Arial"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2"/>
          <p:cNvSpPr>
            <a:spLocks noGrp="1" noChangeArrowheads="1"/>
          </p:cNvSpPr>
          <p:nvPr>
            <p:ph type="title" idx="4294967295"/>
          </p:nvPr>
        </p:nvSpPr>
        <p:spPr>
          <a:xfrm>
            <a:off x="990600" y="0"/>
            <a:ext cx="8077200" cy="1143000"/>
          </a:xfrm>
        </p:spPr>
        <p:txBody>
          <a:bodyPr/>
          <a:lstStyle/>
          <a:p>
            <a:pPr eaLnBrk="1" hangingPunct="1">
              <a:defRPr/>
            </a:pPr>
            <a:r>
              <a:rPr lang="en-US" sz="3600" dirty="0">
                <a:latin typeface="Arial" pitchFamily="34" charset="0"/>
                <a:cs typeface="Arial" pitchFamily="34" charset="0"/>
              </a:rPr>
              <a:t>Updated “Responsible Approach to Marine Stock Enhancement</a:t>
            </a:r>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pic>
        <p:nvPicPr>
          <p:cNvPr id="173058" name="Picture 2" descr="C:\Documents and Settings\kleber\My Documents\My Pictures\Updated Responsible Approach.png"/>
          <p:cNvPicPr>
            <a:picLocks noChangeAspect="1" noChangeArrowheads="1"/>
          </p:cNvPicPr>
          <p:nvPr/>
        </p:nvPicPr>
        <p:blipFill>
          <a:blip r:embed="rId3"/>
          <a:srcRect/>
          <a:stretch>
            <a:fillRect/>
          </a:stretch>
        </p:blipFill>
        <p:spPr bwMode="auto">
          <a:xfrm>
            <a:off x="1093788" y="1295400"/>
            <a:ext cx="6954837" cy="5172075"/>
          </a:xfrm>
          <a:prstGeom prst="rect">
            <a:avLst/>
          </a:prstGeom>
          <a:noFill/>
          <a:ln w="9525">
            <a:noFill/>
            <a:miter lim="800000"/>
            <a:headEnd/>
            <a:tailEnd/>
          </a:ln>
        </p:spPr>
      </p:pic>
      <p:sp>
        <p:nvSpPr>
          <p:cNvPr id="5" name="Text Box 38"/>
          <p:cNvSpPr txBox="1">
            <a:spLocks noChangeArrowheads="1"/>
          </p:cNvSpPr>
          <p:nvPr/>
        </p:nvSpPr>
        <p:spPr bwMode="auto">
          <a:xfrm>
            <a:off x="152400" y="6477000"/>
            <a:ext cx="8991600" cy="304800"/>
          </a:xfrm>
          <a:prstGeom prst="rect">
            <a:avLst/>
          </a:prstGeom>
          <a:noFill/>
          <a:ln w="9525" algn="ctr">
            <a:noFill/>
            <a:miter lim="800000"/>
            <a:headEnd/>
            <a:tailEnd/>
          </a:ln>
          <a:effectLst/>
        </p:spPr>
        <p:txBody>
          <a:bodyPr anchor="b">
            <a:spAutoFit/>
          </a:bodyPr>
          <a:lstStyle/>
          <a:p>
            <a:pPr algn="ctr" defTabSz="914400">
              <a:spcBef>
                <a:spcPct val="50000"/>
              </a:spcBef>
              <a:defRPr/>
            </a:pPr>
            <a:r>
              <a:rPr lang="en-US" sz="1400" b="1" dirty="0">
                <a:solidFill>
                  <a:srgbClr val="FFFFFF"/>
                </a:solidFill>
                <a:effectLst>
                  <a:outerShdw blurRad="38100" dist="38100" dir="2700000" algn="tl">
                    <a:srgbClr val="000000"/>
                  </a:outerShdw>
                </a:effectLst>
              </a:rPr>
              <a:t>(</a:t>
            </a:r>
            <a:r>
              <a:rPr lang="en-US" sz="1400" b="1" dirty="0" err="1">
                <a:solidFill>
                  <a:srgbClr val="FFFFFF"/>
                </a:solidFill>
                <a:effectLst>
                  <a:outerShdw blurRad="38100" dist="38100" dir="2700000" algn="tl">
                    <a:srgbClr val="000000"/>
                  </a:outerShdw>
                </a:effectLst>
              </a:rPr>
              <a:t>Lorenzen</a:t>
            </a:r>
            <a:r>
              <a:rPr lang="en-US" sz="1400" b="1" dirty="0">
                <a:solidFill>
                  <a:srgbClr val="FFFFFF"/>
                </a:solidFill>
                <a:effectLst>
                  <a:outerShdw blurRad="38100" dist="38100" dir="2700000" algn="tl">
                    <a:srgbClr val="000000"/>
                  </a:outerShdw>
                </a:effectLst>
              </a:rPr>
              <a:t>, </a:t>
            </a:r>
            <a:r>
              <a:rPr lang="en-US" sz="1400" b="1" dirty="0" err="1">
                <a:solidFill>
                  <a:srgbClr val="FFFFFF"/>
                </a:solidFill>
                <a:effectLst>
                  <a:outerShdw blurRad="38100" dist="38100" dir="2700000" algn="tl">
                    <a:srgbClr val="000000"/>
                  </a:outerShdw>
                </a:effectLst>
              </a:rPr>
              <a:t>Leber</a:t>
            </a:r>
            <a:r>
              <a:rPr lang="en-US" sz="1400" b="1" dirty="0">
                <a:solidFill>
                  <a:srgbClr val="FFFFFF"/>
                </a:solidFill>
                <a:effectLst>
                  <a:outerShdw blurRad="38100" dist="38100" dir="2700000" algn="tl">
                    <a:srgbClr val="000000"/>
                  </a:outerShdw>
                </a:effectLst>
              </a:rPr>
              <a:t>, and Blankenship. 2010. Rev. Fish. Sci. 18(2):189-210)</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304800"/>
            <a:ext cx="8458200" cy="1143000"/>
          </a:xfrm>
        </p:spPr>
        <p:txBody>
          <a:bodyPr lIns="92075" tIns="46038" rIns="92075" bIns="46038"/>
          <a:lstStyle/>
          <a:p>
            <a:pPr>
              <a:defRPr/>
            </a:pPr>
            <a:r>
              <a:rPr lang="en-US" sz="3700" smtClean="0"/>
              <a:t>Most Enhancements are Weak in 5 Areas</a:t>
            </a:r>
          </a:p>
        </p:txBody>
      </p:sp>
      <p:sp>
        <p:nvSpPr>
          <p:cNvPr id="3" name="Content Placeholder 2"/>
          <p:cNvSpPr>
            <a:spLocks noGrp="1"/>
          </p:cNvSpPr>
          <p:nvPr>
            <p:ph idx="4294967295"/>
          </p:nvPr>
        </p:nvSpPr>
        <p:spPr>
          <a:xfrm>
            <a:off x="228600" y="1447800"/>
            <a:ext cx="8763000" cy="5105400"/>
          </a:xfrm>
        </p:spPr>
        <p:txBody>
          <a:bodyPr lIns="92075" tIns="46038" rIns="92075" bIns="46038"/>
          <a:lstStyle/>
          <a:p>
            <a:pPr>
              <a:defRPr/>
            </a:pPr>
            <a:r>
              <a:rPr lang="en-US" sz="2400" smtClean="0">
                <a:latin typeface="Arial" charset="0"/>
              </a:rPr>
              <a:t>Lack of a clear </a:t>
            </a:r>
            <a:r>
              <a:rPr lang="en-US" sz="2400" u="sng" smtClean="0">
                <a:latin typeface="Arial" charset="0"/>
              </a:rPr>
              <a:t>fishery-management perspective</a:t>
            </a:r>
          </a:p>
          <a:p>
            <a:pPr>
              <a:defRPr/>
            </a:pPr>
            <a:endParaRPr lang="en-US" sz="1200" smtClean="0">
              <a:latin typeface="Arial" charset="0"/>
            </a:endParaRPr>
          </a:p>
          <a:p>
            <a:pPr>
              <a:defRPr/>
            </a:pPr>
            <a:r>
              <a:rPr lang="en-US" sz="2400" smtClean="0">
                <a:latin typeface="Arial" charset="0"/>
              </a:rPr>
              <a:t>Fishery </a:t>
            </a:r>
            <a:r>
              <a:rPr lang="en-US" sz="2400" u="sng" smtClean="0">
                <a:latin typeface="Arial" charset="0"/>
              </a:rPr>
              <a:t>stock assessments &amp; modeling</a:t>
            </a:r>
            <a:r>
              <a:rPr lang="en-US" sz="2400" smtClean="0">
                <a:latin typeface="Arial" charset="0"/>
              </a:rPr>
              <a:t> are integral to exploring the potential of stocking, yet both are found lacking in most stock enhancement efforts</a:t>
            </a:r>
            <a:endParaRPr lang="en-US" smtClean="0">
              <a:latin typeface="Arial" charset="0"/>
              <a:cs typeface="Arial" charset="0"/>
            </a:endParaRPr>
          </a:p>
          <a:p>
            <a:pPr>
              <a:buFontTx/>
              <a:buNone/>
              <a:defRPr/>
            </a:pPr>
            <a:endParaRPr lang="en-US" sz="1200" smtClean="0">
              <a:latin typeface="Arial" charset="0"/>
            </a:endParaRPr>
          </a:p>
          <a:p>
            <a:pPr>
              <a:defRPr/>
            </a:pPr>
            <a:r>
              <a:rPr lang="en-US" sz="2400" smtClean="0">
                <a:latin typeface="Arial" charset="0"/>
              </a:rPr>
              <a:t>Establishing an </a:t>
            </a:r>
            <a:r>
              <a:rPr lang="en-US" sz="2400" u="sng" smtClean="0">
                <a:latin typeface="Arial" charset="0"/>
              </a:rPr>
              <a:t>institutional framework</a:t>
            </a:r>
            <a:r>
              <a:rPr lang="en-US" sz="2400" smtClean="0">
                <a:latin typeface="Arial" charset="0"/>
              </a:rPr>
              <a:t> for enhancements is largely ignored</a:t>
            </a:r>
          </a:p>
          <a:p>
            <a:pPr>
              <a:buFontTx/>
              <a:buNone/>
              <a:defRPr/>
            </a:pPr>
            <a:endParaRPr lang="en-US" sz="1200" smtClean="0">
              <a:latin typeface="Arial" charset="0"/>
            </a:endParaRPr>
          </a:p>
          <a:p>
            <a:pPr>
              <a:defRPr/>
            </a:pPr>
            <a:r>
              <a:rPr lang="en-US" sz="2400" u="sng" smtClean="0">
                <a:latin typeface="Arial" charset="0"/>
              </a:rPr>
              <a:t>Involvement of stakeholders in planning and execution</a:t>
            </a:r>
            <a:r>
              <a:rPr lang="en-US" sz="2400" smtClean="0">
                <a:latin typeface="Arial" charset="0"/>
              </a:rPr>
              <a:t> of stocking programs is key from the start, but is rarely an integral part</a:t>
            </a:r>
          </a:p>
          <a:p>
            <a:pPr>
              <a:defRPr/>
            </a:pPr>
            <a:endParaRPr lang="en-US" sz="1200" smtClean="0">
              <a:latin typeface="Arial" charset="0"/>
            </a:endParaRPr>
          </a:p>
          <a:p>
            <a:pPr>
              <a:defRPr/>
            </a:pPr>
            <a:r>
              <a:rPr lang="en-US" sz="2400" u="sng" smtClean="0">
                <a:latin typeface="Arial" charset="0"/>
              </a:rPr>
              <a:t>Adaptive management</a:t>
            </a:r>
            <a:r>
              <a:rPr lang="en-US" sz="2400" smtClean="0">
                <a:latin typeface="Arial" charset="0"/>
              </a:rPr>
              <a:t> is not well integrated into enhancement plans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
      <a:dk1>
        <a:srgbClr val="919191"/>
      </a:dk1>
      <a:lt1>
        <a:srgbClr val="FFFFFF"/>
      </a:lt1>
      <a:dk2>
        <a:srgbClr val="063DE8"/>
      </a:dk2>
      <a:lt2>
        <a:srgbClr val="FAFD00"/>
      </a:lt2>
      <a:accent1>
        <a:srgbClr val="FC0128"/>
      </a:accent1>
      <a:accent2>
        <a:srgbClr val="00AE00"/>
      </a:accent2>
      <a:accent3>
        <a:srgbClr val="AAAFF2"/>
      </a:accent3>
      <a:accent4>
        <a:srgbClr val="DADADA"/>
      </a:accent4>
      <a:accent5>
        <a:srgbClr val="FDAAAC"/>
      </a:accent5>
      <a:accent6>
        <a:srgbClr val="009D00"/>
      </a:accent6>
      <a:hlink>
        <a:srgbClr val="FC0128"/>
      </a:hlink>
      <a:folHlink>
        <a:srgbClr val="CECECE"/>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1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1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1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
      <a:dk1>
        <a:srgbClr val="000000"/>
      </a:dk1>
      <a:lt1>
        <a:srgbClr val="0000CC"/>
      </a:lt1>
      <a:dk2>
        <a:srgbClr val="000000"/>
      </a:dk2>
      <a:lt2>
        <a:srgbClr val="808080"/>
      </a:lt2>
      <a:accent1>
        <a:srgbClr val="00CC99"/>
      </a:accent1>
      <a:accent2>
        <a:srgbClr val="3333CC"/>
      </a:accent2>
      <a:accent3>
        <a:srgbClr val="AAAAE2"/>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
      <a:dk1>
        <a:srgbClr val="919191"/>
      </a:dk1>
      <a:lt1>
        <a:srgbClr val="FFFFFF"/>
      </a:lt1>
      <a:dk2>
        <a:srgbClr val="063DE8"/>
      </a:dk2>
      <a:lt2>
        <a:srgbClr val="FAFD00"/>
      </a:lt2>
      <a:accent1>
        <a:srgbClr val="FC0128"/>
      </a:accent1>
      <a:accent2>
        <a:srgbClr val="00AE00"/>
      </a:accent2>
      <a:accent3>
        <a:srgbClr val="AAAFF2"/>
      </a:accent3>
      <a:accent4>
        <a:srgbClr val="DADADA"/>
      </a:accent4>
      <a:accent5>
        <a:srgbClr val="FDAAAC"/>
      </a:accent5>
      <a:accent6>
        <a:srgbClr val="009D00"/>
      </a:accent6>
      <a:hlink>
        <a:srgbClr val="FC0128"/>
      </a:hlink>
      <a:folHlink>
        <a:srgbClr val="CECECE"/>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
      <a:dk1>
        <a:srgbClr val="919191"/>
      </a:dk1>
      <a:lt1>
        <a:srgbClr val="FFFFFF"/>
      </a:lt1>
      <a:dk2>
        <a:srgbClr val="063DE8"/>
      </a:dk2>
      <a:lt2>
        <a:srgbClr val="FAFD00"/>
      </a:lt2>
      <a:accent1>
        <a:srgbClr val="FC0128"/>
      </a:accent1>
      <a:accent2>
        <a:srgbClr val="00AE00"/>
      </a:accent2>
      <a:accent3>
        <a:srgbClr val="AAAFF2"/>
      </a:accent3>
      <a:accent4>
        <a:srgbClr val="DADADA"/>
      </a:accent4>
      <a:accent5>
        <a:srgbClr val="FDAAAC"/>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
      <a:dk1>
        <a:srgbClr val="919191"/>
      </a:dk1>
      <a:lt1>
        <a:srgbClr val="FFFFFF"/>
      </a:lt1>
      <a:dk2>
        <a:srgbClr val="063DE8"/>
      </a:dk2>
      <a:lt2>
        <a:srgbClr val="FAFD00"/>
      </a:lt2>
      <a:accent1>
        <a:srgbClr val="FC0128"/>
      </a:accent1>
      <a:accent2>
        <a:srgbClr val="00AE00"/>
      </a:accent2>
      <a:accent3>
        <a:srgbClr val="AAAFF2"/>
      </a:accent3>
      <a:accent4>
        <a:srgbClr val="DADADA"/>
      </a:accent4>
      <a:accent5>
        <a:srgbClr val="FDAAAC"/>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1204</TotalTime>
  <Words>1675</Words>
  <Application>Microsoft Office PowerPoint</Application>
  <PresentationFormat>On-screen Show (4:3)</PresentationFormat>
  <Paragraphs>284</Paragraphs>
  <Slides>32</Slides>
  <Notes>9</Notes>
  <HiddenSlides>0</HiddenSlides>
  <MMClips>0</MMClips>
  <ScaleCrop>false</ScaleCrop>
  <HeadingPairs>
    <vt:vector size="6" baseType="variant">
      <vt:variant>
        <vt:lpstr>Theme</vt:lpstr>
      </vt:variant>
      <vt:variant>
        <vt:i4>12</vt:i4>
      </vt:variant>
      <vt:variant>
        <vt:lpstr>Embedded OLE Servers</vt:lpstr>
      </vt:variant>
      <vt:variant>
        <vt:i4>4</vt:i4>
      </vt:variant>
      <vt:variant>
        <vt:lpstr>Slide Titles</vt:lpstr>
      </vt:variant>
      <vt:variant>
        <vt:i4>32</vt:i4>
      </vt:variant>
    </vt:vector>
  </HeadingPairs>
  <TitlesOfParts>
    <vt:vector size="48" baseType="lpstr">
      <vt:lpstr>Clouds</vt:lpstr>
      <vt:lpstr>1_Default Design</vt:lpstr>
      <vt:lpstr>Ocean</vt:lpstr>
      <vt:lpstr>4_Default Design</vt:lpstr>
      <vt:lpstr>6_Default Design</vt:lpstr>
      <vt:lpstr>9_Default Design</vt:lpstr>
      <vt:lpstr>2_Default Design</vt:lpstr>
      <vt:lpstr>10_Default Design</vt:lpstr>
      <vt:lpstr>3_Default Design</vt:lpstr>
      <vt:lpstr>11_Default Design</vt:lpstr>
      <vt:lpstr>1_Ocean</vt:lpstr>
      <vt:lpstr>2_Ocean</vt:lpstr>
      <vt:lpstr>Chart</vt:lpstr>
      <vt:lpstr>Drawing</vt:lpstr>
      <vt:lpstr>Jandel SigmaPlot Graphic</vt:lpstr>
      <vt:lpstr>Photo Editor Photo</vt:lpstr>
      <vt:lpstr>Theme 4. Stock Enhancement </vt:lpstr>
      <vt:lpstr>As population growth continues to increase, how will we sustain fisheries?</vt:lpstr>
      <vt:lpstr>Coupling Fisheries Management  and Aquaculture</vt:lpstr>
      <vt:lpstr>Historical Background:  Evaluation of Marine Stock Enhancement</vt:lpstr>
      <vt:lpstr>Science &amp; Fishery Perspective-Driven Policy Development</vt:lpstr>
      <vt:lpstr>“A Responsible Approach to Marine Stock Enhancement” *</vt:lpstr>
      <vt:lpstr>Science &amp; Fishery Perspective- Where Hatcheries Can Go Wrong</vt:lpstr>
      <vt:lpstr>Updated “Responsible Approach to Marine Stock Enhancement” *</vt:lpstr>
      <vt:lpstr>Most Enhancements are Weak in 5 Areas</vt:lpstr>
      <vt:lpstr>Updated “Responsible Approach to Marine Stock Enhancement”</vt:lpstr>
      <vt:lpstr>Effect of Enhancements, harvest and habitat management should be modeled, a priori, and integrated into the decision making process</vt:lpstr>
      <vt:lpstr>Genetic Management Is Essential</vt:lpstr>
      <vt:lpstr>Virtually all aspects of enhancement research and management require the ability to identify released fish</vt:lpstr>
      <vt:lpstr>Release Variables:  Critical Uncertainties</vt:lpstr>
      <vt:lpstr>Slide 15</vt:lpstr>
      <vt:lpstr>Slide 16</vt:lpstr>
      <vt:lpstr>Reef Unit (no acclimation)</vt:lpstr>
      <vt:lpstr>Netting Removed to Release Acclimated Fish</vt:lpstr>
      <vt:lpstr>Red Snapper Recapture Rates at High Stocking Density Sites, Fall 2002</vt:lpstr>
      <vt:lpstr>Pacific Threadfin in Hawaii Releases at Kaalaea Beach </vt:lpstr>
      <vt:lpstr>Pacific Threadfin in Hawaii Releases at Kahana Bay </vt:lpstr>
      <vt:lpstr>Slide 22</vt:lpstr>
      <vt:lpstr>Slide 23</vt:lpstr>
      <vt:lpstr>Requires evaluation of hatchery-wild interactions… </vt:lpstr>
      <vt:lpstr>Slide 25</vt:lpstr>
      <vt:lpstr>Adaptive Management is Crucial </vt:lpstr>
      <vt:lpstr>34” Hatchery Snook -- 6” when released Apr 1999 in Bowlees Creek  Caught July 2004 in Bowlees Creek</vt:lpstr>
      <vt:lpstr>Legacy from the Past</vt:lpstr>
      <vt:lpstr>Enabling Factors for Expanding Successful Marine Enhancements</vt:lpstr>
      <vt:lpstr>Slide 30</vt:lpstr>
      <vt:lpstr>Slide 31</vt:lpstr>
      <vt:lpstr>Key Issues to Consider</vt:lpstr>
    </vt:vector>
  </TitlesOfParts>
  <Company>UH Hilo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M.P. Crosby</dc:creator>
  <cp:lastModifiedBy>JDai</cp:lastModifiedBy>
  <cp:revision>69</cp:revision>
  <cp:lastPrinted>2011-10-21T13:17:05Z</cp:lastPrinted>
  <dcterms:created xsi:type="dcterms:W3CDTF">2011-10-21T14:36:13Z</dcterms:created>
  <dcterms:modified xsi:type="dcterms:W3CDTF">2011-11-03T00:07:52Z</dcterms:modified>
</cp:coreProperties>
</file>