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624" y="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1791-B09E-48E6-A54C-39A19710EBA0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0ECD-D565-42ED-A6FB-42D88B20E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1791-B09E-48E6-A54C-39A19710EBA0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0ECD-D565-42ED-A6FB-42D88B20E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1791-B09E-48E6-A54C-39A19710EBA0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0ECD-D565-42ED-A6FB-42D88B20E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1791-B09E-48E6-A54C-39A19710EBA0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0ECD-D565-42ED-A6FB-42D88B20E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1791-B09E-48E6-A54C-39A19710EBA0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0ECD-D565-42ED-A6FB-42D88B20E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1791-B09E-48E6-A54C-39A19710EBA0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0ECD-D565-42ED-A6FB-42D88B20E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1791-B09E-48E6-A54C-39A19710EBA0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0ECD-D565-42ED-A6FB-42D88B20E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1791-B09E-48E6-A54C-39A19710EBA0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0ECD-D565-42ED-A6FB-42D88B20E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1791-B09E-48E6-A54C-39A19710EBA0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0ECD-D565-42ED-A6FB-42D88B20E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1791-B09E-48E6-A54C-39A19710EBA0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0ECD-D565-42ED-A6FB-42D88B20E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1791-B09E-48E6-A54C-39A19710EBA0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0ECD-D565-42ED-A6FB-42D88B20E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11791-B09E-48E6-A54C-39A19710EBA0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E0ECD-D565-42ED-A6FB-42D88B20E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dirty="0" smtClean="0"/>
              <a:t>Aquaculture Areas of Possible Collaboration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7924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/>
              <a:t>High Priority Areas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Integrated </a:t>
            </a:r>
            <a:r>
              <a:rPr lang="en-US" dirty="0" err="1" smtClean="0"/>
              <a:t>Multitrophic</a:t>
            </a:r>
            <a:r>
              <a:rPr lang="en-US" dirty="0" smtClean="0"/>
              <a:t> Aquaculture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Develop and verify models to predict environmental effects and guide location of aquaculture farms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Monitoring, assessing, and predicting contamination and disease risk in shellfish aquaculture to avoid human health impacts (e.g., PSP, heavy metals)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Fish to 2030 (World Bank)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/>
            <a:r>
              <a:rPr lang="en-US" b="1" dirty="0" smtClean="0"/>
              <a:t>Additional potential collaboration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Develop new aquaculture feeds (e.g., with reduced fish meal and fish oil)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Fish health (e.g., disease management, vaccine development, nutrition)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Stock enhancement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Hatchery technology and genetics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Impacts of environmental estrogens and estrogen mimics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Impacts on LMR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Past climatology</a:t>
            </a:r>
          </a:p>
          <a:p>
            <a:r>
              <a:rPr lang="en-US" dirty="0" smtClean="0"/>
              <a:t>Regional forecasts of climate change and variability</a:t>
            </a:r>
          </a:p>
          <a:p>
            <a:r>
              <a:rPr lang="en-US" dirty="0" smtClean="0"/>
              <a:t>Coupling climate-ocean-ecosystem models,</a:t>
            </a:r>
          </a:p>
          <a:p>
            <a:r>
              <a:rPr lang="en-US" dirty="0" smtClean="0"/>
              <a:t>Assessing the vulnerability of fisheries (rapid vulnerability assessment protocols, understanding of species and ecosystem responses, and targeted modeling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Effects of global climate change on oceanic commercially important species</a:t>
            </a:r>
          </a:p>
          <a:p>
            <a:r>
              <a:rPr lang="en-US" dirty="0" smtClean="0"/>
              <a:t>Population dynamics of </a:t>
            </a:r>
            <a:r>
              <a:rPr lang="en-US" dirty="0" err="1" smtClean="0"/>
              <a:t>Euphausia</a:t>
            </a:r>
            <a:r>
              <a:rPr lang="en-US" dirty="0" smtClean="0"/>
              <a:t> </a:t>
            </a:r>
            <a:r>
              <a:rPr lang="en-US" dirty="0" err="1" smtClean="0"/>
              <a:t>pacfica</a:t>
            </a:r>
            <a:r>
              <a:rPr lang="en-US" dirty="0" smtClean="0"/>
              <a:t> and its response mechanism to global climate change and variability in the California Current and East China Sea  (comparison study)</a:t>
            </a:r>
          </a:p>
          <a:p>
            <a:r>
              <a:rPr lang="en-US" dirty="0" smtClean="0"/>
              <a:t>Combined effects of ocean acidification and ocean warming on the biochemical composition and breeding of economically important fish from the East China Sea.</a:t>
            </a:r>
            <a:r>
              <a:rPr lang="en-US" dirty="0" smtClean="0"/>
              <a:t> 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Ocean Acidification Impacts on Living Marine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Research </a:t>
            </a:r>
            <a:r>
              <a:rPr lang="en-US" sz="3400" dirty="0" smtClean="0"/>
              <a:t>on the biochemical composition of fish from the East China Sea</a:t>
            </a:r>
          </a:p>
          <a:p>
            <a:r>
              <a:rPr lang="en-US" sz="3400" dirty="0" smtClean="0"/>
              <a:t>Response of hatching rates of fish to ocean acidification and ocean warming at the molecular level (genetic damage)</a:t>
            </a:r>
          </a:p>
          <a:p>
            <a:r>
              <a:rPr lang="en-US" sz="3400" dirty="0" smtClean="0"/>
              <a:t>NOAA scientist to contact relevant Chinese scientists to explore this area of research along with </a:t>
            </a:r>
            <a:r>
              <a:rPr lang="en-US" sz="3400" dirty="0" smtClean="0"/>
              <a:t>biodiversity and </a:t>
            </a:r>
            <a:r>
              <a:rPr lang="en-US" sz="3400" dirty="0" smtClean="0"/>
              <a:t>carbonate </a:t>
            </a:r>
            <a:r>
              <a:rPr lang="en-US" sz="3400" dirty="0" smtClean="0"/>
              <a:t>chemistry</a:t>
            </a:r>
          </a:p>
          <a:p>
            <a:r>
              <a:rPr lang="en-US" sz="3400" dirty="0" smtClean="0"/>
              <a:t>Monitoring carbonate chemistry in Chinese coastal coral reefs</a:t>
            </a:r>
          </a:p>
          <a:p>
            <a:r>
              <a:rPr lang="en-US" sz="3400" dirty="0" smtClean="0"/>
              <a:t>Monitoring biodiversity and community structure in Chinese coastal coral reefs using ARMS</a:t>
            </a:r>
          </a:p>
          <a:p>
            <a:r>
              <a:rPr lang="en-US" sz="3400" dirty="0" smtClean="0"/>
              <a:t>Monitoring recruitment and calcification in Chinese coastal coral reefs using NOAA Calcification Acidification Units (CAUs)</a:t>
            </a:r>
          </a:p>
          <a:p>
            <a:r>
              <a:rPr lang="en-US" sz="3400" dirty="0" smtClean="0"/>
              <a:t>Scientist exchanges to support the above </a:t>
            </a:r>
            <a:r>
              <a:rPr lang="en-US" sz="3400" dirty="0" smtClean="0"/>
              <a:t>research</a:t>
            </a:r>
            <a:endParaRPr lang="en-US" sz="3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Harmful Algal Blooms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Sharing information, experiences and techniques on monitoring, prediction, control and prevention of red tides</a:t>
            </a:r>
          </a:p>
          <a:p>
            <a:r>
              <a:rPr lang="en-US" dirty="0" smtClean="0"/>
              <a:t>Joint research on early warning and control of red tides</a:t>
            </a:r>
            <a:endParaRPr lang="en-US" dirty="0" smtClean="0"/>
          </a:p>
          <a:p>
            <a:r>
              <a:rPr lang="en-US" dirty="0" smtClean="0"/>
              <a:t>Effects of HABs on living marine resources and techniques to mitigate the effects</a:t>
            </a:r>
          </a:p>
          <a:p>
            <a:r>
              <a:rPr lang="en-US" dirty="0" smtClean="0"/>
              <a:t>Engagement </a:t>
            </a:r>
            <a:r>
              <a:rPr lang="en-US" dirty="0" smtClean="0"/>
              <a:t>by China in IOC/IPHAB</a:t>
            </a:r>
          </a:p>
          <a:p>
            <a:r>
              <a:rPr lang="en-US" dirty="0" smtClean="0"/>
              <a:t>Exchange points of contacts and websites</a:t>
            </a:r>
          </a:p>
          <a:p>
            <a:r>
              <a:rPr lang="en-US" dirty="0" smtClean="0"/>
              <a:t>US </a:t>
            </a:r>
            <a:r>
              <a:rPr lang="en-US" dirty="0" smtClean="0"/>
              <a:t>to provide </a:t>
            </a:r>
            <a:r>
              <a:rPr lang="en-US" dirty="0" smtClean="0"/>
              <a:t>information on legislation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Habitat Monitoring, Assessment and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Artificial reef project with initial visit for September 2011 in Miami, Florida</a:t>
            </a:r>
          </a:p>
          <a:p>
            <a:r>
              <a:rPr lang="en-US" dirty="0" smtClean="0"/>
              <a:t>Follow-up visit by U.S. experts to China to further the collaboration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Mechanisms to Sustain Cooperation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Establish </a:t>
            </a:r>
            <a:r>
              <a:rPr lang="en-US" dirty="0" smtClean="0"/>
              <a:t>Points </a:t>
            </a:r>
            <a:r>
              <a:rPr lang="en-US" dirty="0"/>
              <a:t>of Contact for LMR Panel</a:t>
            </a:r>
          </a:p>
          <a:p>
            <a:pPr lvl="1"/>
            <a:r>
              <a:rPr lang="en-US" dirty="0" smtClean="0"/>
              <a:t>Establish </a:t>
            </a:r>
            <a:r>
              <a:rPr lang="en-US" dirty="0"/>
              <a:t>Experts Group to finalize research priorities and project leads</a:t>
            </a:r>
          </a:p>
          <a:p>
            <a:pPr lvl="1"/>
            <a:r>
              <a:rPr lang="en-US" dirty="0"/>
              <a:t>Set-up Regular Exchange Mechanisms for latest research work and </a:t>
            </a:r>
            <a:r>
              <a:rPr lang="en-US" dirty="0" smtClean="0"/>
              <a:t>findings</a:t>
            </a:r>
          </a:p>
          <a:p>
            <a:pPr lvl="0"/>
            <a:r>
              <a:rPr lang="en-US" dirty="0"/>
              <a:t>Sino-American Scientific Exchange Program</a:t>
            </a:r>
          </a:p>
          <a:p>
            <a:pPr lvl="1"/>
            <a:r>
              <a:rPr lang="en-US" dirty="0"/>
              <a:t>Visiting Scientist and Visiting Student </a:t>
            </a:r>
            <a:r>
              <a:rPr lang="en-US" dirty="0" smtClean="0"/>
              <a:t>Program </a:t>
            </a:r>
            <a:r>
              <a:rPr lang="en-US" dirty="0" smtClean="0"/>
              <a:t>(Up to 1 </a:t>
            </a:r>
            <a:r>
              <a:rPr lang="en-US" dirty="0" smtClean="0"/>
              <a:t>yr</a:t>
            </a:r>
            <a:r>
              <a:rPr lang="en-US" dirty="0" smtClean="0"/>
              <a:t>. for scientist and 1-3 months for student </a:t>
            </a:r>
            <a:r>
              <a:rPr lang="en-US" dirty="0" smtClean="0"/>
              <a:t>exchange)</a:t>
            </a:r>
            <a:endParaRPr lang="en-US" dirty="0"/>
          </a:p>
          <a:p>
            <a:pPr lvl="1"/>
            <a:r>
              <a:rPr lang="en-US" dirty="0"/>
              <a:t>Scientific Seminar Series – Include key issues </a:t>
            </a:r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Near-Term Opportunities for Dialog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0" y="1752600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i="1" dirty="0" smtClean="0"/>
              <a:t>US-China Marine Science Forum (To be held in DC later this year) can be used to finalize Section </a:t>
            </a:r>
            <a:r>
              <a:rPr lang="en-US" sz="2400" i="1" dirty="0" smtClean="0"/>
              <a:t>8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Endangered Species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524000"/>
            <a:ext cx="6934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Collaboration on Sea Turtles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Convening of a Workshop on Green, Loggerhead, and Hawksbill Turtles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Information Sharing (methodologies, research projects</a:t>
            </a:r>
            <a:r>
              <a:rPr lang="en-US" sz="2800" dirty="0" smtClean="0"/>
              <a:t>…)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Protection techniques and </a:t>
            </a:r>
            <a:r>
              <a:rPr lang="en-US" sz="2800" smtClean="0"/>
              <a:t>conservation strategies of </a:t>
            </a:r>
            <a:r>
              <a:rPr lang="en-US" sz="2800" dirty="0" smtClean="0"/>
              <a:t>Bowhead Whale and Chinese White Dolphin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Exchange of information and collaboration on assessment techniques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Restoration of habitats for endangered species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Finalize list of Collaborative Activities (within 1 month)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and develop proposals for specific collaborative projects (within 3-months) [include lead Principle Investigator, objectives, proposed activities and timelines, and resources required]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Finalize Meeting Report (within 3-weeks)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583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Aquaculture Areas of Possible Collaboration</vt:lpstr>
      <vt:lpstr>Climate Impacts on LMR</vt:lpstr>
      <vt:lpstr>Ocean Acidification Impacts on Living Marine Resources</vt:lpstr>
      <vt:lpstr>Harmful Algal Blooms</vt:lpstr>
      <vt:lpstr>Habitat Monitoring, Assessment and Restoration</vt:lpstr>
      <vt:lpstr>Mechanisms to Sustain Cooperation</vt:lpstr>
      <vt:lpstr>Near-Term Opportunities for Dialog</vt:lpstr>
      <vt:lpstr>Endangered Species</vt:lpstr>
      <vt:lpstr>Next Steps</vt:lpstr>
    </vt:vector>
  </TitlesOfParts>
  <Company>NOAA NMFS HQ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Aquaculture Areas of Possible Collaboration</dc:title>
  <dc:creator>dobrien</dc:creator>
  <cp:lastModifiedBy>PRGuest</cp:lastModifiedBy>
  <cp:revision>20</cp:revision>
  <dcterms:created xsi:type="dcterms:W3CDTF">2011-06-14T18:48:43Z</dcterms:created>
  <dcterms:modified xsi:type="dcterms:W3CDTF">2011-06-14T22:26:00Z</dcterms:modified>
</cp:coreProperties>
</file>