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311" r:id="rId2"/>
    <p:sldId id="329" r:id="rId3"/>
    <p:sldId id="499" r:id="rId4"/>
    <p:sldId id="500" r:id="rId5"/>
    <p:sldId id="452" r:id="rId6"/>
    <p:sldId id="446" r:id="rId7"/>
    <p:sldId id="521" r:id="rId8"/>
    <p:sldId id="516" r:id="rId9"/>
    <p:sldId id="517" r:id="rId10"/>
    <p:sldId id="518" r:id="rId11"/>
    <p:sldId id="519" r:id="rId12"/>
    <p:sldId id="522" r:id="rId13"/>
    <p:sldId id="523" r:id="rId14"/>
    <p:sldId id="467" r:id="rId15"/>
    <p:sldId id="514" r:id="rId16"/>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603"/>
    <a:srgbClr val="002950"/>
    <a:srgbClr val="FCDA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1984" autoAdjust="0"/>
    <p:restoredTop sz="86545" autoAdjust="0"/>
  </p:normalViewPr>
  <p:slideViewPr>
    <p:cSldViewPr>
      <p:cViewPr>
        <p:scale>
          <a:sx n="70" d="100"/>
          <a:sy n="70" d="100"/>
        </p:scale>
        <p:origin x="-15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48"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QDATA4\Shared\Aquaculture%20Program%20Office\International\Global%20status%20and%20trends\China,%20Norway,%20USA%20production%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Aquaculture</a:t>
            </a:r>
            <a:r>
              <a:rPr lang="en-US" baseline="0"/>
              <a:t> Production</a:t>
            </a:r>
          </a:p>
          <a:p>
            <a:pPr>
              <a:defRPr/>
            </a:pPr>
            <a:r>
              <a:rPr lang="en-US" sz="1400" b="1" i="0" u="none" strike="noStrike" baseline="0"/>
              <a:t>(all units 1,000 metric tons)</a:t>
            </a:r>
            <a:endParaRPr lang="en-US" sz="1400" baseline="0"/>
          </a:p>
        </c:rich>
      </c:tx>
      <c:layout/>
    </c:title>
    <c:plotArea>
      <c:layout>
        <c:manualLayout>
          <c:layoutTarget val="inner"/>
          <c:xMode val="edge"/>
          <c:yMode val="edge"/>
          <c:x val="0.13282325558361807"/>
          <c:y val="0.11868807737615494"/>
          <c:w val="0.72638179071955633"/>
          <c:h val="0.72337053340773361"/>
        </c:manualLayout>
      </c:layout>
      <c:lineChart>
        <c:grouping val="standard"/>
        <c:ser>
          <c:idx val="1"/>
          <c:order val="0"/>
          <c:tx>
            <c:strRef>
              <c:f>'Data and Charts'!$A$4</c:f>
              <c:strCache>
                <c:ptCount val="1"/>
                <c:pt idx="0">
                  <c:v>China</c:v>
                </c:pt>
              </c:strCache>
            </c:strRef>
          </c:tx>
          <c:spPr>
            <a:ln>
              <a:solidFill>
                <a:schemeClr val="accent4">
                  <a:lumMod val="50000"/>
                  <a:lumOff val="50000"/>
                </a:schemeClr>
              </a:solidFill>
            </a:ln>
          </c:spPr>
          <c:marker>
            <c:symbol val="none"/>
          </c:marker>
          <c:cat>
            <c:numRef>
              <c:f>'Data and Charts'!$AL$3:$BJ$3</c:f>
              <c:numCache>
                <c:formatCode>General</c:formatCode>
                <c:ptCount val="2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numCache>
            </c:numRef>
          </c:cat>
          <c:val>
            <c:numRef>
              <c:f>'Data and Charts'!$AL$4:$BJ$4</c:f>
              <c:numCache>
                <c:formatCode>#,##0</c:formatCode>
                <c:ptCount val="25"/>
                <c:pt idx="0">
                  <c:v>3150.5940000000001</c:v>
                </c:pt>
                <c:pt idx="1">
                  <c:v>3962.2730000000001</c:v>
                </c:pt>
                <c:pt idx="2">
                  <c:v>4865.5030000000006</c:v>
                </c:pt>
                <c:pt idx="3">
                  <c:v>5630.4539999999997</c:v>
                </c:pt>
                <c:pt idx="4">
                  <c:v>6045.3270000000002</c:v>
                </c:pt>
                <c:pt idx="5">
                  <c:v>6482.402</c:v>
                </c:pt>
                <c:pt idx="6">
                  <c:v>6881.3980000000001</c:v>
                </c:pt>
                <c:pt idx="7">
                  <c:v>8256.4869999999755</c:v>
                </c:pt>
                <c:pt idx="8">
                  <c:v>10356.758</c:v>
                </c:pt>
                <c:pt idx="9">
                  <c:v>12966.795</c:v>
                </c:pt>
                <c:pt idx="10">
                  <c:v>15855.653</c:v>
                </c:pt>
                <c:pt idx="11">
                  <c:v>17714.57</c:v>
                </c:pt>
                <c:pt idx="12">
                  <c:v>18031.187000000005</c:v>
                </c:pt>
                <c:pt idx="13">
                  <c:v>18721.937999999998</c:v>
                </c:pt>
                <c:pt idx="14">
                  <c:v>20141.601999999992</c:v>
                </c:pt>
                <c:pt idx="15">
                  <c:v>21522.095000000001</c:v>
                </c:pt>
                <c:pt idx="16">
                  <c:v>22702.069</c:v>
                </c:pt>
                <c:pt idx="17">
                  <c:v>24141.657999999996</c:v>
                </c:pt>
                <c:pt idx="18">
                  <c:v>25083.253000000001</c:v>
                </c:pt>
                <c:pt idx="19">
                  <c:v>26567.201000000001</c:v>
                </c:pt>
                <c:pt idx="20">
                  <c:v>28120.69</c:v>
                </c:pt>
                <c:pt idx="21">
                  <c:v>29856.841</c:v>
                </c:pt>
                <c:pt idx="22">
                  <c:v>31415.130999999972</c:v>
                </c:pt>
                <c:pt idx="23">
                  <c:v>32731.370999999996</c:v>
                </c:pt>
                <c:pt idx="24">
                  <c:v>34779.870000000003</c:v>
                </c:pt>
              </c:numCache>
            </c:numRef>
          </c:val>
        </c:ser>
        <c:marker val="1"/>
        <c:axId val="106905984"/>
        <c:axId val="106959616"/>
      </c:lineChart>
      <c:lineChart>
        <c:grouping val="standard"/>
        <c:ser>
          <c:idx val="2"/>
          <c:order val="1"/>
          <c:tx>
            <c:strRef>
              <c:f>'Data and Charts'!$A$5</c:f>
              <c:strCache>
                <c:ptCount val="1"/>
                <c:pt idx="0">
                  <c:v>Norway</c:v>
                </c:pt>
              </c:strCache>
            </c:strRef>
          </c:tx>
          <c:spPr>
            <a:ln>
              <a:solidFill>
                <a:srgbClr val="FF0000"/>
              </a:solidFill>
            </a:ln>
          </c:spPr>
          <c:marker>
            <c:symbol val="none"/>
          </c:marker>
          <c:cat>
            <c:numRef>
              <c:f>'Data and Charts'!$AL$3:$BJ$3</c:f>
              <c:numCache>
                <c:formatCode>General</c:formatCode>
                <c:ptCount val="2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numCache>
            </c:numRef>
          </c:cat>
          <c:val>
            <c:numRef>
              <c:f>'Data and Charts'!$AL$5:$BJ$5</c:f>
              <c:numCache>
                <c:formatCode>#,##0</c:formatCode>
                <c:ptCount val="25"/>
                <c:pt idx="0">
                  <c:v>34.617000000000004</c:v>
                </c:pt>
                <c:pt idx="1">
                  <c:v>49.392000000000003</c:v>
                </c:pt>
                <c:pt idx="2">
                  <c:v>55.379000000000005</c:v>
                </c:pt>
                <c:pt idx="3">
                  <c:v>88.268000000000001</c:v>
                </c:pt>
                <c:pt idx="4">
                  <c:v>115.191</c:v>
                </c:pt>
                <c:pt idx="5">
                  <c:v>150.583</c:v>
                </c:pt>
                <c:pt idx="6">
                  <c:v>160.70499999999998</c:v>
                </c:pt>
                <c:pt idx="7">
                  <c:v>131.102</c:v>
                </c:pt>
                <c:pt idx="8">
                  <c:v>164.499</c:v>
                </c:pt>
                <c:pt idx="9">
                  <c:v>218.48600000000019</c:v>
                </c:pt>
                <c:pt idx="10">
                  <c:v>277.61500000000001</c:v>
                </c:pt>
                <c:pt idx="11">
                  <c:v>321.51599999999962</c:v>
                </c:pt>
                <c:pt idx="12">
                  <c:v>367.61700000000002</c:v>
                </c:pt>
                <c:pt idx="13">
                  <c:v>410.75700000000001</c:v>
                </c:pt>
                <c:pt idx="14">
                  <c:v>475.93199999999928</c:v>
                </c:pt>
                <c:pt idx="15">
                  <c:v>491.32900000000001</c:v>
                </c:pt>
                <c:pt idx="16">
                  <c:v>510.74799999999999</c:v>
                </c:pt>
                <c:pt idx="17">
                  <c:v>551.29700000000003</c:v>
                </c:pt>
                <c:pt idx="18">
                  <c:v>584.423</c:v>
                </c:pt>
                <c:pt idx="19">
                  <c:v>636.80199999999923</c:v>
                </c:pt>
                <c:pt idx="20">
                  <c:v>661.87699999999938</c:v>
                </c:pt>
                <c:pt idx="21">
                  <c:v>712.37300000000005</c:v>
                </c:pt>
                <c:pt idx="22">
                  <c:v>841.56</c:v>
                </c:pt>
                <c:pt idx="23">
                  <c:v>848.35899999999947</c:v>
                </c:pt>
                <c:pt idx="24">
                  <c:v>961.83999999999946</c:v>
                </c:pt>
              </c:numCache>
            </c:numRef>
          </c:val>
        </c:ser>
        <c:ser>
          <c:idx val="3"/>
          <c:order val="2"/>
          <c:tx>
            <c:strRef>
              <c:f>'Data and Charts'!$A$6</c:f>
              <c:strCache>
                <c:ptCount val="1"/>
                <c:pt idx="0">
                  <c:v>USA</c:v>
                </c:pt>
              </c:strCache>
            </c:strRef>
          </c:tx>
          <c:marker>
            <c:symbol val="none"/>
          </c:marker>
          <c:cat>
            <c:numRef>
              <c:f>'Data and Charts'!$AL$3:$BJ$3</c:f>
              <c:numCache>
                <c:formatCode>General</c:formatCode>
                <c:ptCount val="2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numCache>
            </c:numRef>
          </c:cat>
          <c:val>
            <c:numRef>
              <c:f>'Data and Charts'!$AL$6:$BJ$6</c:f>
              <c:numCache>
                <c:formatCode>#,##0</c:formatCode>
                <c:ptCount val="25"/>
                <c:pt idx="0">
                  <c:v>323.57299999999969</c:v>
                </c:pt>
                <c:pt idx="1">
                  <c:v>372.19099999999969</c:v>
                </c:pt>
                <c:pt idx="2">
                  <c:v>383.25900000000001</c:v>
                </c:pt>
                <c:pt idx="3">
                  <c:v>357.65699999999993</c:v>
                </c:pt>
                <c:pt idx="4">
                  <c:v>369.25200000000001</c:v>
                </c:pt>
                <c:pt idx="5">
                  <c:v>315.72699999999924</c:v>
                </c:pt>
                <c:pt idx="6">
                  <c:v>363.08300000000003</c:v>
                </c:pt>
                <c:pt idx="7">
                  <c:v>413.84399999999999</c:v>
                </c:pt>
                <c:pt idx="8">
                  <c:v>416.91299999999956</c:v>
                </c:pt>
                <c:pt idx="9">
                  <c:v>391.41199999999924</c:v>
                </c:pt>
                <c:pt idx="10">
                  <c:v>413.45400000000001</c:v>
                </c:pt>
                <c:pt idx="11">
                  <c:v>393.346</c:v>
                </c:pt>
                <c:pt idx="12">
                  <c:v>438.35599999999999</c:v>
                </c:pt>
                <c:pt idx="13">
                  <c:v>445.11900000000031</c:v>
                </c:pt>
                <c:pt idx="14">
                  <c:v>479.21199999999948</c:v>
                </c:pt>
                <c:pt idx="15">
                  <c:v>456.83</c:v>
                </c:pt>
                <c:pt idx="16">
                  <c:v>480.36200000000002</c:v>
                </c:pt>
                <c:pt idx="17">
                  <c:v>498.899</c:v>
                </c:pt>
                <c:pt idx="18">
                  <c:v>545.82099999999946</c:v>
                </c:pt>
                <c:pt idx="19">
                  <c:v>607.41999999999996</c:v>
                </c:pt>
                <c:pt idx="20">
                  <c:v>513.64400000000001</c:v>
                </c:pt>
                <c:pt idx="21">
                  <c:v>519.26300000000003</c:v>
                </c:pt>
                <c:pt idx="22">
                  <c:v>525.06499999999949</c:v>
                </c:pt>
                <c:pt idx="23">
                  <c:v>499.85300000000001</c:v>
                </c:pt>
                <c:pt idx="24">
                  <c:v>480.07299999999969</c:v>
                </c:pt>
              </c:numCache>
            </c:numRef>
          </c:val>
        </c:ser>
        <c:marker val="1"/>
        <c:axId val="106967808"/>
        <c:axId val="106961536"/>
      </c:lineChart>
      <c:catAx>
        <c:axId val="106905984"/>
        <c:scaling>
          <c:orientation val="minMax"/>
        </c:scaling>
        <c:axPos val="b"/>
        <c:numFmt formatCode="General" sourceLinked="1"/>
        <c:majorTickMark val="none"/>
        <c:tickLblPos val="nextTo"/>
        <c:txPr>
          <a:bodyPr rot="-5400000" vert="horz"/>
          <a:lstStyle/>
          <a:p>
            <a:pPr>
              <a:defRPr/>
            </a:pPr>
            <a:endParaRPr lang="en-US"/>
          </a:p>
        </c:txPr>
        <c:crossAx val="106959616"/>
        <c:crosses val="autoZero"/>
        <c:auto val="1"/>
        <c:lblAlgn val="ctr"/>
        <c:lblOffset val="100"/>
      </c:catAx>
      <c:valAx>
        <c:axId val="106959616"/>
        <c:scaling>
          <c:orientation val="minMax"/>
        </c:scaling>
        <c:axPos val="l"/>
        <c:majorGridlines/>
        <c:title>
          <c:tx>
            <c:rich>
              <a:bodyPr/>
              <a:lstStyle/>
              <a:p>
                <a:pPr>
                  <a:defRPr/>
                </a:pPr>
                <a:r>
                  <a:rPr lang="en-US"/>
                  <a:t>China Production</a:t>
                </a:r>
              </a:p>
            </c:rich>
          </c:tx>
          <c:layout/>
        </c:title>
        <c:numFmt formatCode="#,##0" sourceLinked="1"/>
        <c:majorTickMark val="none"/>
        <c:tickLblPos val="nextTo"/>
        <c:crossAx val="106905984"/>
        <c:crosses val="autoZero"/>
        <c:crossBetween val="between"/>
      </c:valAx>
      <c:valAx>
        <c:axId val="106961536"/>
        <c:scaling>
          <c:orientation val="minMax"/>
        </c:scaling>
        <c:axPos val="r"/>
        <c:title>
          <c:tx>
            <c:rich>
              <a:bodyPr rot="-5400000" vert="horz"/>
              <a:lstStyle/>
              <a:p>
                <a:pPr>
                  <a:defRPr/>
                </a:pPr>
                <a:r>
                  <a:rPr lang="en-US"/>
                  <a:t>USA and Norway Production</a:t>
                </a:r>
              </a:p>
            </c:rich>
          </c:tx>
          <c:layout/>
        </c:title>
        <c:numFmt formatCode="#,##0" sourceLinked="1"/>
        <c:tickLblPos val="nextTo"/>
        <c:crossAx val="106967808"/>
        <c:crosses val="max"/>
        <c:crossBetween val="between"/>
      </c:valAx>
      <c:catAx>
        <c:axId val="106967808"/>
        <c:scaling>
          <c:orientation val="minMax"/>
        </c:scaling>
        <c:delete val="1"/>
        <c:axPos val="b"/>
        <c:numFmt formatCode="General" sourceLinked="1"/>
        <c:tickLblPos val="none"/>
        <c:crossAx val="106961536"/>
        <c:crosses val="autoZero"/>
        <c:auto val="1"/>
        <c:lblAlgn val="ctr"/>
        <c:lblOffset val="100"/>
      </c:catAx>
    </c:plotArea>
    <c:legend>
      <c:legendPos val="r"/>
      <c:layout>
        <c:manualLayout>
          <c:xMode val="edge"/>
          <c:yMode val="edge"/>
          <c:x val="0.23977777777777778"/>
          <c:y val="0.23779235928842274"/>
          <c:w val="0.17133333333333367"/>
          <c:h val="0.20844856928906941"/>
        </c:manualLayout>
      </c:layout>
      <c:spPr>
        <a:solidFill>
          <a:schemeClr val="bg1">
            <a:lumMod val="95000"/>
          </a:schemeClr>
        </a:solidFill>
      </c:spPr>
    </c:legend>
    <c:plotVisOnly val="1"/>
    <c:dispBlanksAs val="gap"/>
  </c:chart>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9C661-DA76-4D8D-80C7-2FE04201959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3FEB3A6E-EFBE-4813-8036-7D633FF80F08}">
      <dgm:prSet custT="1"/>
      <dgm:spPr/>
      <dgm:t>
        <a:bodyPr/>
        <a:lstStyle/>
        <a:p>
          <a:pPr rtl="0"/>
          <a:r>
            <a:rPr lang="en-US" sz="2000" dirty="0" smtClean="0">
              <a:solidFill>
                <a:srgbClr val="002950"/>
              </a:solidFill>
            </a:rPr>
            <a:t>	NOAA’s Role</a:t>
          </a:r>
          <a:endParaRPr lang="en-US" sz="2000" dirty="0">
            <a:solidFill>
              <a:srgbClr val="002950"/>
            </a:solidFill>
          </a:endParaRPr>
        </a:p>
      </dgm:t>
    </dgm:pt>
    <dgm:pt modelId="{5ECD2E08-9803-46DE-9407-1326E2181649}" type="parTrans" cxnId="{7BDCFF27-6C45-44EC-A296-24AD7B2710DB}">
      <dgm:prSet/>
      <dgm:spPr/>
      <dgm:t>
        <a:bodyPr/>
        <a:lstStyle/>
        <a:p>
          <a:endParaRPr lang="en-US"/>
        </a:p>
      </dgm:t>
    </dgm:pt>
    <dgm:pt modelId="{B11861E3-0E9C-46F1-B9A8-A320C93E003A}" type="sibTrans" cxnId="{7BDCFF27-6C45-44EC-A296-24AD7B2710DB}">
      <dgm:prSet/>
      <dgm:spPr/>
      <dgm:t>
        <a:bodyPr/>
        <a:lstStyle/>
        <a:p>
          <a:endParaRPr lang="en-US"/>
        </a:p>
      </dgm:t>
    </dgm:pt>
    <dgm:pt modelId="{FA7CA6B5-2D6C-4E10-9935-1D8541FDE2C1}">
      <dgm:prSet custT="1"/>
      <dgm:spPr/>
      <dgm:t>
        <a:bodyPr/>
        <a:lstStyle/>
        <a:p>
          <a:pPr rtl="0"/>
          <a:r>
            <a:rPr lang="en-US" sz="2000" dirty="0" smtClean="0">
              <a:solidFill>
                <a:srgbClr val="002950"/>
              </a:solidFill>
            </a:rPr>
            <a:t>	Research Initiatives</a:t>
          </a:r>
          <a:endParaRPr lang="en-US" sz="2000" dirty="0">
            <a:solidFill>
              <a:srgbClr val="002950"/>
            </a:solidFill>
          </a:endParaRPr>
        </a:p>
      </dgm:t>
    </dgm:pt>
    <dgm:pt modelId="{CBCD2032-2451-43F8-B42A-0CBB422F1808}" type="parTrans" cxnId="{E0F5E568-5041-41BF-B9DE-3CEA15FACA07}">
      <dgm:prSet/>
      <dgm:spPr/>
      <dgm:t>
        <a:bodyPr/>
        <a:lstStyle/>
        <a:p>
          <a:endParaRPr lang="en-US"/>
        </a:p>
      </dgm:t>
    </dgm:pt>
    <dgm:pt modelId="{361091FA-533F-4888-A313-F20D208F2DA1}" type="sibTrans" cxnId="{E0F5E568-5041-41BF-B9DE-3CEA15FACA07}">
      <dgm:prSet/>
      <dgm:spPr/>
      <dgm:t>
        <a:bodyPr/>
        <a:lstStyle/>
        <a:p>
          <a:endParaRPr lang="en-US"/>
        </a:p>
      </dgm:t>
    </dgm:pt>
    <dgm:pt modelId="{A54A9D62-A149-4CAE-92DC-9A1249D7B3F1}">
      <dgm:prSet custT="1"/>
      <dgm:spPr/>
      <dgm:t>
        <a:bodyPr/>
        <a:lstStyle/>
        <a:p>
          <a:pPr rtl="0"/>
          <a:r>
            <a:rPr lang="en-US" sz="2000" dirty="0" smtClean="0">
              <a:solidFill>
                <a:srgbClr val="002950"/>
              </a:solidFill>
            </a:rPr>
            <a:t>            U.S. Aquaculture</a:t>
          </a:r>
          <a:endParaRPr lang="en-US" sz="2000" dirty="0">
            <a:solidFill>
              <a:srgbClr val="002950"/>
            </a:solidFill>
          </a:endParaRPr>
        </a:p>
      </dgm:t>
    </dgm:pt>
    <dgm:pt modelId="{CE64DC78-B761-4694-AB6D-C6FE36648B42}" type="parTrans" cxnId="{AB296F94-F457-498E-8C71-1B3DE5B2BDB3}">
      <dgm:prSet/>
      <dgm:spPr/>
      <dgm:t>
        <a:bodyPr/>
        <a:lstStyle/>
        <a:p>
          <a:endParaRPr lang="en-US"/>
        </a:p>
      </dgm:t>
    </dgm:pt>
    <dgm:pt modelId="{1F120B89-CD35-47D7-91C5-F07C6B1187C2}" type="sibTrans" cxnId="{AB296F94-F457-498E-8C71-1B3DE5B2BDB3}">
      <dgm:prSet/>
      <dgm:spPr/>
      <dgm:t>
        <a:bodyPr/>
        <a:lstStyle/>
        <a:p>
          <a:endParaRPr lang="en-US"/>
        </a:p>
      </dgm:t>
    </dgm:pt>
    <dgm:pt modelId="{018DF18F-CDFC-4BDB-A7D1-F29DEB163E9E}" type="pres">
      <dgm:prSet presAssocID="{9549C661-DA76-4D8D-80C7-2FE042019596}" presName="linear" presStyleCnt="0">
        <dgm:presLayoutVars>
          <dgm:dir/>
          <dgm:resizeHandles val="exact"/>
        </dgm:presLayoutVars>
      </dgm:prSet>
      <dgm:spPr/>
      <dgm:t>
        <a:bodyPr/>
        <a:lstStyle/>
        <a:p>
          <a:endParaRPr lang="en-US"/>
        </a:p>
      </dgm:t>
    </dgm:pt>
    <dgm:pt modelId="{D5D4D6EA-1C55-4509-BB3F-1AD678DC56D1}" type="pres">
      <dgm:prSet presAssocID="{A54A9D62-A149-4CAE-92DC-9A1249D7B3F1}" presName="comp" presStyleCnt="0"/>
      <dgm:spPr/>
      <dgm:t>
        <a:bodyPr/>
        <a:lstStyle/>
        <a:p>
          <a:endParaRPr lang="en-US"/>
        </a:p>
      </dgm:t>
    </dgm:pt>
    <dgm:pt modelId="{F3DE8E03-8747-4BF9-BC35-2FCBC3611A71}" type="pres">
      <dgm:prSet presAssocID="{A54A9D62-A149-4CAE-92DC-9A1249D7B3F1}" presName="box" presStyleLbl="node1" presStyleIdx="0" presStyleCnt="3"/>
      <dgm:spPr/>
      <dgm:t>
        <a:bodyPr/>
        <a:lstStyle/>
        <a:p>
          <a:endParaRPr lang="en-US"/>
        </a:p>
      </dgm:t>
    </dgm:pt>
    <dgm:pt modelId="{38C62B56-14BD-46D4-9C8A-F199D4F40910}" type="pres">
      <dgm:prSet presAssocID="{A54A9D62-A149-4CAE-92DC-9A1249D7B3F1}" presName="img" presStyleLbl="fgImgPlace1" presStyleIdx="0" presStyleCnt="3" custScaleX="113811"/>
      <dgm:spPr>
        <a:blipFill rotWithShape="0">
          <a:blip xmlns:r="http://schemas.openxmlformats.org/officeDocument/2006/relationships" r:embed="rId1"/>
          <a:stretch>
            <a:fillRect/>
          </a:stretch>
        </a:blipFill>
      </dgm:spPr>
      <dgm:t>
        <a:bodyPr/>
        <a:lstStyle/>
        <a:p>
          <a:endParaRPr lang="en-US"/>
        </a:p>
      </dgm:t>
    </dgm:pt>
    <dgm:pt modelId="{1E548D68-B94B-4933-8435-9C9773DBC079}" type="pres">
      <dgm:prSet presAssocID="{A54A9D62-A149-4CAE-92DC-9A1249D7B3F1}" presName="text" presStyleLbl="node1" presStyleIdx="0" presStyleCnt="3">
        <dgm:presLayoutVars>
          <dgm:bulletEnabled val="1"/>
        </dgm:presLayoutVars>
      </dgm:prSet>
      <dgm:spPr/>
      <dgm:t>
        <a:bodyPr/>
        <a:lstStyle/>
        <a:p>
          <a:endParaRPr lang="en-US"/>
        </a:p>
      </dgm:t>
    </dgm:pt>
    <dgm:pt modelId="{0D13C6BB-D0E8-4DA4-9FBB-758560EA1D03}" type="pres">
      <dgm:prSet presAssocID="{1F120B89-CD35-47D7-91C5-F07C6B1187C2}" presName="spacer" presStyleCnt="0"/>
      <dgm:spPr/>
      <dgm:t>
        <a:bodyPr/>
        <a:lstStyle/>
        <a:p>
          <a:endParaRPr lang="en-US"/>
        </a:p>
      </dgm:t>
    </dgm:pt>
    <dgm:pt modelId="{B2D2D491-EDD5-4C02-842E-21042A2BB122}" type="pres">
      <dgm:prSet presAssocID="{3FEB3A6E-EFBE-4813-8036-7D633FF80F08}" presName="comp" presStyleCnt="0"/>
      <dgm:spPr/>
      <dgm:t>
        <a:bodyPr/>
        <a:lstStyle/>
        <a:p>
          <a:endParaRPr lang="en-US"/>
        </a:p>
      </dgm:t>
    </dgm:pt>
    <dgm:pt modelId="{602FA58B-8992-4020-8AC4-96AD4339FA5C}" type="pres">
      <dgm:prSet presAssocID="{3FEB3A6E-EFBE-4813-8036-7D633FF80F08}" presName="box" presStyleLbl="node1" presStyleIdx="1" presStyleCnt="3"/>
      <dgm:spPr/>
      <dgm:t>
        <a:bodyPr/>
        <a:lstStyle/>
        <a:p>
          <a:endParaRPr lang="en-US"/>
        </a:p>
      </dgm:t>
    </dgm:pt>
    <dgm:pt modelId="{B39C3255-38E3-4D7F-9076-5F085EB1D603}" type="pres">
      <dgm:prSet presAssocID="{3FEB3A6E-EFBE-4813-8036-7D633FF80F08}" presName="img" presStyleLbl="fgImgPlace1" presStyleIdx="1" presStyleCnt="3" custScaleX="111648" custScaleY="122273" custLinFactNeighborX="-1988" custLinFactNeighborY="0"/>
      <dgm:spPr>
        <a:blipFill rotWithShape="0">
          <a:blip xmlns:r="http://schemas.openxmlformats.org/officeDocument/2006/relationships" r:embed="rId2">
            <a:lum/>
          </a:blip>
          <a:stretch>
            <a:fillRect/>
          </a:stretch>
        </a:blipFill>
        <a:ln>
          <a:solidFill>
            <a:schemeClr val="accent1"/>
          </a:solidFill>
        </a:ln>
      </dgm:spPr>
      <dgm:t>
        <a:bodyPr/>
        <a:lstStyle/>
        <a:p>
          <a:endParaRPr lang="en-US"/>
        </a:p>
      </dgm:t>
    </dgm:pt>
    <dgm:pt modelId="{4E6591E6-23DE-4BCE-BA58-81603DBA009D}" type="pres">
      <dgm:prSet presAssocID="{3FEB3A6E-EFBE-4813-8036-7D633FF80F08}" presName="text" presStyleLbl="node1" presStyleIdx="1" presStyleCnt="3">
        <dgm:presLayoutVars>
          <dgm:bulletEnabled val="1"/>
        </dgm:presLayoutVars>
      </dgm:prSet>
      <dgm:spPr/>
      <dgm:t>
        <a:bodyPr/>
        <a:lstStyle/>
        <a:p>
          <a:endParaRPr lang="en-US"/>
        </a:p>
      </dgm:t>
    </dgm:pt>
    <dgm:pt modelId="{AF335963-9D53-4125-AEA6-CC70048ADE9A}" type="pres">
      <dgm:prSet presAssocID="{B11861E3-0E9C-46F1-B9A8-A320C93E003A}" presName="spacer" presStyleCnt="0"/>
      <dgm:spPr/>
      <dgm:t>
        <a:bodyPr/>
        <a:lstStyle/>
        <a:p>
          <a:endParaRPr lang="en-US"/>
        </a:p>
      </dgm:t>
    </dgm:pt>
    <dgm:pt modelId="{1735BC14-B5F0-4435-B471-53CFE123D7DC}" type="pres">
      <dgm:prSet presAssocID="{FA7CA6B5-2D6C-4E10-9935-1D8541FDE2C1}" presName="comp" presStyleCnt="0"/>
      <dgm:spPr/>
      <dgm:t>
        <a:bodyPr/>
        <a:lstStyle/>
        <a:p>
          <a:endParaRPr lang="en-US"/>
        </a:p>
      </dgm:t>
    </dgm:pt>
    <dgm:pt modelId="{7065AA9D-29B2-4D3F-8C14-6A7C83505EC6}" type="pres">
      <dgm:prSet presAssocID="{FA7CA6B5-2D6C-4E10-9935-1D8541FDE2C1}" presName="box" presStyleLbl="node1" presStyleIdx="2" presStyleCnt="3"/>
      <dgm:spPr/>
      <dgm:t>
        <a:bodyPr/>
        <a:lstStyle/>
        <a:p>
          <a:endParaRPr lang="en-US"/>
        </a:p>
      </dgm:t>
    </dgm:pt>
    <dgm:pt modelId="{1C7E653E-23FA-45E8-B09F-804ED66BEC46}" type="pres">
      <dgm:prSet presAssocID="{FA7CA6B5-2D6C-4E10-9935-1D8541FDE2C1}" presName="img" presStyleLbl="fgImgPlace1" presStyleIdx="2" presStyleCnt="3" custScaleX="113811"/>
      <dgm:spPr>
        <a:blipFill rotWithShape="0">
          <a:blip xmlns:r="http://schemas.openxmlformats.org/officeDocument/2006/relationships" r:embed="rId3"/>
          <a:stretch>
            <a:fillRect/>
          </a:stretch>
        </a:blipFill>
      </dgm:spPr>
      <dgm:t>
        <a:bodyPr/>
        <a:lstStyle/>
        <a:p>
          <a:endParaRPr lang="en-US"/>
        </a:p>
      </dgm:t>
    </dgm:pt>
    <dgm:pt modelId="{5AB7A584-7504-412F-9025-16838415044F}" type="pres">
      <dgm:prSet presAssocID="{FA7CA6B5-2D6C-4E10-9935-1D8541FDE2C1}" presName="text" presStyleLbl="node1" presStyleIdx="2" presStyleCnt="3">
        <dgm:presLayoutVars>
          <dgm:bulletEnabled val="1"/>
        </dgm:presLayoutVars>
      </dgm:prSet>
      <dgm:spPr/>
      <dgm:t>
        <a:bodyPr/>
        <a:lstStyle/>
        <a:p>
          <a:endParaRPr lang="en-US"/>
        </a:p>
      </dgm:t>
    </dgm:pt>
  </dgm:ptLst>
  <dgm:cxnLst>
    <dgm:cxn modelId="{D92BA819-DB13-4A28-97F9-88FD94A95F82}" type="presOf" srcId="{FA7CA6B5-2D6C-4E10-9935-1D8541FDE2C1}" destId="{7065AA9D-29B2-4D3F-8C14-6A7C83505EC6}" srcOrd="0" destOrd="0" presId="urn:microsoft.com/office/officeart/2005/8/layout/vList4#1"/>
    <dgm:cxn modelId="{031EF1AB-6B53-40EB-BA0F-C5E9301A9BC2}" type="presOf" srcId="{A54A9D62-A149-4CAE-92DC-9A1249D7B3F1}" destId="{1E548D68-B94B-4933-8435-9C9773DBC079}" srcOrd="1" destOrd="0" presId="urn:microsoft.com/office/officeart/2005/8/layout/vList4#1"/>
    <dgm:cxn modelId="{E0F5E568-5041-41BF-B9DE-3CEA15FACA07}" srcId="{9549C661-DA76-4D8D-80C7-2FE042019596}" destId="{FA7CA6B5-2D6C-4E10-9935-1D8541FDE2C1}" srcOrd="2" destOrd="0" parTransId="{CBCD2032-2451-43F8-B42A-0CBB422F1808}" sibTransId="{361091FA-533F-4888-A313-F20D208F2DA1}"/>
    <dgm:cxn modelId="{AB296F94-F457-498E-8C71-1B3DE5B2BDB3}" srcId="{9549C661-DA76-4D8D-80C7-2FE042019596}" destId="{A54A9D62-A149-4CAE-92DC-9A1249D7B3F1}" srcOrd="0" destOrd="0" parTransId="{CE64DC78-B761-4694-AB6D-C6FE36648B42}" sibTransId="{1F120B89-CD35-47D7-91C5-F07C6B1187C2}"/>
    <dgm:cxn modelId="{420BE50A-7F60-496E-959F-0A4A5EE6E247}" type="presOf" srcId="{9549C661-DA76-4D8D-80C7-2FE042019596}" destId="{018DF18F-CDFC-4BDB-A7D1-F29DEB163E9E}" srcOrd="0" destOrd="0" presId="urn:microsoft.com/office/officeart/2005/8/layout/vList4#1"/>
    <dgm:cxn modelId="{99DA7D73-120A-487C-B99D-FB1313096539}" type="presOf" srcId="{A54A9D62-A149-4CAE-92DC-9A1249D7B3F1}" destId="{F3DE8E03-8747-4BF9-BC35-2FCBC3611A71}" srcOrd="0" destOrd="0" presId="urn:microsoft.com/office/officeart/2005/8/layout/vList4#1"/>
    <dgm:cxn modelId="{7BDCFF27-6C45-44EC-A296-24AD7B2710DB}" srcId="{9549C661-DA76-4D8D-80C7-2FE042019596}" destId="{3FEB3A6E-EFBE-4813-8036-7D633FF80F08}" srcOrd="1" destOrd="0" parTransId="{5ECD2E08-9803-46DE-9407-1326E2181649}" sibTransId="{B11861E3-0E9C-46F1-B9A8-A320C93E003A}"/>
    <dgm:cxn modelId="{FD01ED49-B1CA-49C1-B713-3FDA8C806F33}" type="presOf" srcId="{3FEB3A6E-EFBE-4813-8036-7D633FF80F08}" destId="{602FA58B-8992-4020-8AC4-96AD4339FA5C}" srcOrd="0" destOrd="0" presId="urn:microsoft.com/office/officeart/2005/8/layout/vList4#1"/>
    <dgm:cxn modelId="{3B98A66A-04E4-4B23-8639-6E9743EC5EA4}" type="presOf" srcId="{3FEB3A6E-EFBE-4813-8036-7D633FF80F08}" destId="{4E6591E6-23DE-4BCE-BA58-81603DBA009D}" srcOrd="1" destOrd="0" presId="urn:microsoft.com/office/officeart/2005/8/layout/vList4#1"/>
    <dgm:cxn modelId="{62B7262B-A9B5-4101-957B-FF8AA258401C}" type="presOf" srcId="{FA7CA6B5-2D6C-4E10-9935-1D8541FDE2C1}" destId="{5AB7A584-7504-412F-9025-16838415044F}" srcOrd="1" destOrd="0" presId="urn:microsoft.com/office/officeart/2005/8/layout/vList4#1"/>
    <dgm:cxn modelId="{44A7B8D3-124B-42E9-ADA7-A13C13E8029B}" type="presParOf" srcId="{018DF18F-CDFC-4BDB-A7D1-F29DEB163E9E}" destId="{D5D4D6EA-1C55-4509-BB3F-1AD678DC56D1}" srcOrd="0" destOrd="0" presId="urn:microsoft.com/office/officeart/2005/8/layout/vList4#1"/>
    <dgm:cxn modelId="{09E1BD9F-89F7-46F5-8377-C1F02570D677}" type="presParOf" srcId="{D5D4D6EA-1C55-4509-BB3F-1AD678DC56D1}" destId="{F3DE8E03-8747-4BF9-BC35-2FCBC3611A71}" srcOrd="0" destOrd="0" presId="urn:microsoft.com/office/officeart/2005/8/layout/vList4#1"/>
    <dgm:cxn modelId="{2A37AE00-ACC0-42F2-85D4-C792F3D1A3EA}" type="presParOf" srcId="{D5D4D6EA-1C55-4509-BB3F-1AD678DC56D1}" destId="{38C62B56-14BD-46D4-9C8A-F199D4F40910}" srcOrd="1" destOrd="0" presId="urn:microsoft.com/office/officeart/2005/8/layout/vList4#1"/>
    <dgm:cxn modelId="{8871BC64-1F8B-4616-BE24-E3573B5ACF36}" type="presParOf" srcId="{D5D4D6EA-1C55-4509-BB3F-1AD678DC56D1}" destId="{1E548D68-B94B-4933-8435-9C9773DBC079}" srcOrd="2" destOrd="0" presId="urn:microsoft.com/office/officeart/2005/8/layout/vList4#1"/>
    <dgm:cxn modelId="{5C8C0BD2-F22A-4A5F-A6DF-8E8610663F2C}" type="presParOf" srcId="{018DF18F-CDFC-4BDB-A7D1-F29DEB163E9E}" destId="{0D13C6BB-D0E8-4DA4-9FBB-758560EA1D03}" srcOrd="1" destOrd="0" presId="urn:microsoft.com/office/officeart/2005/8/layout/vList4#1"/>
    <dgm:cxn modelId="{1FD1CBDA-DA9B-4188-8917-9D2B3533F991}" type="presParOf" srcId="{018DF18F-CDFC-4BDB-A7D1-F29DEB163E9E}" destId="{B2D2D491-EDD5-4C02-842E-21042A2BB122}" srcOrd="2" destOrd="0" presId="urn:microsoft.com/office/officeart/2005/8/layout/vList4#1"/>
    <dgm:cxn modelId="{1D5DE604-5DCF-4148-8D0E-D2E771C88876}" type="presParOf" srcId="{B2D2D491-EDD5-4C02-842E-21042A2BB122}" destId="{602FA58B-8992-4020-8AC4-96AD4339FA5C}" srcOrd="0" destOrd="0" presId="urn:microsoft.com/office/officeart/2005/8/layout/vList4#1"/>
    <dgm:cxn modelId="{83C553F1-F838-4255-A417-A8E82D599044}" type="presParOf" srcId="{B2D2D491-EDD5-4C02-842E-21042A2BB122}" destId="{B39C3255-38E3-4D7F-9076-5F085EB1D603}" srcOrd="1" destOrd="0" presId="urn:microsoft.com/office/officeart/2005/8/layout/vList4#1"/>
    <dgm:cxn modelId="{C7D13FC1-80E5-4716-9FDE-0F45AC0ADE23}" type="presParOf" srcId="{B2D2D491-EDD5-4C02-842E-21042A2BB122}" destId="{4E6591E6-23DE-4BCE-BA58-81603DBA009D}" srcOrd="2" destOrd="0" presId="urn:microsoft.com/office/officeart/2005/8/layout/vList4#1"/>
    <dgm:cxn modelId="{EDED367E-EA10-430C-A2D9-33709B8C737B}" type="presParOf" srcId="{018DF18F-CDFC-4BDB-A7D1-F29DEB163E9E}" destId="{AF335963-9D53-4125-AEA6-CC70048ADE9A}" srcOrd="3" destOrd="0" presId="urn:microsoft.com/office/officeart/2005/8/layout/vList4#1"/>
    <dgm:cxn modelId="{A1943F93-2AAF-4B2F-99F8-7EF5522782FD}" type="presParOf" srcId="{018DF18F-CDFC-4BDB-A7D1-F29DEB163E9E}" destId="{1735BC14-B5F0-4435-B471-53CFE123D7DC}" srcOrd="4" destOrd="0" presId="urn:microsoft.com/office/officeart/2005/8/layout/vList4#1"/>
    <dgm:cxn modelId="{156EA39B-D0EE-494A-AC1B-FC477AB8D873}" type="presParOf" srcId="{1735BC14-B5F0-4435-B471-53CFE123D7DC}" destId="{7065AA9D-29B2-4D3F-8C14-6A7C83505EC6}" srcOrd="0" destOrd="0" presId="urn:microsoft.com/office/officeart/2005/8/layout/vList4#1"/>
    <dgm:cxn modelId="{8109DF7E-B688-4650-AF77-DF84228265CA}" type="presParOf" srcId="{1735BC14-B5F0-4435-B471-53CFE123D7DC}" destId="{1C7E653E-23FA-45E8-B09F-804ED66BEC46}" srcOrd="1" destOrd="0" presId="urn:microsoft.com/office/officeart/2005/8/layout/vList4#1"/>
    <dgm:cxn modelId="{FB14C658-51FD-44BE-BBF0-06B90A766DB5}" type="presParOf" srcId="{1735BC14-B5F0-4435-B471-53CFE123D7DC}" destId="{5AB7A584-7504-412F-9025-16838415044F}"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A6D83-EA99-41BC-A10F-B8DC044F66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E6B5B68-8669-41D9-BE6A-2010B04F9927}">
      <dgm:prSet custT="1"/>
      <dgm:spPr>
        <a:blipFill rotWithShape="0">
          <a:blip xmlns:r="http://schemas.openxmlformats.org/officeDocument/2006/relationships" r:embed="rId1"/>
          <a:stretch>
            <a:fillRect/>
          </a:stretch>
        </a:blipFill>
      </dgm:spPr>
      <dgm:t>
        <a:bodyPr/>
        <a:lstStyle/>
        <a:p>
          <a:pPr rtl="0"/>
          <a:endParaRPr lang="en-US" sz="1800" dirty="0"/>
        </a:p>
      </dgm:t>
    </dgm:pt>
    <dgm:pt modelId="{6238ABFA-2107-4EC0-89DA-53A70AE539A7}" type="parTrans" cxnId="{3DD762B9-3A2D-4C8C-8F12-9AA5C9E0398D}">
      <dgm:prSet/>
      <dgm:spPr/>
      <dgm:t>
        <a:bodyPr/>
        <a:lstStyle/>
        <a:p>
          <a:endParaRPr lang="en-US"/>
        </a:p>
      </dgm:t>
    </dgm:pt>
    <dgm:pt modelId="{20E37291-3830-4523-9816-7B64392BFC83}" type="sibTrans" cxnId="{3DD762B9-3A2D-4C8C-8F12-9AA5C9E0398D}">
      <dgm:prSet/>
      <dgm:spPr/>
      <dgm:t>
        <a:bodyPr/>
        <a:lstStyle/>
        <a:p>
          <a:endParaRPr lang="en-US"/>
        </a:p>
      </dgm:t>
    </dgm:pt>
    <dgm:pt modelId="{02E3BF21-EE64-4C2A-BD50-2B9CD65FB131}">
      <dgm:prSet custT="1"/>
      <dgm:spPr/>
      <dgm:t>
        <a:bodyPr/>
        <a:lstStyle/>
        <a:p>
          <a:pPr rtl="0"/>
          <a:r>
            <a:rPr lang="en-US" sz="1800" dirty="0" smtClean="0"/>
            <a:t>Healthy marine ecosystems</a:t>
          </a:r>
          <a:endParaRPr lang="en-US" sz="1800" dirty="0"/>
        </a:p>
      </dgm:t>
    </dgm:pt>
    <dgm:pt modelId="{55CC405F-9FF5-47B6-A950-3A26BDD0835B}" type="parTrans" cxnId="{B9FC9A6D-260E-430D-B74E-8A792B9DC26B}">
      <dgm:prSet/>
      <dgm:spPr/>
      <dgm:t>
        <a:bodyPr/>
        <a:lstStyle/>
        <a:p>
          <a:endParaRPr lang="en-US"/>
        </a:p>
      </dgm:t>
    </dgm:pt>
    <dgm:pt modelId="{5691C95C-617B-4CF4-A433-1C3D7C9C83C4}" type="sibTrans" cxnId="{B9FC9A6D-260E-430D-B74E-8A792B9DC26B}">
      <dgm:prSet/>
      <dgm:spPr/>
      <dgm:t>
        <a:bodyPr/>
        <a:lstStyle/>
        <a:p>
          <a:endParaRPr lang="en-US"/>
        </a:p>
      </dgm:t>
    </dgm:pt>
    <dgm:pt modelId="{B1E85C79-2754-4B5C-90BD-B7248027AA3E}">
      <dgm:prSet custT="1"/>
      <dgm:spPr/>
      <dgm:t>
        <a:bodyPr/>
        <a:lstStyle/>
        <a:p>
          <a:pPr rtl="0"/>
          <a:endParaRPr lang="en-US" sz="1800" dirty="0"/>
        </a:p>
      </dgm:t>
    </dgm:pt>
    <dgm:pt modelId="{260889E3-8F45-475F-BE3A-109D94210E83}" type="parTrans" cxnId="{96B0E0EA-916F-4C22-996E-10C0944C8B63}">
      <dgm:prSet/>
      <dgm:spPr/>
      <dgm:t>
        <a:bodyPr/>
        <a:lstStyle/>
        <a:p>
          <a:endParaRPr lang="en-US"/>
        </a:p>
      </dgm:t>
    </dgm:pt>
    <dgm:pt modelId="{37D5E4A5-96B3-4617-9931-78235598B16C}" type="sibTrans" cxnId="{96B0E0EA-916F-4C22-996E-10C0944C8B63}">
      <dgm:prSet/>
      <dgm:spPr/>
      <dgm:t>
        <a:bodyPr/>
        <a:lstStyle/>
        <a:p>
          <a:endParaRPr lang="en-US"/>
        </a:p>
      </dgm:t>
    </dgm:pt>
    <dgm:pt modelId="{880F0F17-7177-43C2-A2F7-4D33E677C619}">
      <dgm:prSet custT="1"/>
      <dgm:spPr/>
      <dgm:t>
        <a:bodyPr/>
        <a:lstStyle/>
        <a:p>
          <a:pPr rtl="0"/>
          <a:r>
            <a:rPr lang="en-US" sz="1800" dirty="0" smtClean="0"/>
            <a:t>Create employment</a:t>
          </a:r>
          <a:endParaRPr lang="en-US" sz="1800" dirty="0"/>
        </a:p>
      </dgm:t>
    </dgm:pt>
    <dgm:pt modelId="{DAA6D430-6804-4AB6-98D4-E7BB4B623AAE}" type="parTrans" cxnId="{E702C750-B6BC-47EC-9B7E-199344E96B47}">
      <dgm:prSet/>
      <dgm:spPr/>
      <dgm:t>
        <a:bodyPr/>
        <a:lstStyle/>
        <a:p>
          <a:endParaRPr lang="en-US"/>
        </a:p>
      </dgm:t>
    </dgm:pt>
    <dgm:pt modelId="{AEBFBF48-B7D9-40FB-88DD-005849E9F20D}" type="sibTrans" cxnId="{E702C750-B6BC-47EC-9B7E-199344E96B47}">
      <dgm:prSet/>
      <dgm:spPr/>
      <dgm:t>
        <a:bodyPr/>
        <a:lstStyle/>
        <a:p>
          <a:endParaRPr lang="en-US"/>
        </a:p>
      </dgm:t>
    </dgm:pt>
    <dgm:pt modelId="{A1AAB9A2-86E1-43BC-A540-B593D3DD0535}">
      <dgm:prSet custT="1"/>
      <dgm:spPr/>
      <dgm:t>
        <a:bodyPr/>
        <a:lstStyle/>
        <a:p>
          <a:pPr rtl="0"/>
          <a:r>
            <a:rPr lang="en-US" sz="1800" dirty="0" smtClean="0"/>
            <a:t>Support fishing communities, complement wild catch</a:t>
          </a:r>
          <a:endParaRPr lang="en-US" sz="1800" dirty="0"/>
        </a:p>
      </dgm:t>
    </dgm:pt>
    <dgm:pt modelId="{C6E8DE2F-B544-47C8-B2C0-EE29443B480A}" type="parTrans" cxnId="{9CE7B39E-457E-4BFB-A3CA-87D0A6FBD73D}">
      <dgm:prSet/>
      <dgm:spPr/>
      <dgm:t>
        <a:bodyPr/>
        <a:lstStyle/>
        <a:p>
          <a:endParaRPr lang="en-US"/>
        </a:p>
      </dgm:t>
    </dgm:pt>
    <dgm:pt modelId="{98BB6CE0-716B-481A-AF7B-F25D426203FD}" type="sibTrans" cxnId="{9CE7B39E-457E-4BFB-A3CA-87D0A6FBD73D}">
      <dgm:prSet/>
      <dgm:spPr/>
      <dgm:t>
        <a:bodyPr/>
        <a:lstStyle/>
        <a:p>
          <a:endParaRPr lang="en-US"/>
        </a:p>
      </dgm:t>
    </dgm:pt>
    <dgm:pt modelId="{81309210-D21C-474D-8F0A-FA80DAD24025}">
      <dgm:prSet custT="1"/>
      <dgm:spPr/>
      <dgm:t>
        <a:bodyPr/>
        <a:lstStyle/>
        <a:p>
          <a:pPr rtl="0"/>
          <a:endParaRPr lang="en-US" sz="1800" dirty="0"/>
        </a:p>
      </dgm:t>
    </dgm:pt>
    <dgm:pt modelId="{C49BEC3D-0050-4CDC-8DB6-B81DC24CA1D3}" type="parTrans" cxnId="{4F4FF679-DB4F-44F0-AB9C-27438A3B0030}">
      <dgm:prSet/>
      <dgm:spPr/>
      <dgm:t>
        <a:bodyPr/>
        <a:lstStyle/>
        <a:p>
          <a:endParaRPr lang="en-US"/>
        </a:p>
      </dgm:t>
    </dgm:pt>
    <dgm:pt modelId="{A6BA17F9-95C6-46D4-BE3D-3E92623C4C05}" type="sibTrans" cxnId="{4F4FF679-DB4F-44F0-AB9C-27438A3B0030}">
      <dgm:prSet/>
      <dgm:spPr/>
      <dgm:t>
        <a:bodyPr/>
        <a:lstStyle/>
        <a:p>
          <a:endParaRPr lang="en-US"/>
        </a:p>
      </dgm:t>
    </dgm:pt>
    <dgm:pt modelId="{02C2E93F-2963-4D20-8C08-842EC188A7D0}">
      <dgm:prSet custT="1"/>
      <dgm:spPr/>
      <dgm:t>
        <a:bodyPr/>
        <a:lstStyle/>
        <a:p>
          <a:pPr rtl="0"/>
          <a:r>
            <a:rPr lang="en-US" sz="1800" dirty="0" smtClean="0"/>
            <a:t>Restore and conserve marine and coastal habitat</a:t>
          </a:r>
          <a:endParaRPr lang="en-US" sz="1800" dirty="0"/>
        </a:p>
      </dgm:t>
    </dgm:pt>
    <dgm:pt modelId="{840A8C9A-7444-47B2-8D8F-23FC1A974B30}" type="parTrans" cxnId="{0D9D1FEF-30F2-4E44-8807-814C53C7EEDE}">
      <dgm:prSet/>
      <dgm:spPr/>
      <dgm:t>
        <a:bodyPr/>
        <a:lstStyle/>
        <a:p>
          <a:endParaRPr lang="en-US"/>
        </a:p>
      </dgm:t>
    </dgm:pt>
    <dgm:pt modelId="{69E33437-6EE2-4985-AB0E-B9F077179F51}" type="sibTrans" cxnId="{0D9D1FEF-30F2-4E44-8807-814C53C7EEDE}">
      <dgm:prSet/>
      <dgm:spPr/>
      <dgm:t>
        <a:bodyPr/>
        <a:lstStyle/>
        <a:p>
          <a:endParaRPr lang="en-US"/>
        </a:p>
      </dgm:t>
    </dgm:pt>
    <dgm:pt modelId="{454486B7-A3D3-4DBF-91DC-FD56C1D12810}">
      <dgm:prSet custT="1"/>
      <dgm:spPr/>
      <dgm:t>
        <a:bodyPr/>
        <a:lstStyle/>
        <a:p>
          <a:pPr rtl="0"/>
          <a:endParaRPr lang="en-US" sz="1800" dirty="0"/>
        </a:p>
      </dgm:t>
    </dgm:pt>
    <dgm:pt modelId="{16AEA1D8-35A3-426B-8A09-D6B5C11EF561}" type="parTrans" cxnId="{6130C0C8-F3A7-432D-B5FC-241C5CF4F800}">
      <dgm:prSet/>
      <dgm:spPr/>
      <dgm:t>
        <a:bodyPr/>
        <a:lstStyle/>
        <a:p>
          <a:endParaRPr lang="en-US"/>
        </a:p>
      </dgm:t>
    </dgm:pt>
    <dgm:pt modelId="{F35E7626-7115-4571-9D25-C4889AD7676C}" type="sibTrans" cxnId="{6130C0C8-F3A7-432D-B5FC-241C5CF4F800}">
      <dgm:prSet/>
      <dgm:spPr/>
      <dgm:t>
        <a:bodyPr/>
        <a:lstStyle/>
        <a:p>
          <a:endParaRPr lang="en-US"/>
        </a:p>
      </dgm:t>
    </dgm:pt>
    <dgm:pt modelId="{9692E823-406D-4C3B-B718-A62E5CB0E085}">
      <dgm:prSet custT="1"/>
      <dgm:spPr/>
      <dgm:t>
        <a:bodyPr/>
        <a:lstStyle/>
        <a:p>
          <a:pPr rtl="0"/>
          <a:r>
            <a:rPr lang="en-US" sz="1800" dirty="0" smtClean="0"/>
            <a:t>Sustainable seafood</a:t>
          </a:r>
          <a:endParaRPr lang="en-US" sz="1800" dirty="0"/>
        </a:p>
      </dgm:t>
    </dgm:pt>
    <dgm:pt modelId="{07C12D51-1ED3-43D0-AB5B-4FC7F3582F34}" type="parTrans" cxnId="{279F68D7-494C-4D55-B33E-689A4A5C322F}">
      <dgm:prSet/>
      <dgm:spPr/>
      <dgm:t>
        <a:bodyPr/>
        <a:lstStyle/>
        <a:p>
          <a:endParaRPr lang="en-US"/>
        </a:p>
      </dgm:t>
    </dgm:pt>
    <dgm:pt modelId="{8C58A2C8-C4A9-42FE-82A5-A37C29024042}" type="sibTrans" cxnId="{279F68D7-494C-4D55-B33E-689A4A5C322F}">
      <dgm:prSet/>
      <dgm:spPr/>
      <dgm:t>
        <a:bodyPr/>
        <a:lstStyle/>
        <a:p>
          <a:endParaRPr lang="en-US"/>
        </a:p>
      </dgm:t>
    </dgm:pt>
    <dgm:pt modelId="{625A6874-A96D-415B-880D-32BE83BD15B1}">
      <dgm:prSet custT="1"/>
      <dgm:spPr/>
      <dgm:t>
        <a:bodyPr/>
        <a:lstStyle/>
        <a:p>
          <a:pPr rtl="0"/>
          <a:endParaRPr lang="en-US" sz="1800" dirty="0"/>
        </a:p>
      </dgm:t>
    </dgm:pt>
    <dgm:pt modelId="{ACF76DC5-5DED-442B-BE10-EDC0EC9DC8E8}" type="parTrans" cxnId="{E324E7B9-F8B4-4803-9A17-B7CE7E24D1E3}">
      <dgm:prSet/>
      <dgm:spPr/>
      <dgm:t>
        <a:bodyPr/>
        <a:lstStyle/>
        <a:p>
          <a:endParaRPr lang="en-US"/>
        </a:p>
      </dgm:t>
    </dgm:pt>
    <dgm:pt modelId="{4D658B79-E509-4D4C-9B59-AE893D20459E}" type="sibTrans" cxnId="{E324E7B9-F8B4-4803-9A17-B7CE7E24D1E3}">
      <dgm:prSet/>
      <dgm:spPr/>
      <dgm:t>
        <a:bodyPr/>
        <a:lstStyle/>
        <a:p>
          <a:endParaRPr lang="en-US"/>
        </a:p>
      </dgm:t>
    </dgm:pt>
    <dgm:pt modelId="{B7937728-7D9B-4292-8629-41FB3A4C716C}" type="pres">
      <dgm:prSet presAssocID="{F0DA6D83-EA99-41BC-A10F-B8DC044F661D}" presName="Name0" presStyleCnt="0">
        <dgm:presLayoutVars>
          <dgm:dir/>
          <dgm:animLvl val="lvl"/>
          <dgm:resizeHandles val="exact"/>
        </dgm:presLayoutVars>
      </dgm:prSet>
      <dgm:spPr/>
      <dgm:t>
        <a:bodyPr/>
        <a:lstStyle/>
        <a:p>
          <a:endParaRPr lang="en-US"/>
        </a:p>
      </dgm:t>
    </dgm:pt>
    <dgm:pt modelId="{C3CF1087-2950-42EA-9595-6615DF06794E}" type="pres">
      <dgm:prSet presAssocID="{1E6B5B68-8669-41D9-BE6A-2010B04F9927}" presName="linNode" presStyleCnt="0"/>
      <dgm:spPr/>
    </dgm:pt>
    <dgm:pt modelId="{0C766581-602D-4C5C-B153-EF1E950F9493}" type="pres">
      <dgm:prSet presAssocID="{1E6B5B68-8669-41D9-BE6A-2010B04F9927}" presName="parentText" presStyleLbl="node1" presStyleIdx="0" presStyleCnt="1">
        <dgm:presLayoutVars>
          <dgm:chMax val="1"/>
          <dgm:bulletEnabled val="1"/>
        </dgm:presLayoutVars>
      </dgm:prSet>
      <dgm:spPr/>
      <dgm:t>
        <a:bodyPr/>
        <a:lstStyle/>
        <a:p>
          <a:endParaRPr lang="en-US"/>
        </a:p>
      </dgm:t>
    </dgm:pt>
    <dgm:pt modelId="{F6F9F123-9239-40A9-861A-1F9C105BFBCD}" type="pres">
      <dgm:prSet presAssocID="{1E6B5B68-8669-41D9-BE6A-2010B04F9927}" presName="descendantText" presStyleLbl="alignAccFollowNode1" presStyleIdx="0" presStyleCnt="1">
        <dgm:presLayoutVars>
          <dgm:bulletEnabled val="1"/>
        </dgm:presLayoutVars>
      </dgm:prSet>
      <dgm:spPr/>
      <dgm:t>
        <a:bodyPr/>
        <a:lstStyle/>
        <a:p>
          <a:endParaRPr lang="en-US"/>
        </a:p>
      </dgm:t>
    </dgm:pt>
  </dgm:ptLst>
  <dgm:cxnLst>
    <dgm:cxn modelId="{67904EF3-977C-4DB4-B00D-FD3F046925A1}" type="presOf" srcId="{A1AAB9A2-86E1-43BC-A540-B593D3DD0535}" destId="{F6F9F123-9239-40A9-861A-1F9C105BFBCD}" srcOrd="0" destOrd="6" presId="urn:microsoft.com/office/officeart/2005/8/layout/vList5"/>
    <dgm:cxn modelId="{4F4FF679-DB4F-44F0-AB9C-27438A3B0030}" srcId="{1E6B5B68-8669-41D9-BE6A-2010B04F9927}" destId="{81309210-D21C-474D-8F0A-FA80DAD24025}" srcOrd="7" destOrd="0" parTransId="{C49BEC3D-0050-4CDC-8DB6-B81DC24CA1D3}" sibTransId="{A6BA17F9-95C6-46D4-BE3D-3E92623C4C05}"/>
    <dgm:cxn modelId="{0D9D1FEF-30F2-4E44-8807-814C53C7EEDE}" srcId="{1E6B5B68-8669-41D9-BE6A-2010B04F9927}" destId="{02C2E93F-2963-4D20-8C08-842EC188A7D0}" srcOrd="8" destOrd="0" parTransId="{840A8C9A-7444-47B2-8D8F-23FC1A974B30}" sibTransId="{69E33437-6EE2-4985-AB0E-B9F077179F51}"/>
    <dgm:cxn modelId="{AE3B54E3-61DE-46E0-878F-3AC2B18C5B3B}" type="presOf" srcId="{625A6874-A96D-415B-880D-32BE83BD15B1}" destId="{F6F9F123-9239-40A9-861A-1F9C105BFBCD}" srcOrd="0" destOrd="1" presId="urn:microsoft.com/office/officeart/2005/8/layout/vList5"/>
    <dgm:cxn modelId="{C8905B05-B3AB-4E3A-B106-F3C5B2BA8EC6}" type="presOf" srcId="{880F0F17-7177-43C2-A2F7-4D33E677C619}" destId="{F6F9F123-9239-40A9-861A-1F9C105BFBCD}" srcOrd="0" destOrd="4" presId="urn:microsoft.com/office/officeart/2005/8/layout/vList5"/>
    <dgm:cxn modelId="{4040A6AC-E357-46EC-9448-ABEBF04A13ED}" type="presOf" srcId="{02C2E93F-2963-4D20-8C08-842EC188A7D0}" destId="{F6F9F123-9239-40A9-861A-1F9C105BFBCD}" srcOrd="0" destOrd="8" presId="urn:microsoft.com/office/officeart/2005/8/layout/vList5"/>
    <dgm:cxn modelId="{96B0E0EA-916F-4C22-996E-10C0944C8B63}" srcId="{1E6B5B68-8669-41D9-BE6A-2010B04F9927}" destId="{B1E85C79-2754-4B5C-90BD-B7248027AA3E}" srcOrd="3" destOrd="0" parTransId="{260889E3-8F45-475F-BE3A-109D94210E83}" sibTransId="{37D5E4A5-96B3-4617-9931-78235598B16C}"/>
    <dgm:cxn modelId="{A726C94A-1645-44DB-B576-20CD9E164261}" type="presOf" srcId="{B1E85C79-2754-4B5C-90BD-B7248027AA3E}" destId="{F6F9F123-9239-40A9-861A-1F9C105BFBCD}" srcOrd="0" destOrd="3" presId="urn:microsoft.com/office/officeart/2005/8/layout/vList5"/>
    <dgm:cxn modelId="{6130C0C8-F3A7-432D-B5FC-241C5CF4F800}" srcId="{1E6B5B68-8669-41D9-BE6A-2010B04F9927}" destId="{454486B7-A3D3-4DBF-91DC-FD56C1D12810}" srcOrd="5" destOrd="0" parTransId="{16AEA1D8-35A3-426B-8A09-D6B5C11EF561}" sibTransId="{F35E7626-7115-4571-9D25-C4889AD7676C}"/>
    <dgm:cxn modelId="{E702C750-B6BC-47EC-9B7E-199344E96B47}" srcId="{1E6B5B68-8669-41D9-BE6A-2010B04F9927}" destId="{880F0F17-7177-43C2-A2F7-4D33E677C619}" srcOrd="4" destOrd="0" parTransId="{DAA6D430-6804-4AB6-98D4-E7BB4B623AAE}" sibTransId="{AEBFBF48-B7D9-40FB-88DD-005849E9F20D}"/>
    <dgm:cxn modelId="{0D6B0721-7A32-4E23-8E36-BA9F92ED63D1}" type="presOf" srcId="{1E6B5B68-8669-41D9-BE6A-2010B04F9927}" destId="{0C766581-602D-4C5C-B153-EF1E950F9493}" srcOrd="0" destOrd="0" presId="urn:microsoft.com/office/officeart/2005/8/layout/vList5"/>
    <dgm:cxn modelId="{F6A74D63-143C-4BD3-9248-3A151D8968F8}" type="presOf" srcId="{454486B7-A3D3-4DBF-91DC-FD56C1D12810}" destId="{F6F9F123-9239-40A9-861A-1F9C105BFBCD}" srcOrd="0" destOrd="5" presId="urn:microsoft.com/office/officeart/2005/8/layout/vList5"/>
    <dgm:cxn modelId="{7D32B581-3FDC-4686-9803-075A1A6EAB85}" type="presOf" srcId="{81309210-D21C-474D-8F0A-FA80DAD24025}" destId="{F6F9F123-9239-40A9-861A-1F9C105BFBCD}" srcOrd="0" destOrd="7" presId="urn:microsoft.com/office/officeart/2005/8/layout/vList5"/>
    <dgm:cxn modelId="{3DD762B9-3A2D-4C8C-8F12-9AA5C9E0398D}" srcId="{F0DA6D83-EA99-41BC-A10F-B8DC044F661D}" destId="{1E6B5B68-8669-41D9-BE6A-2010B04F9927}" srcOrd="0" destOrd="0" parTransId="{6238ABFA-2107-4EC0-89DA-53A70AE539A7}" sibTransId="{20E37291-3830-4523-9816-7B64392BFC83}"/>
    <dgm:cxn modelId="{B9FC9A6D-260E-430D-B74E-8A792B9DC26B}" srcId="{1E6B5B68-8669-41D9-BE6A-2010B04F9927}" destId="{02E3BF21-EE64-4C2A-BD50-2B9CD65FB131}" srcOrd="2" destOrd="0" parTransId="{55CC405F-9FF5-47B6-A950-3A26BDD0835B}" sibTransId="{5691C95C-617B-4CF4-A433-1C3D7C9C83C4}"/>
    <dgm:cxn modelId="{442A2BB3-88FE-41FF-80B3-380B31322392}" type="presOf" srcId="{9692E823-406D-4C3B-B718-A62E5CB0E085}" destId="{F6F9F123-9239-40A9-861A-1F9C105BFBCD}" srcOrd="0" destOrd="0" presId="urn:microsoft.com/office/officeart/2005/8/layout/vList5"/>
    <dgm:cxn modelId="{E324E7B9-F8B4-4803-9A17-B7CE7E24D1E3}" srcId="{1E6B5B68-8669-41D9-BE6A-2010B04F9927}" destId="{625A6874-A96D-415B-880D-32BE83BD15B1}" srcOrd="1" destOrd="0" parTransId="{ACF76DC5-5DED-442B-BE10-EDC0EC9DC8E8}" sibTransId="{4D658B79-E509-4D4C-9B59-AE893D20459E}"/>
    <dgm:cxn modelId="{9CE7B39E-457E-4BFB-A3CA-87D0A6FBD73D}" srcId="{1E6B5B68-8669-41D9-BE6A-2010B04F9927}" destId="{A1AAB9A2-86E1-43BC-A540-B593D3DD0535}" srcOrd="6" destOrd="0" parTransId="{C6E8DE2F-B544-47C8-B2C0-EE29443B480A}" sibTransId="{98BB6CE0-716B-481A-AF7B-F25D426203FD}"/>
    <dgm:cxn modelId="{D5EC623E-08B7-48BA-8E64-F27A9773A7A9}" type="presOf" srcId="{02E3BF21-EE64-4C2A-BD50-2B9CD65FB131}" destId="{F6F9F123-9239-40A9-861A-1F9C105BFBCD}" srcOrd="0" destOrd="2" presId="urn:microsoft.com/office/officeart/2005/8/layout/vList5"/>
    <dgm:cxn modelId="{279F68D7-494C-4D55-B33E-689A4A5C322F}" srcId="{1E6B5B68-8669-41D9-BE6A-2010B04F9927}" destId="{9692E823-406D-4C3B-B718-A62E5CB0E085}" srcOrd="0" destOrd="0" parTransId="{07C12D51-1ED3-43D0-AB5B-4FC7F3582F34}" sibTransId="{8C58A2C8-C4A9-42FE-82A5-A37C29024042}"/>
    <dgm:cxn modelId="{81932CEC-5380-44D6-AFED-CF3116E67B07}" type="presOf" srcId="{F0DA6D83-EA99-41BC-A10F-B8DC044F661D}" destId="{B7937728-7D9B-4292-8629-41FB3A4C716C}" srcOrd="0" destOrd="0" presId="urn:microsoft.com/office/officeart/2005/8/layout/vList5"/>
    <dgm:cxn modelId="{CB654E9E-33CC-4CE3-8DE1-664A3AE47172}" type="presParOf" srcId="{B7937728-7D9B-4292-8629-41FB3A4C716C}" destId="{C3CF1087-2950-42EA-9595-6615DF06794E}" srcOrd="0" destOrd="0" presId="urn:microsoft.com/office/officeart/2005/8/layout/vList5"/>
    <dgm:cxn modelId="{390DE0B0-679D-47A7-9906-60C74331CE05}" type="presParOf" srcId="{C3CF1087-2950-42EA-9595-6615DF06794E}" destId="{0C766581-602D-4C5C-B153-EF1E950F9493}" srcOrd="0" destOrd="0" presId="urn:microsoft.com/office/officeart/2005/8/layout/vList5"/>
    <dgm:cxn modelId="{FEA2DB5E-21DD-45BF-8DA6-2E5E4851734F}" type="presParOf" srcId="{C3CF1087-2950-42EA-9595-6615DF06794E}" destId="{F6F9F123-9239-40A9-861A-1F9C105BFBC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DE8E03-8747-4BF9-BC35-2FCBC3611A71}">
      <dsp:nvSpPr>
        <dsp:cNvPr id="0" name=""/>
        <dsp:cNvSpPr/>
      </dsp:nvSpPr>
      <dsp:spPr>
        <a:xfrm>
          <a:off x="0" y="0"/>
          <a:ext cx="7543800" cy="1071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2950"/>
              </a:solidFill>
            </a:rPr>
            <a:t>            U.S. Aquaculture</a:t>
          </a:r>
          <a:endParaRPr lang="en-US" sz="2000" kern="1200" dirty="0">
            <a:solidFill>
              <a:srgbClr val="002950"/>
            </a:solidFill>
          </a:endParaRPr>
        </a:p>
      </dsp:txBody>
      <dsp:txXfrm>
        <a:off x="1615916" y="0"/>
        <a:ext cx="5927883" cy="1071562"/>
      </dsp:txXfrm>
    </dsp:sp>
    <dsp:sp modelId="{38C62B56-14BD-46D4-9C8A-F199D4F40910}">
      <dsp:nvSpPr>
        <dsp:cNvPr id="0" name=""/>
        <dsp:cNvSpPr/>
      </dsp:nvSpPr>
      <dsp:spPr>
        <a:xfrm>
          <a:off x="2968" y="107156"/>
          <a:ext cx="1717134" cy="8572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FA58B-8992-4020-8AC4-96AD4339FA5C}">
      <dsp:nvSpPr>
        <dsp:cNvPr id="0" name=""/>
        <dsp:cNvSpPr/>
      </dsp:nvSpPr>
      <dsp:spPr>
        <a:xfrm>
          <a:off x="0" y="1178718"/>
          <a:ext cx="7543800" cy="1071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2950"/>
              </a:solidFill>
            </a:rPr>
            <a:t>	NOAA’s Role</a:t>
          </a:r>
          <a:endParaRPr lang="en-US" sz="2000" kern="1200" dirty="0">
            <a:solidFill>
              <a:srgbClr val="002950"/>
            </a:solidFill>
          </a:endParaRPr>
        </a:p>
      </dsp:txBody>
      <dsp:txXfrm>
        <a:off x="1615916" y="1178718"/>
        <a:ext cx="5927883" cy="1071562"/>
      </dsp:txXfrm>
    </dsp:sp>
    <dsp:sp modelId="{B39C3255-38E3-4D7F-9076-5F085EB1D603}">
      <dsp:nvSpPr>
        <dsp:cNvPr id="0" name=""/>
        <dsp:cNvSpPr/>
      </dsp:nvSpPr>
      <dsp:spPr>
        <a:xfrm>
          <a:off x="0" y="1190407"/>
          <a:ext cx="1684500" cy="1048185"/>
        </a:xfrm>
        <a:prstGeom prst="roundRect">
          <a:avLst>
            <a:gd name="adj" fmla="val 10000"/>
          </a:avLst>
        </a:prstGeom>
        <a:blipFill rotWithShape="0">
          <a:blip xmlns:r="http://schemas.openxmlformats.org/officeDocument/2006/relationships" r:embed="rId2">
            <a:lum/>
          </a:blip>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065AA9D-29B2-4D3F-8C14-6A7C83505EC6}">
      <dsp:nvSpPr>
        <dsp:cNvPr id="0" name=""/>
        <dsp:cNvSpPr/>
      </dsp:nvSpPr>
      <dsp:spPr>
        <a:xfrm>
          <a:off x="0" y="2357437"/>
          <a:ext cx="7543800" cy="1071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002950"/>
              </a:solidFill>
            </a:rPr>
            <a:t>	Research Initiatives</a:t>
          </a:r>
          <a:endParaRPr lang="en-US" sz="2000" kern="1200" dirty="0">
            <a:solidFill>
              <a:srgbClr val="002950"/>
            </a:solidFill>
          </a:endParaRPr>
        </a:p>
      </dsp:txBody>
      <dsp:txXfrm>
        <a:off x="1615916" y="2357437"/>
        <a:ext cx="5927883" cy="1071562"/>
      </dsp:txXfrm>
    </dsp:sp>
    <dsp:sp modelId="{1C7E653E-23FA-45E8-B09F-804ED66BEC46}">
      <dsp:nvSpPr>
        <dsp:cNvPr id="0" name=""/>
        <dsp:cNvSpPr/>
      </dsp:nvSpPr>
      <dsp:spPr>
        <a:xfrm>
          <a:off x="2968" y="2464593"/>
          <a:ext cx="1717134" cy="8572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9F123-9239-40A9-861A-1F9C105BFBCD}">
      <dsp:nvSpPr>
        <dsp:cNvPr id="0" name=""/>
        <dsp:cNvSpPr/>
      </dsp:nvSpPr>
      <dsp:spPr>
        <a:xfrm rot="5400000">
          <a:off x="4021800" y="-704088"/>
          <a:ext cx="304502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Sustainable seafood</a:t>
          </a:r>
          <a:endParaRPr lang="en-US" sz="1800" kern="1200" dirty="0"/>
        </a:p>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rtl="0">
            <a:lnSpc>
              <a:spcPct val="90000"/>
            </a:lnSpc>
            <a:spcBef>
              <a:spcPct val="0"/>
            </a:spcBef>
            <a:spcAft>
              <a:spcPct val="15000"/>
            </a:spcAft>
            <a:buChar char="••"/>
          </a:pPr>
          <a:r>
            <a:rPr lang="en-US" sz="1800" kern="1200" dirty="0" smtClean="0"/>
            <a:t>Healthy marine ecosystems</a:t>
          </a:r>
          <a:endParaRPr lang="en-US" sz="1800" kern="1200" dirty="0"/>
        </a:p>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rtl="0">
            <a:lnSpc>
              <a:spcPct val="90000"/>
            </a:lnSpc>
            <a:spcBef>
              <a:spcPct val="0"/>
            </a:spcBef>
            <a:spcAft>
              <a:spcPct val="15000"/>
            </a:spcAft>
            <a:buChar char="••"/>
          </a:pPr>
          <a:r>
            <a:rPr lang="en-US" sz="1800" kern="1200" dirty="0" smtClean="0"/>
            <a:t>Create employment</a:t>
          </a:r>
          <a:endParaRPr lang="en-US" sz="1800" kern="1200" dirty="0"/>
        </a:p>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rtl="0">
            <a:lnSpc>
              <a:spcPct val="90000"/>
            </a:lnSpc>
            <a:spcBef>
              <a:spcPct val="0"/>
            </a:spcBef>
            <a:spcAft>
              <a:spcPct val="15000"/>
            </a:spcAft>
            <a:buChar char="••"/>
          </a:pPr>
          <a:r>
            <a:rPr lang="en-US" sz="1800" kern="1200" dirty="0" smtClean="0"/>
            <a:t>Support fishing communities, complement wild catch</a:t>
          </a:r>
          <a:endParaRPr lang="en-US" sz="1800" kern="1200" dirty="0"/>
        </a:p>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rtl="0">
            <a:lnSpc>
              <a:spcPct val="90000"/>
            </a:lnSpc>
            <a:spcBef>
              <a:spcPct val="0"/>
            </a:spcBef>
            <a:spcAft>
              <a:spcPct val="15000"/>
            </a:spcAft>
            <a:buChar char="••"/>
          </a:pPr>
          <a:r>
            <a:rPr lang="en-US" sz="1800" kern="1200" dirty="0" smtClean="0"/>
            <a:t>Restore and conserve marine and coastal habitat</a:t>
          </a:r>
          <a:endParaRPr lang="en-US" sz="1800" kern="1200" dirty="0"/>
        </a:p>
      </dsp:txBody>
      <dsp:txXfrm rot="5400000">
        <a:off x="4021800" y="-704088"/>
        <a:ext cx="3045023" cy="5218176"/>
      </dsp:txXfrm>
    </dsp:sp>
    <dsp:sp modelId="{0C766581-602D-4C5C-B153-EF1E950F9493}">
      <dsp:nvSpPr>
        <dsp:cNvPr id="0" name=""/>
        <dsp:cNvSpPr/>
      </dsp:nvSpPr>
      <dsp:spPr>
        <a:xfrm>
          <a:off x="0" y="1860"/>
          <a:ext cx="2935224" cy="380627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endParaRPr lang="en-US" sz="1800" kern="1200" dirty="0"/>
        </a:p>
      </dsp:txBody>
      <dsp:txXfrm>
        <a:off x="0" y="1860"/>
        <a:ext cx="2935224" cy="3806279"/>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0.91643</cdr:y>
    </cdr:from>
    <cdr:to>
      <cdr:x>0.49167</cdr:x>
      <cdr:y>1</cdr:y>
    </cdr:to>
    <cdr:sp macro="" textlink="">
      <cdr:nvSpPr>
        <cdr:cNvPr id="2" name="TextBox 1"/>
        <cdr:cNvSpPr txBox="1"/>
      </cdr:nvSpPr>
      <cdr:spPr>
        <a:xfrm xmlns:a="http://schemas.openxmlformats.org/drawingml/2006/main">
          <a:off x="0" y="3285274"/>
          <a:ext cx="2247900" cy="2961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Source - FAO FishStat</a:t>
          </a:r>
          <a:r>
            <a:rPr lang="en-US" sz="1100" baseline="0"/>
            <a:t> Plus </a:t>
          </a:r>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eaLnBrk="0" hangingPunct="0">
              <a:spcBef>
                <a:spcPct val="0"/>
              </a:spcBef>
              <a:defRPr sz="1200">
                <a:latin typeface="Arial" charset="0"/>
                <a:ea typeface="ヒラギノ角ゴ Pro W3" pitchFamily="1" charset="-128"/>
                <a:cs typeface="+mn-cs"/>
              </a:defRPr>
            </a:lvl1pPr>
          </a:lstStyle>
          <a:p>
            <a:pPr>
              <a:defRPr/>
            </a:pPr>
            <a:endParaRPr lang="en-US" dirty="0"/>
          </a:p>
        </p:txBody>
      </p:sp>
      <p:sp>
        <p:nvSpPr>
          <p:cNvPr id="8397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a:latin typeface="Arial" charset="0"/>
                <a:ea typeface="ヒラギノ角ゴ Pro W3" pitchFamily="1" charset="-128"/>
                <a:cs typeface="+mn-cs"/>
              </a:defRPr>
            </a:lvl1pPr>
          </a:lstStyle>
          <a:p>
            <a:pPr>
              <a:defRPr/>
            </a:pPr>
            <a:endParaRPr lang="en-US" dirty="0"/>
          </a:p>
        </p:txBody>
      </p:sp>
      <p:sp>
        <p:nvSpPr>
          <p:cNvPr id="8397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eaLnBrk="0" hangingPunct="0">
              <a:spcBef>
                <a:spcPct val="0"/>
              </a:spcBef>
              <a:defRPr sz="1200">
                <a:latin typeface="Arial" charset="0"/>
                <a:ea typeface="ヒラギノ角ゴ Pro W3" pitchFamily="1" charset="-128"/>
                <a:cs typeface="+mn-cs"/>
              </a:defRPr>
            </a:lvl1pPr>
          </a:lstStyle>
          <a:p>
            <a:pPr>
              <a:defRPr/>
            </a:pPr>
            <a:endParaRPr lang="en-US" dirty="0"/>
          </a:p>
        </p:txBody>
      </p:sp>
      <p:sp>
        <p:nvSpPr>
          <p:cNvPr id="8397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a:latin typeface="Arial" charset="0"/>
                <a:ea typeface="ヒラギノ角ゴ Pro W3" pitchFamily="1" charset="-128"/>
                <a:cs typeface="+mn-cs"/>
              </a:defRPr>
            </a:lvl1pPr>
          </a:lstStyle>
          <a:p>
            <a:pPr>
              <a:defRPr/>
            </a:pPr>
            <a:fld id="{2C58EA8C-94FD-48FA-BFBD-A4271403D96C}" type="slidenum">
              <a:rPr lang="en-US"/>
              <a:pPr>
                <a:defRPr/>
              </a:pPr>
              <a:t>‹#›</a:t>
            </a:fld>
            <a:endParaRPr lang="en-US" dirty="0"/>
          </a:p>
        </p:txBody>
      </p:sp>
    </p:spTree>
    <p:extLst>
      <p:ext uri="{BB962C8B-B14F-4D97-AF65-F5344CB8AC3E}">
        <p14:creationId xmlns:p14="http://schemas.microsoft.com/office/powerpoint/2010/main" xmlns="" val="42083635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lvl1pPr defTabSz="922338" eaLnBrk="0" hangingPunct="0">
              <a:spcBef>
                <a:spcPct val="0"/>
              </a:spcBef>
              <a:defRPr sz="1200">
                <a:latin typeface="Arial" charset="0"/>
                <a:ea typeface="ヒラギノ角ゴ Pro W3" pitchFamily="1"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29063" y="0"/>
            <a:ext cx="3005137" cy="460375"/>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a:latin typeface="Arial" charset="0"/>
                <a:ea typeface="ヒラギノ角ゴ Pro W3" pitchFamily="1" charset="-128"/>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3925" y="4379913"/>
            <a:ext cx="5086350" cy="4148137"/>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59825"/>
            <a:ext cx="3005138" cy="460375"/>
          </a:xfrm>
          <a:prstGeom prst="rect">
            <a:avLst/>
          </a:prstGeom>
          <a:noFill/>
          <a:ln w="9525">
            <a:noFill/>
            <a:miter lim="800000"/>
            <a:headEnd/>
            <a:tailEnd/>
          </a:ln>
        </p:spPr>
        <p:txBody>
          <a:bodyPr vert="horz" wrap="square" lIns="92309" tIns="46154" rIns="92309" bIns="46154" numCol="1" anchor="b" anchorCtr="0" compatLnSpc="1">
            <a:prstTxWarp prst="textNoShape">
              <a:avLst/>
            </a:prstTxWarp>
          </a:bodyPr>
          <a:lstStyle>
            <a:lvl1pPr defTabSz="922338" eaLnBrk="0" hangingPunct="0">
              <a:spcBef>
                <a:spcPct val="0"/>
              </a:spcBef>
              <a:defRPr sz="1200">
                <a:latin typeface="Arial" charset="0"/>
                <a:ea typeface="ヒラギノ角ゴ Pro W3" pitchFamily="1"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29063" y="8759825"/>
            <a:ext cx="3005137" cy="460375"/>
          </a:xfrm>
          <a:prstGeom prst="rect">
            <a:avLst/>
          </a:prstGeom>
          <a:noFill/>
          <a:ln w="9525">
            <a:noFill/>
            <a:miter lim="800000"/>
            <a:headEnd/>
            <a:tailEnd/>
          </a:ln>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a:latin typeface="Arial" charset="0"/>
                <a:ea typeface="ヒラギノ角ゴ Pro W3" pitchFamily="1" charset="-128"/>
                <a:cs typeface="+mn-cs"/>
              </a:defRPr>
            </a:lvl1pPr>
          </a:lstStyle>
          <a:p>
            <a:pPr>
              <a:defRPr/>
            </a:pPr>
            <a:fld id="{22BF23D8-2EF7-4379-8535-9666ACD04ADD}" type="slidenum">
              <a:rPr lang="en-US"/>
              <a:pPr>
                <a:defRPr/>
              </a:pPr>
              <a:t>‹#›</a:t>
            </a:fld>
            <a:endParaRPr lang="en-US" dirty="0"/>
          </a:p>
        </p:txBody>
      </p:sp>
    </p:spTree>
    <p:extLst>
      <p:ext uri="{BB962C8B-B14F-4D97-AF65-F5344CB8AC3E}">
        <p14:creationId xmlns:p14="http://schemas.microsoft.com/office/powerpoint/2010/main" xmlns="" val="347372593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lvl="1" eaLnBrk="1" hangingPunct="1">
              <a:buFontTx/>
              <a:buChar char="•"/>
            </a:pPr>
            <a:endParaRPr lang="en-US" dirty="0" smtClean="0">
              <a:latin typeface="Arial" pitchFamily="34" charset="0"/>
              <a:ea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ヒラギノ角ゴ Pro W3" pitchFamily="1" charset="-128"/>
                <a:cs typeface="ヒラギノ角ゴ Pro W3"/>
              </a:rPr>
              <a:t>North America is the worlds largest and most advanced producer of formulated animal diets (followed by the European Union and then China). </a:t>
            </a:r>
          </a:p>
          <a:p>
            <a:endParaRPr lang="en-US" sz="1200" kern="1200" baseline="0" dirty="0" smtClean="0">
              <a:solidFill>
                <a:schemeClr val="tx1"/>
              </a:solidFill>
              <a:latin typeface="Arial" charset="0"/>
            </a:endParaRPr>
          </a:p>
          <a:p>
            <a:r>
              <a:rPr lang="en-US" sz="1200" kern="1200" baseline="0" dirty="0" smtClean="0">
                <a:solidFill>
                  <a:schemeClr val="tx1"/>
                </a:solidFill>
                <a:latin typeface="Arial" charset="0"/>
                <a:ea typeface="ヒラギノ角ゴ Pro W3" pitchFamily="1" charset="-128"/>
                <a:cs typeface="ヒラギノ角ゴ Pro W3"/>
              </a:rPr>
              <a:t>Currently, the production of feeds for aquaculture worldwide is the most rapidly expanding market in the animal feeds production sector increasing 6-8 percent per year. Aquaculture feeds could represent significant export opportunities for the US feeds sector and their suppliers.</a:t>
            </a:r>
          </a:p>
          <a:p>
            <a:endParaRPr lang="en-US" sz="1200" kern="1200" baseline="0" dirty="0" smtClean="0">
              <a:solidFill>
                <a:schemeClr val="tx1"/>
              </a:solidFill>
              <a:latin typeface="Arial" charset="0"/>
            </a:endParaRPr>
          </a:p>
          <a:p>
            <a:r>
              <a:rPr lang="en-US" sz="1200" kern="1200" baseline="0" dirty="0" smtClean="0">
                <a:solidFill>
                  <a:schemeClr val="tx1"/>
                </a:solidFill>
                <a:latin typeface="Arial" charset="0"/>
                <a:ea typeface="ヒラギノ角ゴ Pro W3" pitchFamily="1" charset="-128"/>
                <a:cs typeface="ヒラギノ角ゴ Pro W3"/>
              </a:rPr>
              <a:t>Although the world production of fish meal and fish oil has been relatively constant for the past 20 years, the percentage consumed by aquaculture has risen, now accounting for 60 to 70 percent of the annual production of fish meal and 80 to 90 percent of the annual production of fish oil </a:t>
            </a:r>
          </a:p>
          <a:p>
            <a:endParaRPr lang="en-US" sz="1200" kern="1200" baseline="0" dirty="0" smtClean="0">
              <a:solidFill>
                <a:schemeClr val="tx1"/>
              </a:solidFill>
              <a:latin typeface="Arial" charset="0"/>
            </a:endParaRPr>
          </a:p>
          <a:p>
            <a:r>
              <a:rPr lang="en-US" sz="1200" kern="1200" baseline="0" dirty="0" smtClean="0">
                <a:solidFill>
                  <a:schemeClr val="tx1"/>
                </a:solidFill>
                <a:latin typeface="Arial" charset="0"/>
                <a:ea typeface="ヒラギノ角ゴ Pro W3" pitchFamily="1" charset="-128"/>
                <a:cs typeface="ヒラギノ角ゴ Pro W3"/>
              </a:rPr>
              <a:t>As a potential indication of limited supply, the price of fish meal roughly tripled between 2002 and 2010, and supply remains limited while the demand for fish feed ingredients is expected to continue to rise </a:t>
            </a:r>
          </a:p>
          <a:p>
            <a:endParaRPr lang="en-US" sz="1200" kern="1200" baseline="0" dirty="0" smtClean="0">
              <a:solidFill>
                <a:schemeClr val="tx1"/>
              </a:solidFill>
              <a:latin typeface="Arial" charset="0"/>
            </a:endParaRPr>
          </a:p>
          <a:p>
            <a:pPr>
              <a:buFont typeface="Arial" pitchFamily="34" charset="0"/>
              <a:buNone/>
            </a:pPr>
            <a:r>
              <a:rPr lang="en-US" sz="1200" kern="1200" baseline="0" dirty="0" smtClean="0">
                <a:solidFill>
                  <a:schemeClr val="tx1"/>
                </a:solidFill>
                <a:latin typeface="Arial" charset="0"/>
              </a:rPr>
              <a:t>Interdisciplinary – </a:t>
            </a:r>
          </a:p>
          <a:p>
            <a:pPr>
              <a:buFont typeface="Arial" pitchFamily="34" charset="0"/>
              <a:buChar char="•"/>
            </a:pPr>
            <a:r>
              <a:rPr lang="en-US" sz="1200" kern="1200" baseline="0" dirty="0" smtClean="0">
                <a:solidFill>
                  <a:schemeClr val="tx1"/>
                </a:solidFill>
                <a:latin typeface="Arial" charset="0"/>
              </a:rPr>
              <a:t> molecular genetics and breeding of both fish and plants</a:t>
            </a:r>
          </a:p>
          <a:p>
            <a:pPr>
              <a:buFont typeface="Arial" pitchFamily="34" charset="0"/>
              <a:buChar char="•"/>
            </a:pPr>
            <a:r>
              <a:rPr lang="en-US" sz="1200" kern="1200" baseline="0" dirty="0" smtClean="0">
                <a:solidFill>
                  <a:schemeClr val="tx1"/>
                </a:solidFill>
                <a:latin typeface="Arial" charset="0"/>
              </a:rPr>
              <a:t> fish physiology and nutrition</a:t>
            </a:r>
          </a:p>
          <a:p>
            <a:pPr>
              <a:buFont typeface="Arial" pitchFamily="34" charset="0"/>
              <a:buChar char="•"/>
            </a:pPr>
            <a:r>
              <a:rPr lang="en-US" sz="1200" kern="1200" baseline="0" dirty="0" smtClean="0">
                <a:solidFill>
                  <a:schemeClr val="tx1"/>
                </a:solidFill>
                <a:latin typeface="Arial" charset="0"/>
              </a:rPr>
              <a:t> grain chemistry and processing</a:t>
            </a:r>
          </a:p>
          <a:p>
            <a:pPr>
              <a:buFont typeface="Arial" pitchFamily="34" charset="0"/>
              <a:buChar char="•"/>
            </a:pPr>
            <a:r>
              <a:rPr lang="en-US" sz="1200" kern="1200" baseline="0" dirty="0" smtClean="0">
                <a:solidFill>
                  <a:schemeClr val="tx1"/>
                </a:solidFill>
                <a:latin typeface="Arial" charset="0"/>
              </a:rPr>
              <a:t> recapture of trimmings</a:t>
            </a:r>
          </a:p>
          <a:p>
            <a:pPr>
              <a:buFont typeface="Arial" pitchFamily="34" charset="0"/>
              <a:buChar char="•"/>
            </a:pPr>
            <a:endParaRPr lang="en-US" sz="1200" kern="1200" baseline="0" dirty="0" smtClean="0">
              <a:solidFill>
                <a:schemeClr val="tx1"/>
              </a:solidFill>
              <a:latin typeface="Arial" charset="0"/>
            </a:endParaRPr>
          </a:p>
          <a:p>
            <a:pPr>
              <a:buFont typeface="Arial" pitchFamily="34" charset="0"/>
              <a:buNone/>
            </a:pPr>
            <a:r>
              <a:rPr lang="en-US" sz="1200" kern="1200" baseline="0" dirty="0" smtClean="0">
                <a:solidFill>
                  <a:schemeClr val="tx1"/>
                </a:solidFill>
                <a:latin typeface="Arial" charset="0"/>
              </a:rPr>
              <a:t>Success so far: trout, salmon</a:t>
            </a:r>
          </a:p>
          <a:p>
            <a:pPr>
              <a:buFont typeface="Arial" pitchFamily="34" charset="0"/>
              <a:buNone/>
            </a:pPr>
            <a:r>
              <a:rPr lang="en-US" sz="1200" kern="1200" baseline="0" dirty="0" smtClean="0">
                <a:solidFill>
                  <a:schemeClr val="tx1"/>
                </a:solidFill>
                <a:latin typeface="Arial" charset="0"/>
              </a:rPr>
              <a:t>Use of </a:t>
            </a:r>
            <a:r>
              <a:rPr lang="en-US" sz="1200" kern="1200" baseline="0" dirty="0" err="1" smtClean="0">
                <a:solidFill>
                  <a:schemeClr val="tx1"/>
                </a:solidFill>
                <a:latin typeface="Arial" charset="0"/>
              </a:rPr>
              <a:t>taurine</a:t>
            </a:r>
            <a:r>
              <a:rPr lang="en-US" sz="1200" kern="1200" baseline="0" dirty="0" smtClean="0">
                <a:solidFill>
                  <a:schemeClr val="tx1"/>
                </a:solidFill>
                <a:latin typeface="Arial" charset="0"/>
              </a:rPr>
              <a:t> to enhance growth of fish fed on terrestrial plant based diets.</a:t>
            </a:r>
          </a:p>
          <a:p>
            <a:pPr>
              <a:buFont typeface="Arial" pitchFamily="34" charset="0"/>
              <a:buChar char="•"/>
            </a:pPr>
            <a:r>
              <a:rPr lang="en-US" sz="1200" kern="1200" baseline="0" dirty="0" smtClean="0">
                <a:solidFill>
                  <a:schemeClr val="tx1"/>
                </a:solidFill>
                <a:latin typeface="Arial" charset="0"/>
              </a:rPr>
              <a:t> </a:t>
            </a:r>
          </a:p>
          <a:p>
            <a:pPr>
              <a:buFont typeface="Arial" pitchFamily="34" charset="0"/>
              <a:buChar char="•"/>
            </a:pPr>
            <a:r>
              <a:rPr lang="en-US" sz="1200" kern="1200" baseline="0" dirty="0" smtClean="0">
                <a:solidFill>
                  <a:schemeClr val="tx1"/>
                </a:solidFill>
                <a:latin typeface="Arial" charset="0"/>
              </a:rPr>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Arial" charset="0"/>
                <a:ea typeface="ヒラギノ角ゴ Pro W3" pitchFamily="1" charset="-128"/>
                <a:cs typeface="ヒラギノ角ゴ Pro W3"/>
              </a:rPr>
              <a:t>This summer, NOAA scientists at the Northwest Fisheries Science Center in Seattle tested a novel new instrument – the Environmental Sample Processor, or ESP – for its ability to detect the microscopic species that cause harmful algal blooms and provide warning of an impending outbreak.</a:t>
            </a:r>
          </a:p>
          <a:p>
            <a:endParaRPr lang="en-US" sz="1200" b="0" i="0" kern="1200" dirty="0" smtClean="0">
              <a:solidFill>
                <a:schemeClr val="tx1"/>
              </a:solidFill>
              <a:latin typeface="Arial" charset="0"/>
              <a:ea typeface="ヒラギノ角ゴ Pro W3" pitchFamily="1" charset="-128"/>
              <a:cs typeface="ヒラギノ角ゴ Pro W3"/>
            </a:endParaRPr>
          </a:p>
          <a:p>
            <a:r>
              <a:rPr lang="en-US" sz="1200" b="0" i="0" kern="1200" dirty="0" smtClean="0">
                <a:solidFill>
                  <a:schemeClr val="tx1"/>
                </a:solidFill>
                <a:latin typeface="Arial" charset="0"/>
                <a:ea typeface="ヒラギノ角ゴ Pro W3" pitchFamily="1" charset="-128"/>
                <a:cs typeface="ヒラギノ角ゴ Pro W3"/>
              </a:rPr>
              <a:t>Each morning, the ESP collected 1 liter of water and tested for four different species of harmful algae using DNA probe technology. The ESP conducts the DNA processing and sends an email with the results to the scientists back at their offices.</a:t>
            </a:r>
          </a:p>
          <a:p>
            <a:endParaRPr lang="en-US" sz="1200" b="0" i="0" kern="1200" dirty="0" smtClean="0">
              <a:solidFill>
                <a:schemeClr val="tx1"/>
              </a:solidFill>
              <a:latin typeface="Arial" charset="0"/>
              <a:ea typeface="ヒラギノ角ゴ Pro W3" pitchFamily="1" charset="-128"/>
              <a:cs typeface="ヒラギノ角ゴ Pro W3"/>
            </a:endParaRPr>
          </a:p>
          <a:p>
            <a:r>
              <a:rPr lang="en-US" sz="1200" b="0" i="0" kern="1200" dirty="0" smtClean="0">
                <a:solidFill>
                  <a:schemeClr val="tx1"/>
                </a:solidFill>
                <a:latin typeface="Arial" charset="0"/>
                <a:ea typeface="ヒラギノ角ゴ Pro W3" pitchFamily="1" charset="-128"/>
                <a:cs typeface="ヒラギノ角ゴ Pro W3"/>
              </a:rPr>
              <a:t>ESP provided early warning of a large bloom that had the potential to kill fish. The information was rapidly disseminated to businesses and triggered increased site surveillance at fish farms throughout Puget Sound and British Columbia. growers may harvest their product early to avoid contamination with HAB toxins, fish farmers may ramp up site surveillance and prepare mitigation strategies, and salmon hatchery operators may delay the release of juveniles.</a:t>
            </a:r>
          </a:p>
          <a:p>
            <a:endParaRPr lang="en-US" sz="1200" b="0" i="0" kern="1200" dirty="0" smtClean="0">
              <a:solidFill>
                <a:schemeClr val="tx1"/>
              </a:solidFill>
              <a:latin typeface="Arial" charset="0"/>
              <a:ea typeface="ヒラギノ角ゴ Pro W3" pitchFamily="1" charset="-128"/>
              <a:cs typeface="ヒラギノ角ゴ Pro W3"/>
            </a:endParaRPr>
          </a:p>
          <a:p>
            <a:r>
              <a:rPr lang="en-US" sz="1200" b="0" i="0" kern="1200" dirty="0" smtClean="0">
                <a:solidFill>
                  <a:schemeClr val="tx1"/>
                </a:solidFill>
                <a:latin typeface="Arial" charset="0"/>
                <a:ea typeface="ヒラギノ角ゴ Pro W3" pitchFamily="1" charset="-128"/>
                <a:cs typeface="ヒラギノ角ゴ Pro W3"/>
              </a:rPr>
              <a:t>Worked with</a:t>
            </a:r>
            <a:r>
              <a:rPr lang="en-US" sz="1200" b="0" i="0" kern="1200" baseline="0" dirty="0" smtClean="0">
                <a:solidFill>
                  <a:schemeClr val="tx1"/>
                </a:solidFill>
                <a:latin typeface="Arial" charset="0"/>
                <a:ea typeface="ヒラギノ角ゴ Pro W3" pitchFamily="1" charset="-128"/>
                <a:cs typeface="ヒラギノ角ゴ Pro W3"/>
              </a:rPr>
              <a:t> industry to document what may be an early impact of ocean </a:t>
            </a:r>
            <a:r>
              <a:rPr lang="en-US" sz="1200" b="0" i="0" kern="1200" baseline="0" dirty="0" err="1" smtClean="0">
                <a:solidFill>
                  <a:schemeClr val="tx1"/>
                </a:solidFill>
                <a:latin typeface="Arial" charset="0"/>
                <a:ea typeface="ヒラギノ角ゴ Pro W3" pitchFamily="1" charset="-128"/>
                <a:cs typeface="ヒラギノ角ゴ Pro W3"/>
              </a:rPr>
              <a:t>acdification</a:t>
            </a:r>
            <a:r>
              <a:rPr lang="en-US" sz="1200" b="0" i="0" kern="1200" baseline="0" dirty="0" smtClean="0">
                <a:solidFill>
                  <a:schemeClr val="tx1"/>
                </a:solidFill>
                <a:latin typeface="Arial" charset="0"/>
                <a:ea typeface="ヒラギノ角ゴ Pro W3" pitchFamily="1" charset="-128"/>
                <a:cs typeface="ヒラギノ角ゴ Pro W3"/>
              </a:rPr>
              <a:t>.  </a:t>
            </a:r>
          </a:p>
          <a:p>
            <a:r>
              <a:rPr lang="en-US" sz="1200" b="0" i="0" kern="1200" baseline="0" dirty="0" err="1" smtClean="0">
                <a:solidFill>
                  <a:schemeClr val="tx1"/>
                </a:solidFill>
                <a:latin typeface="Arial" charset="0"/>
                <a:ea typeface="ヒラギノ角ゴ Pro W3" pitchFamily="1" charset="-128"/>
                <a:cs typeface="ヒラギノ角ゴ Pro W3"/>
              </a:rPr>
              <a:t>Intiially</a:t>
            </a:r>
            <a:r>
              <a:rPr lang="en-US" sz="1200" b="0" i="0" kern="1200" baseline="0" dirty="0" smtClean="0">
                <a:solidFill>
                  <a:schemeClr val="tx1"/>
                </a:solidFill>
                <a:latin typeface="Arial" charset="0"/>
                <a:ea typeface="ヒラギノ角ゴ Pro W3" pitchFamily="1" charset="-128"/>
                <a:cs typeface="ヒラギノ角ゴ Pro W3"/>
              </a:rPr>
              <a:t> thought was a disease, but later thought to be OA</a:t>
            </a:r>
          </a:p>
          <a:p>
            <a:r>
              <a:rPr lang="en-US" sz="1200" b="0" i="0" kern="1200" baseline="0" dirty="0" smtClean="0">
                <a:solidFill>
                  <a:schemeClr val="tx1"/>
                </a:solidFill>
                <a:latin typeface="Arial" charset="0"/>
                <a:ea typeface="ヒラギノ角ゴ Pro W3" pitchFamily="1" charset="-128"/>
                <a:cs typeface="ヒラギノ角ゴ Pro W3"/>
              </a:rPr>
              <a:t>Worked </a:t>
            </a:r>
            <a:r>
              <a:rPr lang="en-US" sz="1200" b="0" i="0" kern="1200" baseline="0" dirty="0" err="1" smtClean="0">
                <a:solidFill>
                  <a:schemeClr val="tx1"/>
                </a:solidFill>
                <a:latin typeface="Arial" charset="0"/>
                <a:ea typeface="ヒラギノ角ゴ Pro W3" pitchFamily="1" charset="-128"/>
                <a:cs typeface="ヒラギノ角ゴ Pro W3"/>
              </a:rPr>
              <a:t>wth</a:t>
            </a:r>
            <a:r>
              <a:rPr lang="en-US" sz="1200" b="0" i="0" kern="1200" baseline="0" dirty="0" smtClean="0">
                <a:solidFill>
                  <a:schemeClr val="tx1"/>
                </a:solidFill>
                <a:latin typeface="Arial" charset="0"/>
                <a:ea typeface="ヒラギノ角ゴ Pro W3" pitchFamily="1" charset="-128"/>
                <a:cs typeface="ヒラギノ角ゴ Pro W3"/>
              </a:rPr>
              <a:t> industry to develop OA monitoring to </a:t>
            </a:r>
            <a:r>
              <a:rPr lang="en-US" sz="1200" b="0" i="0" kern="1200" baseline="0" dirty="0" err="1" smtClean="0">
                <a:solidFill>
                  <a:schemeClr val="tx1"/>
                </a:solidFill>
                <a:latin typeface="Arial" charset="0"/>
                <a:ea typeface="ヒラギノ角ゴ Pro W3" pitchFamily="1" charset="-128"/>
                <a:cs typeface="ヒラギノ角ゴ Pro W3"/>
              </a:rPr>
              <a:t>aovid</a:t>
            </a:r>
            <a:r>
              <a:rPr lang="en-US" sz="1200" b="0" i="0" kern="1200" baseline="0" dirty="0" smtClean="0">
                <a:solidFill>
                  <a:schemeClr val="tx1"/>
                </a:solidFill>
                <a:latin typeface="Arial" charset="0"/>
                <a:ea typeface="ヒラギノ角ゴ Pro W3" pitchFamily="1" charset="-128"/>
                <a:cs typeface="ヒラギノ角ゴ Pro W3"/>
              </a:rPr>
              <a:t> drawing water during events</a:t>
            </a:r>
            <a:endParaRPr lang="en-US" sz="1200" b="0" i="0" kern="1200" dirty="0" smtClean="0">
              <a:solidFill>
                <a:schemeClr val="tx1"/>
              </a:solidFill>
              <a:latin typeface="Arial" charset="0"/>
              <a:ea typeface="ヒラギノ角ゴ Pro W3" pitchFamily="1" charset="-128"/>
              <a:cs typeface="ヒラギノ角ゴ Pro W3"/>
            </a:endParaRPr>
          </a:p>
          <a:p>
            <a:endParaRPr lang="en-US" sz="1200" b="0" i="0" kern="1200" dirty="0" smtClean="0">
              <a:solidFill>
                <a:schemeClr val="tx1"/>
              </a:solidFill>
              <a:latin typeface="Arial" charset="0"/>
              <a:ea typeface="ヒラギノ角ゴ Pro W3" pitchFamily="1" charset="-128"/>
              <a:cs typeface="ヒラギノ角ゴ Pro W3"/>
            </a:endParaRPr>
          </a:p>
          <a:p>
            <a:endParaRPr lang="en-US" sz="1200" b="0" i="0" kern="1200" dirty="0" smtClean="0">
              <a:solidFill>
                <a:schemeClr val="tx1"/>
              </a:solidFill>
              <a:latin typeface="Arial" charset="0"/>
              <a:ea typeface="ヒラギノ角ゴ Pro W3" pitchFamily="1" charset="-128"/>
              <a:cs typeface="ヒラギノ角ゴ Pro W3"/>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latin typeface="Arial" pitchFamily="34"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54C4C3B6-2663-4AA0-814D-74D9F34765AA}" type="slidenum">
              <a:rPr lang="en-US" smtClean="0">
                <a:ea typeface="ヒラギノ角ゴ Pro W3"/>
                <a:cs typeface="ヒラギノ角ゴ Pro W3"/>
              </a:rPr>
              <a:pPr/>
              <a:t>3</a:t>
            </a:fld>
            <a:endParaRPr lang="en-US" smtClean="0">
              <a:ea typeface="ヒラギノ角ゴ Pro W3"/>
              <a:cs typeface="ヒラギノ角ゴ Pro W3"/>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13453474-0906-46CB-9C59-AF199E6BEDE8}" type="slidenum">
              <a:rPr lang="en-US" smtClean="0">
                <a:ea typeface="ヒラギノ角ゴ Pro W3"/>
                <a:cs typeface="ヒラギノ角ゴ Pro W3"/>
              </a:rPr>
              <a:pPr/>
              <a:t>4</a:t>
            </a:fld>
            <a:endParaRPr lang="en-US" smtClean="0">
              <a:ea typeface="ヒラギノ角ゴ Pro W3"/>
              <a:cs typeface="ヒラギノ角ゴ Pro W3"/>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ea typeface="ヒラギノ角ゴ Pro W3"/>
              </a:rPr>
              <a:t>About 65% of domestic aquaculture production is molluscan shellfish</a:t>
            </a:r>
          </a:p>
          <a:p>
            <a:pPr eaLnBrk="1" hangingPunct="1"/>
            <a:endParaRPr lang="en-US" smtClean="0">
              <a:ea typeface="ヒラギノ角ゴ Pro W3"/>
            </a:endParaRPr>
          </a:p>
          <a:p>
            <a:pPr eaLnBrk="1" hangingPunct="1"/>
            <a:r>
              <a:rPr lang="en-US" smtClean="0">
                <a:ea typeface="ヒラギノ角ゴ Pro W3"/>
              </a:rPr>
              <a:t>About 25% of domestic production is finfish (mostly salmon)</a:t>
            </a:r>
          </a:p>
          <a:p>
            <a:pPr eaLnBrk="1" hangingPunct="1"/>
            <a:endParaRPr lang="en-US" smtClean="0">
              <a:ea typeface="ヒラギノ角ゴ Pro W3"/>
            </a:endParaRPr>
          </a:p>
          <a:p>
            <a:pPr eaLnBrk="1" hangingPunct="1"/>
            <a:r>
              <a:rPr lang="en-US" smtClean="0">
                <a:ea typeface="ヒラギノ角ゴ Pro W3"/>
              </a:rPr>
              <a:t>About 10% of domestic production is shrimp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latin typeface="Arial" pitchFamily="34" charset="0"/>
                <a:ea typeface="ヒラギノ角ゴ Pro W3"/>
              </a:rPr>
              <a:t>US ranked</a:t>
            </a:r>
            <a:r>
              <a:rPr lang="en-US" baseline="0" dirty="0" smtClean="0">
                <a:latin typeface="Arial" pitchFamily="34" charset="0"/>
                <a:ea typeface="ヒラギノ角ゴ Pro W3"/>
              </a:rPr>
              <a:t> 14th in global aquaculture production, despite large land area and largest EEZ</a:t>
            </a:r>
          </a:p>
          <a:p>
            <a:endParaRPr lang="en-US" baseline="0" dirty="0" smtClean="0">
              <a:latin typeface="Arial" pitchFamily="34" charset="0"/>
              <a:ea typeface="ヒラギノ角ゴ Pro W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950"/>
                </a:solidFill>
              </a:rPr>
              <a:t>Challenges</a:t>
            </a:r>
            <a:r>
              <a:rPr lang="en-US" sz="1200" baseline="0" dirty="0" smtClean="0">
                <a:solidFill>
                  <a:srgbClr val="002950"/>
                </a:solidFill>
              </a:rPr>
              <a:t> in US</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dirty="0" smtClean="0">
                <a:solidFill>
                  <a:srgbClr val="002950"/>
                </a:solidFill>
              </a:rPr>
              <a:t>Complicated regulations</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dirty="0" smtClean="0">
                <a:solidFill>
                  <a:srgbClr val="002950"/>
                </a:solidFill>
              </a:rPr>
              <a:t>High coastal land values</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0" dirty="0" smtClean="0">
                <a:solidFill>
                  <a:srgbClr val="002950"/>
                </a:solidFill>
              </a:rPr>
              <a:t>Social Issues</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dirty="0" smtClean="0">
                <a:solidFill>
                  <a:srgbClr val="002950"/>
                </a:solidFill>
              </a:rPr>
              <a:t>High production costs</a:t>
            </a:r>
          </a:p>
          <a:p>
            <a:endParaRPr lang="en-US" baseline="0" dirty="0" smtClean="0">
              <a:latin typeface="Arial" pitchFamily="34" charset="0"/>
              <a:ea typeface="ヒラギノ角ゴ Pro W3"/>
            </a:endParaRPr>
          </a:p>
          <a:p>
            <a:r>
              <a:rPr lang="en-US" baseline="0" dirty="0" smtClean="0">
                <a:latin typeface="Arial" pitchFamily="34" charset="0"/>
                <a:ea typeface="ヒラギノ角ゴ Pro W3"/>
              </a:rPr>
              <a:t>Gulf FMP under review</a:t>
            </a:r>
          </a:p>
          <a:p>
            <a:r>
              <a:rPr lang="en-US" baseline="0" dirty="0" err="1" smtClean="0">
                <a:latin typeface="Arial" pitchFamily="34" charset="0"/>
                <a:ea typeface="ヒラギノ角ゴ Pro W3"/>
              </a:rPr>
              <a:t>Hubbs</a:t>
            </a:r>
            <a:r>
              <a:rPr lang="en-US" baseline="0" dirty="0" smtClean="0">
                <a:latin typeface="Arial" pitchFamily="34" charset="0"/>
                <a:ea typeface="ヒラギノ角ゴ Pro W3"/>
              </a:rPr>
              <a:t> Sea World permit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latin typeface="Arial" pitchFamily="34" charset="0"/>
                <a:ea typeface="ヒラギノ角ゴ Pro W3"/>
              </a:rPr>
              <a:t>Puts aquaculture in the context of stewardship, social, and economic goals – healthy oceans, jobs, working waterfronts, vitality of communities</a:t>
            </a:r>
          </a:p>
          <a:p>
            <a:pPr>
              <a:buFontTx/>
              <a:buChar char="•"/>
            </a:pPr>
            <a:endParaRPr lang="en-US" dirty="0" smtClean="0">
              <a:latin typeface="Arial" pitchFamily="34" charset="0"/>
              <a:ea typeface="ヒラギノ角ゴ Pro W3"/>
            </a:endParaRPr>
          </a:p>
          <a:p>
            <a:pPr>
              <a:buFontTx/>
              <a:buChar char="•"/>
            </a:pPr>
            <a:r>
              <a:rPr lang="en-US" dirty="0" smtClean="0">
                <a:latin typeface="Arial" pitchFamily="34" charset="0"/>
                <a:ea typeface="ヒラギノ角ゴ Pro W3"/>
              </a:rPr>
              <a:t>Establishes a national approach to sustainable marine aquaculture including, but </a:t>
            </a:r>
            <a:r>
              <a:rPr lang="en-US" u="sng" dirty="0" smtClean="0">
                <a:latin typeface="Arial" pitchFamily="34" charset="0"/>
                <a:ea typeface="ヒラギノ角ゴ Pro W3"/>
              </a:rPr>
              <a:t>not limited to,</a:t>
            </a:r>
            <a:r>
              <a:rPr lang="en-US" dirty="0" smtClean="0">
                <a:latin typeface="Arial" pitchFamily="34" charset="0"/>
                <a:ea typeface="ヒラギノ角ゴ Pro W3"/>
              </a:rPr>
              <a:t> federal waters</a:t>
            </a:r>
          </a:p>
          <a:p>
            <a:pPr>
              <a:buFontTx/>
              <a:buChar char="•"/>
            </a:pPr>
            <a:endParaRPr lang="en-US" dirty="0" smtClean="0">
              <a:latin typeface="Arial" pitchFamily="34" charset="0"/>
              <a:ea typeface="ヒラギノ角ゴ Pro W3"/>
            </a:endParaRPr>
          </a:p>
          <a:p>
            <a:pPr marL="342900" lvl="1" indent="-342900">
              <a:buFontTx/>
              <a:buChar char="•"/>
            </a:pPr>
            <a:r>
              <a:rPr lang="en-US" dirty="0" smtClean="0">
                <a:latin typeface="Arial" pitchFamily="34" charset="0"/>
                <a:ea typeface="ヒラギノ角ゴ Pro W3"/>
              </a:rPr>
              <a:t>Sets NOAA’s priorities – for science/innovation, regulatory improvements, stakeholder/international partnerships</a:t>
            </a:r>
          </a:p>
          <a:p>
            <a:pPr marL="342900" lvl="1" indent="-342900">
              <a:buFontTx/>
              <a:buChar char="•"/>
            </a:pPr>
            <a:endParaRPr lang="en-US" dirty="0" smtClean="0">
              <a:latin typeface="Arial" pitchFamily="34" charset="0"/>
              <a:ea typeface="ヒラギノ角ゴ Pro W3"/>
            </a:endParaRPr>
          </a:p>
          <a:p>
            <a:pPr>
              <a:buFontTx/>
              <a:buChar char="•"/>
            </a:pPr>
            <a:r>
              <a:rPr lang="en-US" dirty="0" smtClean="0">
                <a:latin typeface="Arial" pitchFamily="34" charset="0"/>
                <a:ea typeface="ヒラギノ角ゴ Pro W3"/>
              </a:rPr>
              <a:t>Provides guidance only – </a:t>
            </a:r>
            <a:r>
              <a:rPr lang="en-US" u="sng" dirty="0" smtClean="0">
                <a:latin typeface="Arial" pitchFamily="34" charset="0"/>
                <a:ea typeface="ヒラギノ角ゴ Pro W3"/>
              </a:rPr>
              <a:t>not</a:t>
            </a:r>
            <a:r>
              <a:rPr lang="en-US" dirty="0" smtClean="0">
                <a:latin typeface="Arial" pitchFamily="34" charset="0"/>
                <a:ea typeface="ヒラギノ角ゴ Pro W3"/>
              </a:rPr>
              <a:t> a substitute for statutory/regulatory mandates and responsibilities</a:t>
            </a:r>
          </a:p>
          <a:p>
            <a:pPr>
              <a:buFontTx/>
              <a:buChar char="•"/>
            </a:pPr>
            <a:endParaRPr lang="en-US" dirty="0" smtClean="0">
              <a:latin typeface="Arial" pitchFamily="34" charset="0"/>
              <a:ea typeface="ヒラギノ角ゴ Pro W3"/>
            </a:endParaRPr>
          </a:p>
          <a:p>
            <a:pPr>
              <a:buFontTx/>
              <a:buChar char="•"/>
            </a:pPr>
            <a:r>
              <a:rPr lang="en-US" dirty="0" smtClean="0">
                <a:latin typeface="Arial" pitchFamily="34" charset="0"/>
                <a:ea typeface="ヒラギノ角ゴ Pro W3"/>
              </a:rPr>
              <a:t>Reflects public input gathered through public engagement</a:t>
            </a:r>
          </a:p>
          <a:p>
            <a:endParaRPr lang="en-US" dirty="0"/>
          </a:p>
        </p:txBody>
      </p:sp>
    </p:spTree>
    <p:extLst>
      <p:ext uri="{BB962C8B-B14F-4D97-AF65-F5344CB8AC3E}">
        <p14:creationId xmlns:p14="http://schemas.microsoft.com/office/powerpoint/2010/main" xmlns="" val="268018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2 year pilot</a:t>
            </a:r>
            <a:r>
              <a:rPr lang="en-US" baseline="0" dirty="0" smtClean="0"/>
              <a:t> study</a:t>
            </a:r>
          </a:p>
          <a:p>
            <a:r>
              <a:rPr lang="en-US" baseline="0" dirty="0" smtClean="0"/>
              <a:t>Bronx River, New York</a:t>
            </a:r>
          </a:p>
          <a:p>
            <a:endParaRPr lang="en-US" baseline="0" dirty="0" smtClean="0"/>
          </a:p>
          <a:p>
            <a:r>
              <a:rPr lang="en-US" sz="1200" b="0" i="0" kern="1200" dirty="0" smtClean="0">
                <a:solidFill>
                  <a:schemeClr val="tx1"/>
                </a:solidFill>
                <a:latin typeface="Arial" charset="0"/>
                <a:ea typeface="ヒラギノ角ゴ Pro W3" pitchFamily="1" charset="-128"/>
                <a:cs typeface="ヒラギノ角ゴ Pro W3"/>
              </a:rPr>
              <a:t>Ribbed mussels (</a:t>
            </a:r>
            <a:r>
              <a:rPr lang="en-US" sz="1200" b="0" i="1" kern="1200" dirty="0" err="1" smtClean="0">
                <a:solidFill>
                  <a:schemeClr val="tx1"/>
                </a:solidFill>
                <a:latin typeface="Arial" charset="0"/>
                <a:ea typeface="ヒラギノ角ゴ Pro W3" pitchFamily="1" charset="-128"/>
                <a:cs typeface="ヒラギノ角ゴ Pro W3"/>
              </a:rPr>
              <a:t>Geukensia</a:t>
            </a:r>
            <a:r>
              <a:rPr lang="en-US" sz="1200" b="0" i="1" kern="1200" dirty="0" smtClean="0">
                <a:solidFill>
                  <a:schemeClr val="tx1"/>
                </a:solidFill>
                <a:latin typeface="Arial" charset="0"/>
                <a:ea typeface="ヒラギノ角ゴ Pro W3" pitchFamily="1" charset="-128"/>
                <a:cs typeface="ヒラギノ角ゴ Pro W3"/>
              </a:rPr>
              <a:t> </a:t>
            </a:r>
            <a:r>
              <a:rPr lang="en-US" sz="1200" b="0" i="1" kern="1200" dirty="0" err="1" smtClean="0">
                <a:solidFill>
                  <a:schemeClr val="tx1"/>
                </a:solidFill>
                <a:latin typeface="Arial" charset="0"/>
                <a:ea typeface="ヒラギノ角ゴ Pro W3" pitchFamily="1" charset="-128"/>
                <a:cs typeface="ヒラギノ角ゴ Pro W3"/>
              </a:rPr>
              <a:t>demissa</a:t>
            </a:r>
            <a:r>
              <a:rPr lang="en-US" sz="1200" b="0" i="0" kern="1200" dirty="0" smtClean="0">
                <a:solidFill>
                  <a:schemeClr val="tx1"/>
                </a:solidFill>
                <a:latin typeface="Arial" charset="0"/>
                <a:ea typeface="ヒラギノ角ゴ Pro W3" pitchFamily="1" charset="-128"/>
                <a:cs typeface="ヒラギノ角ゴ Pro W3"/>
              </a:rPr>
              <a:t>) can remove nitrogen and other excess nutrients from the water.  </a:t>
            </a:r>
          </a:p>
          <a:p>
            <a:r>
              <a:rPr lang="en-US" sz="1200" b="0" i="0" kern="1200" dirty="0" smtClean="0">
                <a:solidFill>
                  <a:schemeClr val="tx1"/>
                </a:solidFill>
                <a:latin typeface="Arial" charset="0"/>
                <a:ea typeface="ヒラギノ角ゴ Pro W3" pitchFamily="1" charset="-128"/>
                <a:cs typeface="ヒラギノ角ゴ Pro W3"/>
              </a:rPr>
              <a:t>Scientists are monitoring the condition of the mussels, which are growing on lines hanging below the raft, as well as local water quality over time to see how each responds. </a:t>
            </a:r>
          </a:p>
          <a:p>
            <a:endParaRPr lang="en-US" sz="1200" b="0" i="0" kern="1200" dirty="0" smtClean="0">
              <a:solidFill>
                <a:schemeClr val="tx1"/>
              </a:solidFill>
              <a:latin typeface="Arial" charset="0"/>
              <a:ea typeface="ヒラギノ角ゴ Pro W3" pitchFamily="1" charset="-128"/>
              <a:cs typeface="ヒラギノ角ゴ Pro W3"/>
            </a:endParaRPr>
          </a:p>
          <a:p>
            <a:r>
              <a:rPr lang="en-US" sz="1200" b="0" i="0" kern="1200" dirty="0" smtClean="0">
                <a:solidFill>
                  <a:schemeClr val="tx1"/>
                </a:solidFill>
                <a:latin typeface="Arial" charset="0"/>
                <a:ea typeface="ヒラギノ角ゴ Pro W3" pitchFamily="1" charset="-128"/>
                <a:cs typeface="ヒラギノ角ゴ Pro W3"/>
              </a:rPr>
              <a:t>Results from the pilot study will also contribute to a system-scale evaluation of </a:t>
            </a:r>
            <a:r>
              <a:rPr lang="en-US" sz="1200" b="0" i="0" kern="1200" dirty="0" err="1" smtClean="0">
                <a:solidFill>
                  <a:schemeClr val="tx1"/>
                </a:solidFill>
                <a:latin typeface="Arial" charset="0"/>
                <a:ea typeface="ヒラギノ角ゴ Pro W3" pitchFamily="1" charset="-128"/>
                <a:cs typeface="ヒラギノ角ゴ Pro W3"/>
              </a:rPr>
              <a:t>bioextraction</a:t>
            </a:r>
            <a:r>
              <a:rPr lang="en-US" sz="1200" b="0" i="0" kern="1200" dirty="0" smtClean="0">
                <a:solidFill>
                  <a:schemeClr val="tx1"/>
                </a:solidFill>
                <a:latin typeface="Arial" charset="0"/>
                <a:ea typeface="ヒラギノ角ゴ Pro W3" pitchFamily="1" charset="-128"/>
                <a:cs typeface="ヒラギノ角ゴ Pro W3"/>
              </a:rPr>
              <a:t> use for all of Long Island Sound</a:t>
            </a:r>
          </a:p>
          <a:p>
            <a:pPr>
              <a:buFont typeface="Arial" pitchFamily="34" charset="0"/>
              <a:buChar char="•"/>
            </a:pPr>
            <a:r>
              <a:rPr lang="en-US" sz="1200" b="0" i="0" kern="1200" baseline="0" dirty="0" smtClean="0">
                <a:solidFill>
                  <a:schemeClr val="tx1"/>
                </a:solidFill>
                <a:latin typeface="Arial" charset="0"/>
                <a:ea typeface="ヒラギノ角ゴ Pro W3" pitchFamily="1" charset="-128"/>
                <a:cs typeface="ヒラギノ角ゴ Pro W3"/>
              </a:rPr>
              <a:t> nutrients</a:t>
            </a:r>
          </a:p>
          <a:p>
            <a:pPr>
              <a:buFont typeface="Arial" pitchFamily="34" charset="0"/>
              <a:buChar char="•"/>
            </a:pPr>
            <a:r>
              <a:rPr lang="en-US" sz="1200" b="0" i="0" kern="1200" baseline="0" dirty="0" smtClean="0">
                <a:solidFill>
                  <a:schemeClr val="tx1"/>
                </a:solidFill>
                <a:latin typeface="Arial" charset="0"/>
                <a:ea typeface="ヒラギノ角ゴ Pro W3" pitchFamily="1" charset="-128"/>
                <a:cs typeface="ヒラギノ角ゴ Pro W3"/>
              </a:rPr>
              <a:t> bacteria</a:t>
            </a:r>
          </a:p>
          <a:p>
            <a:pPr>
              <a:buFont typeface="Arial" pitchFamily="34" charset="0"/>
              <a:buChar char="•"/>
            </a:pPr>
            <a:endParaRPr lang="en-US" sz="1200" b="0" i="0" kern="1200" baseline="0" dirty="0" smtClean="0">
              <a:solidFill>
                <a:schemeClr val="tx1"/>
              </a:solidFill>
              <a:latin typeface="Arial" charset="0"/>
              <a:ea typeface="ヒラギノ角ゴ Pro W3" pitchFamily="1" charset="-128"/>
              <a:cs typeface="ヒラギノ角ゴ Pro W3"/>
            </a:endParaRPr>
          </a:p>
          <a:p>
            <a:pPr>
              <a:buFont typeface="Arial" pitchFamily="34" charset="0"/>
              <a:buNone/>
            </a:pPr>
            <a:r>
              <a:rPr lang="en-US" sz="1200" b="0" i="0" kern="1200" baseline="0" dirty="0" smtClean="0">
                <a:solidFill>
                  <a:schemeClr val="tx1"/>
                </a:solidFill>
                <a:latin typeface="Arial" charset="0"/>
                <a:ea typeface="ヒラギノ角ゴ Pro W3" pitchFamily="1" charset="-128"/>
                <a:cs typeface="ヒラギノ角ゴ Pro W3"/>
              </a:rPr>
              <a:t>Multiple partners: government (EPA), private (</a:t>
            </a:r>
            <a:r>
              <a:rPr lang="en-US" sz="1200" b="0" i="0" kern="1200" baseline="0" dirty="0" err="1" smtClean="0">
                <a:solidFill>
                  <a:schemeClr val="tx1"/>
                </a:solidFill>
                <a:latin typeface="Arial" charset="0"/>
                <a:ea typeface="ヒラギノ角ゴ Pro W3" pitchFamily="1" charset="-128"/>
                <a:cs typeface="ヒラギノ角ゴ Pro W3"/>
              </a:rPr>
              <a:t>Pemaquid</a:t>
            </a:r>
            <a:r>
              <a:rPr lang="en-US" sz="1200" b="0" i="0" kern="1200" baseline="0" dirty="0" smtClean="0">
                <a:solidFill>
                  <a:schemeClr val="tx1"/>
                </a:solidFill>
                <a:latin typeface="Arial" charset="0"/>
                <a:ea typeface="ヒラギノ角ゴ Pro W3" pitchFamily="1" charset="-128"/>
                <a:cs typeface="ヒラギノ角ゴ Pro W3"/>
              </a:rPr>
              <a:t> Mussel Farm), and local NGOs</a:t>
            </a:r>
          </a:p>
          <a:p>
            <a:pPr>
              <a:buFont typeface="Arial" pitchFamily="34" charset="0"/>
              <a:buNone/>
            </a:pPr>
            <a:endParaRPr lang="en-US" sz="1200" b="0" i="0" kern="1200" baseline="0" dirty="0" smtClean="0">
              <a:solidFill>
                <a:schemeClr val="tx1"/>
              </a:solidFill>
              <a:latin typeface="Arial" charset="0"/>
              <a:ea typeface="ヒラギノ角ゴ Pro W3" pitchFamily="1" charset="-128"/>
              <a:cs typeface="ヒラギノ角ゴ Pro W3"/>
            </a:endParaRPr>
          </a:p>
          <a:p>
            <a:pPr>
              <a:buFont typeface="Arial" pitchFamily="34" charset="0"/>
              <a:buNone/>
            </a:pPr>
            <a:r>
              <a:rPr lang="en-US" sz="1200" b="0" i="0" kern="1200" baseline="0" dirty="0" smtClean="0">
                <a:solidFill>
                  <a:schemeClr val="tx1"/>
                </a:solidFill>
                <a:latin typeface="Arial" charset="0"/>
                <a:ea typeface="ヒラギノ角ゴ Pro W3" pitchFamily="1" charset="-128"/>
                <a:cs typeface="ヒラギノ角ゴ Pro W3"/>
              </a:rPr>
              <a:t>Lines suspended from 20X25 foot raft (~6X8 meters) and relies on natural set of ribbed mussels.  Raft installed in fall 2011.</a:t>
            </a:r>
          </a:p>
          <a:p>
            <a:pPr>
              <a:buFont typeface="Arial" pitchFamily="34" charset="0"/>
              <a:buNone/>
            </a:pPr>
            <a:endParaRPr lang="en-US" sz="1200" b="0" i="0" kern="1200" baseline="0" dirty="0" smtClean="0">
              <a:solidFill>
                <a:schemeClr val="tx1"/>
              </a:solidFill>
              <a:latin typeface="Arial" charset="0"/>
              <a:ea typeface="ヒラギノ角ゴ Pro W3" pitchFamily="1" charset="-128"/>
              <a:cs typeface="ヒラギノ角ゴ Pro W3"/>
            </a:endParaRPr>
          </a:p>
          <a:p>
            <a:pPr>
              <a:buFont typeface="Arial" pitchFamily="34" charset="0"/>
              <a:buNone/>
            </a:pPr>
            <a:r>
              <a:rPr lang="en-US" sz="1200" b="0" i="0" kern="1200" baseline="0" dirty="0" smtClean="0">
                <a:solidFill>
                  <a:schemeClr val="tx1"/>
                </a:solidFill>
                <a:latin typeface="Arial" charset="0"/>
                <a:ea typeface="ヒラギノ角ゴ Pro W3" pitchFamily="1" charset="-128"/>
                <a:cs typeface="ヒラギノ角ゴ Pro W3"/>
              </a:rPr>
              <a:t>Concept is not unique, but key test is for equipment to quantify extraction.  Has implications for better understanding role of shellfish aquaculture, IMTA, and nutrient credits.</a:t>
            </a:r>
          </a:p>
          <a:p>
            <a:pPr>
              <a:buFont typeface="Arial" pitchFamily="34" charset="0"/>
              <a:buNone/>
            </a:pPr>
            <a:endParaRPr lang="en-US" sz="1200" b="0" i="0" kern="1200" baseline="0" dirty="0" smtClean="0">
              <a:solidFill>
                <a:schemeClr val="tx1"/>
              </a:solidFill>
              <a:latin typeface="Arial" charset="0"/>
              <a:ea typeface="ヒラギノ角ゴ Pro W3" pitchFamily="1" charset="-128"/>
              <a:cs typeface="ヒラギノ角ゴ Pro W3"/>
            </a:endParaRPr>
          </a:p>
          <a:p>
            <a:pPr>
              <a:buFont typeface="Arial" pitchFamily="34" charset="0"/>
              <a:buNone/>
            </a:pPr>
            <a:endParaRPr lang="en-US" sz="1200" b="0" i="0" kern="1200" baseline="0" dirty="0" smtClean="0">
              <a:solidFill>
                <a:schemeClr val="tx1"/>
              </a:solidFill>
              <a:latin typeface="Arial" charset="0"/>
              <a:ea typeface="ヒラギノ角ゴ Pro W3" pitchFamily="1" charset="-128"/>
              <a:cs typeface="ヒラギノ角ゴ Pro W3"/>
            </a:endParaRPr>
          </a:p>
          <a:p>
            <a:pPr>
              <a:buFont typeface="Arial" pitchFamily="34" charset="0"/>
              <a:buNone/>
            </a:pPr>
            <a:endParaRPr lang="en-US" sz="1200" b="0" i="0" kern="1200" baseline="0" dirty="0" smtClean="0">
              <a:solidFill>
                <a:schemeClr val="tx1"/>
              </a:solidFill>
              <a:latin typeface="Arial" charset="0"/>
              <a:ea typeface="ヒラギノ角ゴ Pro W3" pitchFamily="1" charset="-128"/>
              <a:cs typeface="ヒラギノ角ゴ Pro W3"/>
            </a:endParaRPr>
          </a:p>
          <a:p>
            <a:pPr>
              <a:buFont typeface="Arial" pitchFamily="34" charset="0"/>
              <a:buNone/>
            </a:pPr>
            <a:endParaRPr lang="en-US" sz="1200" b="0" i="0" kern="1200" dirty="0" smtClean="0">
              <a:solidFill>
                <a:schemeClr val="tx1"/>
              </a:solidFill>
              <a:latin typeface="Arial" charset="0"/>
              <a:ea typeface="ヒラギノ角ゴ Pro W3" pitchFamily="1" charset="-128"/>
              <a:cs typeface="ヒラギノ角ゴ Pro W3"/>
            </a:endParaRPr>
          </a:p>
          <a:p>
            <a:endParaRPr lang="en-US" sz="1200" b="0" i="0" kern="1200" dirty="0" smtClean="0">
              <a:solidFill>
                <a:schemeClr val="tx1"/>
              </a:solidFill>
              <a:latin typeface="Arial" charset="0"/>
              <a:ea typeface="ヒラギノ角ゴ Pro W3" pitchFamily="1" charset="-128"/>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57200" indent="-342900">
              <a:lnSpc>
                <a:spcPts val="2875"/>
              </a:lnSpc>
              <a:spcAft>
                <a:spcPts val="600"/>
              </a:spcAft>
              <a:buClr>
                <a:schemeClr val="tx1"/>
              </a:buClr>
              <a:buFont typeface="Arial" charset="0"/>
              <a:buChar char="•"/>
            </a:pPr>
            <a:r>
              <a:rPr lang="en-US" sz="1200" b="1" dirty="0" err="1" smtClean="0">
                <a:latin typeface="Book Antiqua" pitchFamily="18" charset="0"/>
              </a:rPr>
              <a:t>AquaModel</a:t>
            </a:r>
            <a:endParaRPr lang="en-US" sz="1200" b="1" dirty="0" smtClean="0">
              <a:latin typeface="Book Antiqua" pitchFamily="18" charset="0"/>
            </a:endParaRPr>
          </a:p>
          <a:p>
            <a:pPr marL="457200" indent="-342900">
              <a:lnSpc>
                <a:spcPts val="2875"/>
              </a:lnSpc>
              <a:spcAft>
                <a:spcPts val="600"/>
              </a:spcAft>
              <a:buClr>
                <a:schemeClr val="tx1"/>
              </a:buClr>
              <a:buFont typeface="Arial" charset="0"/>
              <a:buChar char="•"/>
            </a:pPr>
            <a:r>
              <a:rPr lang="en-US" sz="1200" b="1" dirty="0" err="1" smtClean="0">
                <a:latin typeface="Book Antiqua" pitchFamily="18" charset="0"/>
              </a:rPr>
              <a:t>Depomod</a:t>
            </a:r>
            <a:endParaRPr lang="en-US" sz="1200" b="1" dirty="0" smtClean="0">
              <a:latin typeface="Book Antiqua" pitchFamily="18" charset="0"/>
            </a:endParaRPr>
          </a:p>
          <a:p>
            <a:pPr marL="457200" indent="-342900">
              <a:lnSpc>
                <a:spcPts val="2875"/>
              </a:lnSpc>
              <a:spcAft>
                <a:spcPts val="600"/>
              </a:spcAft>
              <a:buClr>
                <a:schemeClr val="tx1"/>
              </a:buClr>
              <a:buFont typeface="Arial" charset="0"/>
              <a:buChar char="•"/>
            </a:pPr>
            <a:r>
              <a:rPr lang="en-US" sz="1200" b="1" dirty="0" smtClean="0">
                <a:latin typeface="Book Antiqua" pitchFamily="18" charset="0"/>
              </a:rPr>
              <a:t>FARM</a:t>
            </a:r>
          </a:p>
          <a:p>
            <a:pPr marL="457200" indent="-342900">
              <a:lnSpc>
                <a:spcPts val="2875"/>
              </a:lnSpc>
              <a:spcAft>
                <a:spcPts val="600"/>
              </a:spcAft>
              <a:buClr>
                <a:schemeClr val="tx1"/>
              </a:buClr>
              <a:buFont typeface="Arial" charset="0"/>
              <a:buChar char="•"/>
            </a:pPr>
            <a:r>
              <a:rPr lang="en-US" sz="1200" b="1" dirty="0" smtClean="0">
                <a:latin typeface="Book Antiqua" pitchFamily="18" charset="0"/>
              </a:rPr>
              <a:t>MOM</a:t>
            </a:r>
          </a:p>
          <a:p>
            <a:pPr marL="457200" indent="-228600">
              <a:lnSpc>
                <a:spcPts val="2875"/>
              </a:lnSpc>
              <a:spcAft>
                <a:spcPts val="600"/>
              </a:spcAft>
              <a:buClr>
                <a:schemeClr val="tx1"/>
              </a:buClr>
              <a:buFont typeface="Arial" charset="0"/>
              <a:buChar char="•"/>
            </a:pPr>
            <a:r>
              <a:rPr lang="en-US" sz="1200" b="1" dirty="0" smtClean="0">
                <a:latin typeface="Book Antiqua" pitchFamily="18" charset="0"/>
              </a:rPr>
              <a:t>CSTT Model</a:t>
            </a:r>
          </a:p>
          <a:p>
            <a:pPr marL="457200" indent="-228600">
              <a:lnSpc>
                <a:spcPts val="2875"/>
              </a:lnSpc>
              <a:spcAft>
                <a:spcPts val="600"/>
              </a:spcAft>
              <a:buClr>
                <a:schemeClr val="tx1"/>
              </a:buClr>
              <a:buFont typeface="Arial" charset="0"/>
              <a:buChar char="•"/>
            </a:pPr>
            <a:r>
              <a:rPr lang="en-US" sz="1200" b="1" dirty="0" smtClean="0">
                <a:latin typeface="Book Antiqua" pitchFamily="18" charset="0"/>
              </a:rPr>
              <a:t>LESV</a:t>
            </a:r>
          </a:p>
          <a:p>
            <a:pPr marL="457200" indent="-228600">
              <a:lnSpc>
                <a:spcPts val="2875"/>
              </a:lnSpc>
              <a:spcAft>
                <a:spcPts val="600"/>
              </a:spcAft>
              <a:buClr>
                <a:schemeClr val="tx1"/>
              </a:buClr>
              <a:buFont typeface="Arial" charset="0"/>
              <a:buChar char="•"/>
            </a:pPr>
            <a:r>
              <a:rPr lang="en-US" sz="1200" b="1" dirty="0" err="1" smtClean="0">
                <a:latin typeface="Book Antiqua" pitchFamily="18" charset="0"/>
              </a:rPr>
              <a:t>ShellSIM</a:t>
            </a:r>
            <a:endParaRPr lang="en-US" sz="1200" b="1" dirty="0" smtClean="0">
              <a:latin typeface="Book Antiqua" pitchFamily="18" charset="0"/>
            </a:endParaRPr>
          </a:p>
          <a:p>
            <a:pPr marL="457200" indent="-228600">
              <a:lnSpc>
                <a:spcPts val="2875"/>
              </a:lnSpc>
              <a:spcAft>
                <a:spcPts val="600"/>
              </a:spcAft>
              <a:buClr>
                <a:schemeClr val="tx1"/>
              </a:buClr>
              <a:buFont typeface="Arial" charset="0"/>
              <a:buChar char="•"/>
            </a:pPr>
            <a:r>
              <a:rPr lang="en-US" sz="1200" b="1" dirty="0" err="1" smtClean="0">
                <a:latin typeface="Book Antiqua" pitchFamily="18" charset="0"/>
              </a:rPr>
              <a:t>EcoWin</a:t>
            </a:r>
            <a:endParaRPr lang="en-US" sz="1200" b="1" dirty="0" smtClean="0">
              <a:latin typeface="Book Antiqua" pitchFamily="18" charset="0"/>
            </a:endParaRPr>
          </a:p>
          <a:p>
            <a:pPr marL="457200" indent="-228600">
              <a:lnSpc>
                <a:spcPts val="2875"/>
              </a:lnSpc>
              <a:spcAft>
                <a:spcPts val="600"/>
              </a:spcAft>
              <a:buClr>
                <a:schemeClr val="tx1"/>
              </a:buClr>
              <a:buFont typeface="Arial" charset="0"/>
              <a:buChar char="•"/>
            </a:pPr>
            <a:r>
              <a:rPr lang="en-US" sz="1200" b="1" dirty="0" smtClean="0">
                <a:latin typeface="Book Antiqua" pitchFamily="18" charset="0"/>
              </a:rPr>
              <a:t>Etc.</a:t>
            </a:r>
          </a:p>
          <a:p>
            <a:pPr marL="457200" indent="-342900">
              <a:lnSpc>
                <a:spcPts val="2875"/>
              </a:lnSpc>
              <a:spcAft>
                <a:spcPts val="600"/>
              </a:spcAft>
              <a:buClr>
                <a:schemeClr val="tx1"/>
              </a:buClr>
              <a:buFont typeface="Arial" charset="0"/>
              <a:buChar char="•"/>
            </a:pPr>
            <a:endParaRPr lang="en-US" sz="1200" b="1" dirty="0" smtClean="0">
              <a:latin typeface="Book Antiqua" pitchFamily="18" charset="0"/>
            </a:endParaRPr>
          </a:p>
          <a:p>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sz="1400" b="1" u="sng" dirty="0" smtClean="0">
                <a:solidFill>
                  <a:srgbClr val="000066"/>
                </a:solidFill>
              </a:rPr>
              <a:t>Zone</a:t>
            </a:r>
            <a:r>
              <a:rPr lang="en-US" sz="1400" b="1" dirty="0" smtClean="0">
                <a:solidFill>
                  <a:srgbClr val="000066"/>
                </a:solidFill>
              </a:rPr>
              <a:t> Selection</a:t>
            </a:r>
          </a:p>
          <a:p>
            <a:pPr algn="l"/>
            <a:r>
              <a:rPr lang="en-US" sz="1400" b="1" dirty="0" smtClean="0">
                <a:solidFill>
                  <a:srgbClr val="000066"/>
                </a:solidFill>
              </a:rPr>
              <a:t> Criteria </a:t>
            </a:r>
          </a:p>
          <a:p>
            <a:pPr algn="l"/>
            <a:r>
              <a:rPr lang="en-US" sz="1200" b="1" i="1" dirty="0" smtClean="0">
                <a:solidFill>
                  <a:srgbClr val="FF3300"/>
                </a:solidFill>
              </a:rPr>
              <a:t>Currents</a:t>
            </a:r>
          </a:p>
          <a:p>
            <a:pPr algn="l"/>
            <a:r>
              <a:rPr lang="en-US" sz="1200" b="1" i="1" dirty="0" smtClean="0">
                <a:solidFill>
                  <a:srgbClr val="FF3300"/>
                </a:solidFill>
              </a:rPr>
              <a:t>Bathymetry</a:t>
            </a:r>
          </a:p>
          <a:p>
            <a:pPr algn="l"/>
            <a:r>
              <a:rPr lang="en-US" sz="1200" b="1" i="1" dirty="0" smtClean="0">
                <a:solidFill>
                  <a:srgbClr val="FF3300"/>
                </a:solidFill>
              </a:rPr>
              <a:t>Temperature</a:t>
            </a:r>
          </a:p>
          <a:p>
            <a:pPr algn="l"/>
            <a:r>
              <a:rPr lang="en-US" sz="1200" b="1" i="1" dirty="0" smtClean="0">
                <a:solidFill>
                  <a:srgbClr val="FF3300"/>
                </a:solidFill>
              </a:rPr>
              <a:t>Restrictions</a:t>
            </a:r>
          </a:p>
          <a:p>
            <a:pPr algn="l"/>
            <a:r>
              <a:rPr lang="en-US" sz="1200" b="1" i="1" dirty="0" smtClean="0">
                <a:solidFill>
                  <a:srgbClr val="FF3300"/>
                </a:solidFill>
              </a:rPr>
              <a:t>Distance</a:t>
            </a:r>
          </a:p>
          <a:p>
            <a:pPr algn="l"/>
            <a:r>
              <a:rPr lang="en-US" sz="1200" b="1" i="1" dirty="0" smtClean="0">
                <a:solidFill>
                  <a:srgbClr val="FF3300"/>
                </a:solidFill>
              </a:rPr>
              <a:t>Circulation</a:t>
            </a:r>
          </a:p>
          <a:p>
            <a:pPr marL="457200" indent="-342900">
              <a:lnSpc>
                <a:spcPts val="2875"/>
              </a:lnSpc>
              <a:spcAft>
                <a:spcPts val="600"/>
              </a:spcAft>
              <a:buClr>
                <a:schemeClr val="tx1"/>
              </a:buClr>
              <a:buFont typeface="Arial" charset="0"/>
              <a:buNone/>
            </a:pPr>
            <a:endParaRPr lang="en-US" sz="1200" b="1" dirty="0" smtClean="0">
              <a:latin typeface="Book Antiqua" pitchFamily="18" charset="0"/>
            </a:endParaRPr>
          </a:p>
          <a:p>
            <a:pPr algn="l"/>
            <a:r>
              <a:rPr lang="en-US" sz="1400" b="1" dirty="0" smtClean="0">
                <a:solidFill>
                  <a:srgbClr val="000066"/>
                </a:solidFill>
              </a:rPr>
              <a:t>Farm Site Selection </a:t>
            </a:r>
            <a:br>
              <a:rPr lang="en-US" sz="1400" b="1" dirty="0" smtClean="0">
                <a:solidFill>
                  <a:srgbClr val="000066"/>
                </a:solidFill>
              </a:rPr>
            </a:br>
            <a:r>
              <a:rPr lang="en-US" sz="1400" b="1" dirty="0" smtClean="0">
                <a:solidFill>
                  <a:srgbClr val="000066"/>
                </a:solidFill>
              </a:rPr>
              <a:t>Criteria</a:t>
            </a:r>
          </a:p>
          <a:p>
            <a:pPr algn="l"/>
            <a:r>
              <a:rPr lang="en-US" sz="1200" b="1" i="1" dirty="0" smtClean="0">
                <a:solidFill>
                  <a:srgbClr val="FF3300"/>
                </a:solidFill>
              </a:rPr>
              <a:t>Resolved Currents</a:t>
            </a:r>
          </a:p>
          <a:p>
            <a:pPr algn="l"/>
            <a:r>
              <a:rPr lang="en-US" sz="1200" b="1" i="1" dirty="0" smtClean="0">
                <a:solidFill>
                  <a:srgbClr val="FF3300"/>
                </a:solidFill>
              </a:rPr>
              <a:t>Resolved Bathymetry</a:t>
            </a:r>
          </a:p>
          <a:p>
            <a:pPr algn="l"/>
            <a:r>
              <a:rPr lang="en-US" sz="1200" b="1" i="1" dirty="0" smtClean="0">
                <a:solidFill>
                  <a:srgbClr val="FF3300"/>
                </a:solidFill>
              </a:rPr>
              <a:t>Oxygen</a:t>
            </a:r>
          </a:p>
          <a:p>
            <a:pPr algn="l"/>
            <a:r>
              <a:rPr lang="en-US" sz="1200" b="1" i="1" dirty="0" smtClean="0">
                <a:solidFill>
                  <a:srgbClr val="FF3300"/>
                </a:solidFill>
              </a:rPr>
              <a:t>Sediment</a:t>
            </a:r>
          </a:p>
          <a:p>
            <a:pPr algn="l"/>
            <a:r>
              <a:rPr lang="en-US" sz="1200" b="1" i="1" dirty="0" smtClean="0">
                <a:solidFill>
                  <a:srgbClr val="FF3300"/>
                </a:solidFill>
              </a:rPr>
              <a:t>Species</a:t>
            </a:r>
          </a:p>
          <a:p>
            <a:pPr algn="l"/>
            <a:r>
              <a:rPr lang="en-US" sz="1200" b="1" i="1" dirty="0" smtClean="0">
                <a:solidFill>
                  <a:srgbClr val="FF3300"/>
                </a:solidFill>
              </a:rPr>
              <a:t>Farm Size</a:t>
            </a:r>
          </a:p>
          <a:p>
            <a:pPr algn="l"/>
            <a:r>
              <a:rPr lang="en-US" sz="1200" b="1" i="1" dirty="0" smtClean="0">
                <a:solidFill>
                  <a:srgbClr val="FF3300"/>
                </a:solidFill>
              </a:rPr>
              <a:t>Infrastructure</a:t>
            </a:r>
          </a:p>
          <a:p>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5124" name="Rectangle 4"/>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
        <p:nvSpPr>
          <p:cNvPr id="4" name="Rectangle 13"/>
          <p:cNvSpPr>
            <a:spLocks noGrp="1" noChangeArrowheads="1"/>
          </p:cNvSpPr>
          <p:nvPr>
            <p:ph type="ftr" sz="quarter" idx="10"/>
          </p:nvPr>
        </p:nvSpPr>
        <p:spPr bwMode="auto">
          <a:xfrm>
            <a:off x="3124200" y="6245225"/>
            <a:ext cx="2895600" cy="476250"/>
          </a:xfrm>
          <a:prstGeom prst="rect">
            <a:avLst/>
          </a:prstGeom>
          <a:ln>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FCDA7F"/>
                </a:solidFill>
                <a:latin typeface="Arial" charset="0"/>
                <a:ea typeface="ヒラギノ角ゴ Pro W3" pitchFamily="1" charset="-128"/>
                <a:cs typeface="+mn-cs"/>
              </a:defRPr>
            </a:lvl1pPr>
          </a:lstStyle>
          <a:p>
            <a:pPr>
              <a:defRPr/>
            </a:pPr>
            <a:r>
              <a:rPr lang="en-US" dirty="0"/>
              <a:t>http://aquaculture.noaa.govhttp://aquaculture.noaa.gov</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533400" y="2362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2286000" y="11430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8" name="Text Box 14"/>
          <p:cNvSpPr txBox="1">
            <a:spLocks noChangeArrowheads="1"/>
          </p:cNvSpPr>
          <p:nvPr/>
        </p:nvSpPr>
        <p:spPr bwMode="auto">
          <a:xfrm>
            <a:off x="8610600" y="6477000"/>
            <a:ext cx="762000" cy="274638"/>
          </a:xfrm>
          <a:prstGeom prst="rect">
            <a:avLst/>
          </a:prstGeom>
          <a:noFill/>
          <a:ln w="9525">
            <a:noFill/>
            <a:miter lim="800000"/>
            <a:headEnd/>
            <a:tailEnd/>
          </a:ln>
        </p:spPr>
        <p:txBody>
          <a:bodyPr>
            <a:spAutoFit/>
          </a:bodyPr>
          <a:lstStyle/>
          <a:p>
            <a:pPr eaLnBrk="0" hangingPunct="0">
              <a:spcBef>
                <a:spcPct val="50000"/>
              </a:spcBef>
              <a:defRPr/>
            </a:pPr>
            <a:fld id="{FC731992-6949-4FF8-94C1-A6B027522F0D}" type="slidenum">
              <a:rPr lang="en-US" sz="1200">
                <a:latin typeface="Arial" charset="0"/>
                <a:ea typeface="ヒラギノ角ゴ Pro W3" pitchFamily="1" charset="-128"/>
                <a:cs typeface="+mn-cs"/>
              </a:rPr>
              <a:pPr eaLnBrk="0" hangingPunct="0">
                <a:spcBef>
                  <a:spcPct val="50000"/>
                </a:spcBef>
                <a:defRPr/>
              </a:pPr>
              <a:t>‹#›</a:t>
            </a:fld>
            <a:endParaRPr lang="en-US" sz="1200" dirty="0">
              <a:latin typeface="Arial" charset="0"/>
              <a:ea typeface="ヒラギノ角ゴ Pro W3" pitchFamily="1" charset="-128"/>
              <a:cs typeface="+mn-cs"/>
            </a:endParaRP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2400">
          <a:solidFill>
            <a:schemeClr val="tx2"/>
          </a:solidFill>
          <a:latin typeface="+mj-lt"/>
          <a:ea typeface="+mj-ea"/>
          <a:cs typeface="ヒラギノ角ゴ Pro W3"/>
        </a:defRPr>
      </a:lvl1pPr>
      <a:lvl2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2pPr>
      <a:lvl3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3pPr>
      <a:lvl4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4pPr>
      <a:lvl5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5pPr>
      <a:lvl6pPr marL="457200" algn="l" rtl="0" fontAlgn="base">
        <a:spcBef>
          <a:spcPct val="0"/>
        </a:spcBef>
        <a:spcAft>
          <a:spcPct val="0"/>
        </a:spcAft>
        <a:defRPr sz="2400">
          <a:solidFill>
            <a:schemeClr val="tx2"/>
          </a:solidFill>
          <a:latin typeface="Arial Black" pitchFamily="34" charset="0"/>
          <a:ea typeface="ヒラギノ角ゴ Pro W3" pitchFamily="1" charset="-128"/>
        </a:defRPr>
      </a:lvl6pPr>
      <a:lvl7pPr marL="914400" algn="l" rtl="0" fontAlgn="base">
        <a:spcBef>
          <a:spcPct val="0"/>
        </a:spcBef>
        <a:spcAft>
          <a:spcPct val="0"/>
        </a:spcAft>
        <a:defRPr sz="2400">
          <a:solidFill>
            <a:schemeClr val="tx2"/>
          </a:solidFill>
          <a:latin typeface="Arial Black" pitchFamily="34" charset="0"/>
          <a:ea typeface="ヒラギノ角ゴ Pro W3" pitchFamily="1" charset="-128"/>
        </a:defRPr>
      </a:lvl7pPr>
      <a:lvl8pPr marL="1371600" algn="l" rtl="0" fontAlgn="base">
        <a:spcBef>
          <a:spcPct val="0"/>
        </a:spcBef>
        <a:spcAft>
          <a:spcPct val="0"/>
        </a:spcAft>
        <a:defRPr sz="2400">
          <a:solidFill>
            <a:schemeClr val="tx2"/>
          </a:solidFill>
          <a:latin typeface="Arial Black" pitchFamily="34" charset="0"/>
          <a:ea typeface="ヒラギノ角ゴ Pro W3" pitchFamily="1" charset="-128"/>
        </a:defRPr>
      </a:lvl8pPr>
      <a:lvl9pPr marL="1828800" algn="l" rtl="0" fontAlgn="base">
        <a:spcBef>
          <a:spcPct val="0"/>
        </a:spcBef>
        <a:spcAft>
          <a:spcPct val="0"/>
        </a:spcAft>
        <a:defRPr sz="2400">
          <a:solidFill>
            <a:schemeClr val="tx2"/>
          </a:solidFill>
          <a:latin typeface="Arial Black" pitchFamily="34" charset="0"/>
          <a:ea typeface="ヒラギノ角ゴ Pro W3" pitchFamily="1"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2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a:solidFill>
            <a:schemeClr val="tx1"/>
          </a:solidFill>
          <a:latin typeface="+mn-lt"/>
          <a:ea typeface="+mn-ea"/>
          <a:cs typeface="ヒラギノ角ゴ Pro W3"/>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ichael.Rubino@noa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38400" y="1524000"/>
            <a:ext cx="7010400" cy="1447800"/>
          </a:xfrm>
        </p:spPr>
        <p:txBody>
          <a:bodyPr/>
          <a:lstStyle/>
          <a:p>
            <a:r>
              <a:rPr lang="en-US" sz="2800" dirty="0" smtClean="0">
                <a:solidFill>
                  <a:schemeClr val="accent5"/>
                </a:solidFill>
              </a:rPr>
              <a:t>Marine Aquaculture in U.S.A.</a:t>
            </a:r>
            <a:endParaRPr lang="en-US" dirty="0" smtClean="0">
              <a:solidFill>
                <a:schemeClr val="accent5"/>
              </a:solidFill>
            </a:endParaRPr>
          </a:p>
        </p:txBody>
      </p:sp>
      <p:sp>
        <p:nvSpPr>
          <p:cNvPr id="3075" name="Rectangle 3"/>
          <p:cNvSpPr>
            <a:spLocks noGrp="1" noChangeArrowheads="1"/>
          </p:cNvSpPr>
          <p:nvPr>
            <p:ph type="subTitle" idx="1"/>
          </p:nvPr>
        </p:nvSpPr>
        <p:spPr>
          <a:xfrm>
            <a:off x="3733800" y="4495800"/>
            <a:ext cx="3276600" cy="1143000"/>
          </a:xfrm>
        </p:spPr>
        <p:txBody>
          <a:bodyPr/>
          <a:lstStyle/>
          <a:p>
            <a:pPr algn="r"/>
            <a:r>
              <a:rPr lang="en-US" dirty="0" smtClean="0">
                <a:solidFill>
                  <a:schemeClr val="tx1">
                    <a:lumMod val="25000"/>
                    <a:lumOff val="75000"/>
                  </a:schemeClr>
                </a:solidFill>
              </a:rPr>
              <a:t>David O’Brien</a:t>
            </a:r>
          </a:p>
          <a:p>
            <a:endParaRPr lang="en-US" dirty="0" smtClean="0"/>
          </a:p>
        </p:txBody>
      </p:sp>
      <p:sp>
        <p:nvSpPr>
          <p:cNvPr id="10" name="Rounded Rectangle 9"/>
          <p:cNvSpPr/>
          <p:nvPr/>
        </p:nvSpPr>
        <p:spPr>
          <a:xfrm>
            <a:off x="152400" y="2895600"/>
            <a:ext cx="4328710" cy="3806279"/>
          </a:xfrm>
          <a:prstGeom prst="roundRect">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Modeling Environmental Impacts</a:t>
            </a:r>
            <a:endParaRPr lang="en-US" dirty="0"/>
          </a:p>
        </p:txBody>
      </p:sp>
      <p:sp>
        <p:nvSpPr>
          <p:cNvPr id="8" name="TextBox 7"/>
          <p:cNvSpPr txBox="1"/>
          <p:nvPr/>
        </p:nvSpPr>
        <p:spPr>
          <a:xfrm>
            <a:off x="152400" y="2438400"/>
            <a:ext cx="3886200" cy="2862322"/>
          </a:xfrm>
          <a:prstGeom prst="rect">
            <a:avLst/>
          </a:prstGeom>
          <a:noFill/>
        </p:spPr>
        <p:txBody>
          <a:bodyPr wrap="square" rtlCol="0">
            <a:spAutoFit/>
          </a:bodyPr>
          <a:lstStyle/>
          <a:p>
            <a:r>
              <a:rPr lang="en-US" sz="2000" u="sng" dirty="0" smtClean="0"/>
              <a:t>Objective 2: </a:t>
            </a:r>
            <a:r>
              <a:rPr lang="en-US" sz="2000" dirty="0" smtClean="0"/>
              <a:t> </a:t>
            </a:r>
            <a:r>
              <a:rPr lang="en-US" sz="2000" dirty="0" smtClean="0">
                <a:cs typeface="Arial" pitchFamily="34" charset="0"/>
              </a:rPr>
              <a:t>Improve models</a:t>
            </a:r>
          </a:p>
          <a:p>
            <a:endParaRPr lang="en-US" sz="2000" dirty="0" smtClean="0"/>
          </a:p>
          <a:p>
            <a:pPr>
              <a:buFont typeface="Arial" pitchFamily="34" charset="0"/>
              <a:buChar char="•"/>
            </a:pPr>
            <a:endParaRPr lang="en-US" sz="2000" dirty="0" smtClean="0"/>
          </a:p>
          <a:p>
            <a:r>
              <a:rPr lang="en-US" sz="2000" u="sng" dirty="0" smtClean="0"/>
              <a:t>Status:</a:t>
            </a:r>
          </a:p>
          <a:p>
            <a:pPr>
              <a:buFont typeface="Arial" pitchFamily="34" charset="0"/>
              <a:buChar char="•"/>
            </a:pPr>
            <a:r>
              <a:rPr lang="en-US" sz="2000" dirty="0" smtClean="0"/>
              <a:t> Working with private modelers</a:t>
            </a:r>
          </a:p>
          <a:p>
            <a:pPr>
              <a:buFont typeface="Arial" pitchFamily="34" charset="0"/>
              <a:buChar char="•"/>
            </a:pPr>
            <a:r>
              <a:rPr lang="en-US" sz="2000" dirty="0" smtClean="0"/>
              <a:t> Partner with foreign government and industry</a:t>
            </a:r>
          </a:p>
          <a:p>
            <a:pPr>
              <a:buFont typeface="Arial" pitchFamily="34" charset="0"/>
              <a:buChar char="•"/>
            </a:pPr>
            <a:endParaRPr lang="en-US" sz="2000" dirty="0" smtClean="0"/>
          </a:p>
          <a:p>
            <a:r>
              <a:rPr lang="en-US" sz="2000" dirty="0" smtClean="0"/>
              <a:t> </a:t>
            </a:r>
            <a:endParaRPr lang="en-US" sz="2000" dirty="0"/>
          </a:p>
        </p:txBody>
      </p:sp>
      <p:pic>
        <p:nvPicPr>
          <p:cNvPr id="5" name="Picture 9"/>
          <p:cNvPicPr>
            <a:picLocks noChangeAspect="1" noChangeArrowheads="1"/>
          </p:cNvPicPr>
          <p:nvPr/>
        </p:nvPicPr>
        <p:blipFill>
          <a:blip r:embed="rId3" cstate="print"/>
          <a:srcRect/>
          <a:stretch>
            <a:fillRect/>
          </a:stretch>
        </p:blipFill>
        <p:spPr bwMode="auto">
          <a:xfrm>
            <a:off x="4038600" y="2362200"/>
            <a:ext cx="3681148" cy="2590800"/>
          </a:xfrm>
          <a:prstGeom prst="rect">
            <a:avLst/>
          </a:prstGeom>
          <a:solidFill>
            <a:srgbClr val="FFFFFF"/>
          </a:solidFill>
          <a:ln w="38100" cmpd="dbl">
            <a:solidFill>
              <a:srgbClr val="1F497D"/>
            </a:solid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105400" y="4114800"/>
            <a:ext cx="3650371" cy="2637482"/>
          </a:xfrm>
          <a:prstGeom prst="rect">
            <a:avLst/>
          </a:prstGeom>
          <a:noFill/>
          <a:ln w="254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Alternative Feeds Development</a:t>
            </a:r>
            <a:endParaRPr lang="en-US" dirty="0"/>
          </a:p>
        </p:txBody>
      </p:sp>
      <p:sp>
        <p:nvSpPr>
          <p:cNvPr id="8" name="TextBox 7"/>
          <p:cNvSpPr txBox="1"/>
          <p:nvPr/>
        </p:nvSpPr>
        <p:spPr>
          <a:xfrm>
            <a:off x="152400" y="2438400"/>
            <a:ext cx="3886200" cy="3477875"/>
          </a:xfrm>
          <a:prstGeom prst="rect">
            <a:avLst/>
          </a:prstGeom>
          <a:noFill/>
        </p:spPr>
        <p:txBody>
          <a:bodyPr wrap="square" rtlCol="0">
            <a:spAutoFit/>
          </a:bodyPr>
          <a:lstStyle/>
          <a:p>
            <a:r>
              <a:rPr lang="en-US" sz="2000" u="sng" dirty="0" smtClean="0"/>
              <a:t>Objectives</a:t>
            </a:r>
            <a:r>
              <a:rPr lang="en-US" sz="2000" dirty="0" smtClean="0"/>
              <a:t>:</a:t>
            </a:r>
          </a:p>
          <a:p>
            <a:pPr marL="457200" indent="-457200">
              <a:buFont typeface="+mj-lt"/>
              <a:buAutoNum type="arabicPeriod"/>
            </a:pPr>
            <a:r>
              <a:rPr lang="en-US" sz="2000" dirty="0" smtClean="0">
                <a:cs typeface="Arial" pitchFamily="34" charset="0"/>
              </a:rPr>
              <a:t>Environmental</a:t>
            </a:r>
          </a:p>
          <a:p>
            <a:pPr marL="457200" indent="-457200">
              <a:buFont typeface="+mj-lt"/>
              <a:buAutoNum type="arabicPeriod"/>
            </a:pPr>
            <a:r>
              <a:rPr lang="en-US" sz="2000" dirty="0" smtClean="0">
                <a:cs typeface="Arial" pitchFamily="34" charset="0"/>
              </a:rPr>
              <a:t>Economics</a:t>
            </a:r>
          </a:p>
          <a:p>
            <a:pPr marL="457200" indent="-457200">
              <a:buFont typeface="+mj-lt"/>
              <a:buAutoNum type="arabicPeriod"/>
            </a:pPr>
            <a:r>
              <a:rPr lang="en-US" sz="2000" dirty="0" smtClean="0">
                <a:cs typeface="Arial" pitchFamily="34" charset="0"/>
              </a:rPr>
              <a:t>Human health</a:t>
            </a:r>
          </a:p>
          <a:p>
            <a:endParaRPr lang="en-US" sz="2000" dirty="0" smtClean="0"/>
          </a:p>
          <a:p>
            <a:endParaRPr lang="en-US" sz="2000" dirty="0" smtClean="0"/>
          </a:p>
          <a:p>
            <a:r>
              <a:rPr lang="en-US" sz="2000" u="sng" dirty="0" smtClean="0"/>
              <a:t>Status:</a:t>
            </a:r>
          </a:p>
          <a:p>
            <a:pPr>
              <a:buFont typeface="Arial" pitchFamily="34" charset="0"/>
              <a:buChar char="•"/>
            </a:pPr>
            <a:r>
              <a:rPr lang="en-US" sz="2000" dirty="0" smtClean="0"/>
              <a:t> Initiative with USDA in 2007</a:t>
            </a:r>
          </a:p>
          <a:p>
            <a:pPr>
              <a:buFont typeface="Arial" pitchFamily="34" charset="0"/>
              <a:buChar char="•"/>
            </a:pPr>
            <a:r>
              <a:rPr lang="en-US" sz="2000" dirty="0" smtClean="0"/>
              <a:t> Recently published report</a:t>
            </a:r>
          </a:p>
          <a:p>
            <a:pPr>
              <a:buFont typeface="Arial" pitchFamily="34" charset="0"/>
              <a:buChar char="•"/>
            </a:pPr>
            <a:r>
              <a:rPr lang="en-US" sz="2000" dirty="0" smtClean="0"/>
              <a:t> Ongoing research</a:t>
            </a:r>
          </a:p>
          <a:p>
            <a:pPr>
              <a:buFont typeface="Arial" pitchFamily="34" charset="0"/>
              <a:buChar char="•"/>
            </a:pPr>
            <a:endParaRPr lang="en-US" sz="2000" dirty="0" smtClean="0"/>
          </a:p>
        </p:txBody>
      </p:sp>
      <p:pic>
        <p:nvPicPr>
          <p:cNvPr id="7" name="Picture 4" descr="http://www.soyaqua.org/sites/default/files/styles/front-page-slide/public/slide-images/soy_products_for_aquafeed.jpg"/>
          <p:cNvPicPr>
            <a:picLocks noChangeArrowheads="1"/>
          </p:cNvPicPr>
          <p:nvPr/>
        </p:nvPicPr>
        <p:blipFill>
          <a:blip r:embed="rId3" cstate="print"/>
          <a:srcRect l="11483" r="10431"/>
          <a:stretch>
            <a:fillRect/>
          </a:stretch>
        </p:blipFill>
        <p:spPr bwMode="auto">
          <a:xfrm>
            <a:off x="4038600" y="1828800"/>
            <a:ext cx="3810000" cy="3200400"/>
          </a:xfrm>
          <a:prstGeom prst="rect">
            <a:avLst/>
          </a:prstGeom>
          <a:ln>
            <a:noFill/>
          </a:ln>
          <a:effectLst>
            <a:outerShdw blurRad="292100" dist="139700" dir="2700000" algn="tl" rotWithShape="0">
              <a:srgbClr val="333333">
                <a:alpha val="65000"/>
              </a:srgbClr>
            </a:outerShdw>
          </a:effectLst>
        </p:spPr>
      </p:pic>
      <p:pic>
        <p:nvPicPr>
          <p:cNvPr id="9" name="Picture 1"/>
          <p:cNvPicPr>
            <a:picLocks noChangeAspect="1" noChangeArrowheads="1"/>
          </p:cNvPicPr>
          <p:nvPr/>
        </p:nvPicPr>
        <p:blipFill>
          <a:blip r:embed="rId4" cstate="print"/>
          <a:srcRect r="42432"/>
          <a:stretch>
            <a:fillRect/>
          </a:stretch>
        </p:blipFill>
        <p:spPr bwMode="auto">
          <a:xfrm>
            <a:off x="4419600" y="4724400"/>
            <a:ext cx="44196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Stock Enhancement</a:t>
            </a:r>
            <a:endParaRPr lang="en-US" dirty="0"/>
          </a:p>
        </p:txBody>
      </p:sp>
      <p:sp>
        <p:nvSpPr>
          <p:cNvPr id="8" name="TextBox 7"/>
          <p:cNvSpPr txBox="1"/>
          <p:nvPr/>
        </p:nvSpPr>
        <p:spPr>
          <a:xfrm>
            <a:off x="152400" y="2438400"/>
            <a:ext cx="3733800" cy="4401205"/>
          </a:xfrm>
          <a:prstGeom prst="rect">
            <a:avLst/>
          </a:prstGeom>
          <a:noFill/>
        </p:spPr>
        <p:txBody>
          <a:bodyPr wrap="square" rtlCol="0">
            <a:spAutoFit/>
          </a:bodyPr>
          <a:lstStyle/>
          <a:p>
            <a:r>
              <a:rPr lang="en-US" sz="2000" u="sng" dirty="0" smtClean="0"/>
              <a:t>Objectives</a:t>
            </a:r>
            <a:r>
              <a:rPr lang="en-US" sz="2000" dirty="0" smtClean="0"/>
              <a:t>: </a:t>
            </a:r>
          </a:p>
          <a:p>
            <a:pPr>
              <a:buFont typeface="Arial" pitchFamily="34" charset="0"/>
              <a:buChar char="•"/>
            </a:pPr>
            <a:r>
              <a:rPr lang="en-US" sz="2000" dirty="0" smtClean="0"/>
              <a:t> Enhance natural populations</a:t>
            </a:r>
          </a:p>
          <a:p>
            <a:pPr>
              <a:buFont typeface="Arial" pitchFamily="34" charset="0"/>
              <a:buChar char="•"/>
            </a:pPr>
            <a:r>
              <a:rPr lang="en-US" sz="2000" dirty="0" smtClean="0"/>
              <a:t> Rebuild depleted species</a:t>
            </a:r>
          </a:p>
          <a:p>
            <a:pPr>
              <a:buFont typeface="Arial" pitchFamily="34" charset="0"/>
              <a:buChar char="•"/>
            </a:pPr>
            <a:r>
              <a:rPr lang="en-US" sz="2000" dirty="0" smtClean="0"/>
              <a:t> Assess impact of stock stocking programs</a:t>
            </a:r>
          </a:p>
          <a:p>
            <a:endParaRPr lang="en-US" sz="2000" dirty="0" smtClean="0"/>
          </a:p>
          <a:p>
            <a:pPr>
              <a:buFont typeface="Arial" pitchFamily="34" charset="0"/>
              <a:buChar char="•"/>
            </a:pPr>
            <a:endParaRPr lang="en-US" sz="2000" dirty="0" smtClean="0"/>
          </a:p>
          <a:p>
            <a:r>
              <a:rPr lang="en-US" sz="2000" u="sng" dirty="0" smtClean="0"/>
              <a:t>Status:</a:t>
            </a:r>
          </a:p>
          <a:p>
            <a:pPr>
              <a:buFont typeface="Arial" pitchFamily="34" charset="0"/>
              <a:buChar char="•"/>
            </a:pPr>
            <a:r>
              <a:rPr lang="en-US" sz="2000" dirty="0" smtClean="0"/>
              <a:t> Ongoing research at Mote Marine Laboratory</a:t>
            </a:r>
          </a:p>
          <a:p>
            <a:pPr>
              <a:buFont typeface="Arial" pitchFamily="34" charset="0"/>
              <a:buChar char="•"/>
            </a:pPr>
            <a:r>
              <a:rPr lang="en-US" sz="2000" dirty="0" smtClean="0"/>
              <a:t> Building collaboration with China</a:t>
            </a:r>
          </a:p>
          <a:p>
            <a:pPr>
              <a:buFont typeface="Arial" pitchFamily="34" charset="0"/>
              <a:buChar char="•"/>
            </a:pPr>
            <a:endParaRPr lang="en-US" sz="2000" dirty="0" smtClean="0"/>
          </a:p>
          <a:p>
            <a:endParaRPr lang="en-US" sz="2000" dirty="0" smtClean="0"/>
          </a:p>
        </p:txBody>
      </p:sp>
      <p:sp>
        <p:nvSpPr>
          <p:cNvPr id="2050" name="AutoShape 2" descr="data:image/jpeg;base64,/9j/4AAQSkZJRgABAQAAAQABAAD/2wBDAAkGBwgHBgkIBwgKCgkLDRYPDQwMDRsUFRAWIB0iIiAdHx8kKDQsJCYxJx8fLT0tMTU3Ojo6Iys/RD84QzQ5Ojf/2wBDAQoKCg0MDRoPDxo3JR8lNzc3Nzc3Nzc3Nzc3Nzc3Nzc3Nzc3Nzc3Nzc3Nzc3Nzc3Nzc3Nzc3Nzc3Nzc3Nzc3Nzf/wAARCADhAOEDASIAAhEBAxEB/8QAHAAAAQUBAQEAAAAAAAAAAAAAAAECAwQFBgcI/8QAORAAAQQBAgQEAwcDBAIDAAAAAQACAxEEEiEFMUFREyJhcQYygRQjQlKRsdEzcqEVYsHhU4IkNPD/xAAaAQADAQEBAQAAAAAAAAAAAAAAAQIDBAUG/8QAJREAAgICAgIDAAIDAAAAAAAAAAECEQMhEjEEEyJBURRhMkJx/9oADAMBAAIRAxEAPwC0+R8sjpJXF73G3OPMlIkASqzwQCVIlQIEtJp2FqnlcVxMfZ0mp3Zu6GNJvovI6rnZ/irHjdTIS7/2UbPi1hdTsUj/AN00my/XL8OmSgUsSD4mwpXaZGSR+uxC1sbJgyW6seVjx6FJpolqiXdFoSgJCE3SoQgYtpp3SpEACEIQAJEqSkCBGyWklJgIhLukQwBIlSEIECdFNJjyNmheWSMOprh0Kamv+U+yYJ0z1Hx5fzlCYhI9TZ5mEqa9xbQaLJVPL4gcOnSsaeum1LmkedGDl0XjTWlziGtH4jyWXl8dx4HObG3Wa5k0Fh8Y+IJ8oODQGsB8rByAXNz5b5ifEJ9gKSts68fjr7NniXxDLO5wEl/7W8liuypZzbnkD0VJzwXBovc8lcgjAABTujp9cYLQ7SasP27902NrpH6d65lOeaaT0aL5p2NYic9wJsWUWJukNfIQ4Nb5a7FS4+ZJA4PZKWEH5gd1G1jXnzBRux5HOPhC29AVUZkOMHpnS4nxhNFTJ2iZvR3In6rcw/ibhuSAHSGFx6SfyvPDE5jgH8x0U0bgwE0PcqklIyngilo9TjmhkFxyseO7XAqTmV5SMh4dcbi322V/B41xHDsRTuIIrS/zBJxX6YvDJHo6FgfDPGMniTpYsoNdpbqa9or6Fb6kyap0CKSpEAJSKSpCgQJClSIECRKhACUkSo6IAakf8p9k6k1/yn2TEenIQhB6x5rxh7OFYrJ5B5jekHqvP+IZsmXK5znGla+JOMv4hmPmmcWwt2ijPbuufmntxI+lOXNhi65S7HKEU+MFoe925AdfcKtONQ259wjU53f60g2VuOKopgFstnkDva2GQF7WujLSeYN8wsnKthBHMK/wqdxe1j9gOWykMt8bQ2dzS1rR1O49ls4OOJ8ZgDbJb+irtwRNkue5mzvl9StPh3j4ILJMcyRg7Oa7cBKzjyZE1USlPw18QGg3fP0VeXGyIK0ii4d11rDh/ZHZLdyBuCNx6LEt+ROZSymk+UHoEdKzNZWY7sV9anGz6prcYk/LfqVvOxvEG7aRHw8lwDRZ6BLm2W8roxW4xBulNFiyOe1rG6nk0ABuunxeAySbzHw29iNytrD4fjYe8LPOeb3cyrX9mbyyZV4Dwz/TsXz14z93V09FqISqjMRInJEAIhKhACUkpKiigQ1Cr5Wfi4u007Wn8o3KzpfiXCjJoSEd6pNJsDZKFhD4s4ceYmB7FqlZ8TcNeL1SAerCimNxa+jYTXfKfZc/lfF2JESIoHyADck0qrvjWBpPiYb2xgbkPsgIGsU30j3ZCZ4o7FCR6VM+V8vJfPJqcTv3UTJKFE/XshxAsDcpzItXMb9QpRvpIlYLAIH+FciiJAVeJmnaqNfRWIciON27wa7bqjlyydfETK4a97S667gjmq8WI47AG+4XVRsdlxNeC5jegeKKkiwA0lzpBZG9BQ3E515GRKmZfDM6XFYI8hhfGN77H0WtDnMdYYy2nkrMGJE0WG2VajxC8+SFoIPPSobswk+TtlKT7xp8oF9AU3Hx3EkBtm9uq24eGsvVKd+wV6OJkYpjQE1FiRkYvC5HU6Y6QtSDHigFRto9Sp0K0khiIS0lpMKG0lS0ikAJSSk6kBADSEVsnUhFjGgE8gsXj3EHxN8HGfpvZzh+y08/IMGG6VvMmmhcjmOc9zGk3qdZPVZqfJ/0brFxW+ynJvudyf8A9azMqOac+FCwuJOwaOa1o4/FnNcu/onzztgAjhadTudKuf0UkouzMfiDFGiUh0ledwHynsO6ryOBNkU0KxPr1W8bDokEBcAXfom8lKkVq7kVXvaN6oKplMbJjyyDow167K7LAZH6ADzspuTj1iyNHMsIH6KL+zRZIxPpqihM1oVm3OJ8sxxFx2G6u4mE8nxH+Ueq28LgwZGHSh19hzK2cPgTpQDlDw4rsRc3H3RtnHk8q9ROXiwJMshsTToJrW7kp58GLhsduh1v7vNfoF30GJBAKjYPc9FyPxZE6ORwedV7t9UpJpGHtlJqP0YruN5RIFtjANANatCDi0wrWWuPsuXe4tca58rH/C6z4L4Ocx4zMkEwxu8oP4nD9wpUbOrNihGNnYcGhkixGPyQPHeLIrZnoFbY0h5PdLdm7S2tOJw2LSVJaLQMchJaVAwQUIQAJUiEDHJChJaAFCSamtsnpdJw6Xy6qlmT2Xbih0HNcubI/wDGJ1+Pi/2ZmcZyNb44Wk00HY9ysuKPXl6T0b0VmRjslpmaadu4X27Kthy/Zg+csc8k/L1VR0hZJbJ34ZYBobps70oBjMMxD6a5o5k81qYuZDkUZGujd2d1VDMjY/K1gg+iPow5OynNjMdJsPLd+6gnhe1o0NtztgFpaCdz0QGHd3fkkhORmQ4JjbR59Seq0uDcHGTN4+Qz7iPcAj5z/CucPw/tDi5/9NvOuvotumsj0sFNAoALWEb2zOUrPTNLfyhCVC1PRo8uZHGwDQwNA5AdE+0loBVHkjwd1n8Z4ZHxPHDHU14Nh3ZXrS2k1ZSZxDfgvIOa1skrPs43Lwd/au67TFgixcdkEDQ2NgpoCenhpSWjSWSU6tgi0h2RaCB1pbTQOwSPe2MW9waPU0gCS0WqMnFsCKw/LhFf7rUJ4/wsH/7TfoCnTGatotZ0fGeHSGm5TL9bCtxZEM39KVj/AO11pUBMhN3HRITQ3290nodivkDB/Kh+2Ma46jt6KKSVrnbi29S02o5IGAW3lzXJPJK7R248capoMrioqoIyXdyud4xxbNhiLqiZqNeVtrWlDWEk0Ceix+L4kmRjPAA8u6zg/ls6HSQnBc10sTmyOHiOBDegFrUiaI4w2UCwOdXa57EwZosdjn7P516LUimyWFoABaB+Jdkoo86b2aBfEG0xlmlWfDrOoEBOdkuIGpo36AJWB73DS313WT0Z2Ojxy+m2K791KzDe+QNNbHdSsZqDQOY6K/BGIm+p5lOEXJ/0JsdFG2JgY0AAdkrvlPsgpH/KfZdPRJ6chIhI9U8wQkQqPIHWlTUqAFHNSNdSrzTRQRukmkaxgFlzjS5nivxbotnDwGj/AMrxZPsEmXCLk9HWyuaxmp7g0dyaWPxH4jwMEFviePJ+WP8AlcDm8UnynF80r3HqXHdUAXyn7tv16JWkdcPEb3JnTcQ+MM2a2wacdnTTuf1WHNmZGS4CWSSR5P4nEqu5gBZZ1vcdh2WrjYQhbqf946ufKj2S5HR68eNdFF0Ugj1Fwvo0JSx4AFuJPIDktN0cT2tLqaP3UY8Px2sZXkbuRysp2xKeuiuGu8GiHmS+R5BOaZIqLHeb02r6q6/zuO47bJrMXxWuBO5HZCm0ZNxfaCPj2dAQyPLk+psKcfEXE5PI2Zzj1AAKzmcFz5XaBEA0c5CQAFo4WHDw0OdJOHyEU/SP8BNztDePEhG8cyw4nU2/7Vaf8SZsnlPh8ujFkSXJO4sAcSe3JPix5S7YEX+qh8EugLj+L5okGlwdfdq1IPiCMwNgmxgwOrW8OvdUsXh7Wi5Dz63uiTFhiLAWuNu2aNy5ZOUb6FKWqs2ZWRm+buo9EjQSK/4UkE4fENLQ2tqPMIMpDt7dfZJybOVixQfiJH8K1CxrCCT7KBr6buAK52rGOBO1k0ZuM3ZSUXJkt0WIog2QydSNlOEwKStl0pUqJTsaU1x8p9k8gJknyn2TQj05CWkJHr0eWo3WTkcabGLji1kCy3XRWdH8aYt1NizNP+0gojKMumeW8GVfR1Ko8V4pDwzH8SU28/Iwdf8ApZeX8V4jMfVjMe+U8mvFAe647ifE8jOndJO/UeXoB2VPReHx5ZHvon4pxfIzZTJM+/ytvytHosp8j3uq/MmN1PdpbzJ3KuRwtZGSN6NElQ2enGEca0RwY9m324/4VprQ1vIGux8qSTT+Enf6JH6nw+V3PbbkpJbt7Fxw0kvIBLnEbdAtKMkxeGD7rL4fNG3TFJTSHcytpsLJQQH6CCKd+yDLK90UY/F+1kX5Gj9U/hcH2uaZxABJtaMkIxi98wDWhlauYtVOB5DMWZsjwfCIp+3LsUN6JUriyRuDOyXdu18lojG+ztc59bCwVdZmY7ma2VZPlvqqOS589km28qClW+zGUjOmOZkRufEHCEGrur9E2PBlkA8R3/QWnjSSOaYq+6BugOqusgFUBXdTOdaRSlozMfBFjSNu6vx47WDYWVbZA1rdzQCo52aIIrgALzsC4dFkrkJysdK9kbgHeZ/Ro6Jjpo3t1AhrxtR5lZuPZt8hc5xNk8zausjidUjdVDlfJacNGXPZSzc2XFBDNRPMb7BYz87IkcXySO97W9xLH8THMrmlreXLn7LmZdnnagOi0SOjxnCd62XI82V3l8R9HpqXoPBRp4TiA/8AjC8zgJLwKNn1XqOHGYsSCM82xtFfRaRRl5cVFpIsWpNWyivZOHJUcqYpOyjlNtPsnONKJ58rvZCRLZ6raEiFJ7R86ZoljeGwtcNjbSCFiva0SF7qJ6bK/n5hktjXlzOeo8z6LNLupHl79lnjjS2KFvY2V5cKq1A1rpCdPyn5j/Ck0mV1ixH1PdOcRG0AUATyCtmq/A0tY3S3p16pj3uP4koLng2dqSOhk6OUjVfYmt1eZ5J5c0CR5sazSWPGkc8Dr6K6zh0ob8jvUoJlOEezKc52vbffqt7AyC7FbE+7B6DmmP4BklrXN0tLuQ5q9/pjsaBhcQDY2vdBz5s2OUaRZyHyZOJpaba2iSBuK6K5w+JhhbGyIPf+IGuXosuKCeU+LCDV0S00Vbb9p1BskdH8wHNS6OW2kW38PZGSGQuaegFq1FjlkOkgNvoosfEncLEr660StKGBrG9SeVk8yspS/AbsqwY2i/KACbPqp5HRwgF+x7dVJkzQ4cJdLKGyEHQ2rsrHBlzCXbnrfQIhDltila7Lc8jX40mRK9vhxuDWxA7vd027Ln3eJJOTRc5yWabTI5jjVHY1zWtwSBmQZHtcHEV5gNm/9roUKWjOUqRFHCWhrAZGvJumfi9Fq4fDvMJMmu4YOSuQwRxbtFu6uPMqVUoUZuVlDjOKZ8S42kuZuGgc1wOfCY3EEb3uPVem3Xusbi3A2Z0vixObG8jzCuZTlH7Kw5PXKzkeA4hyeJwRtFjVqcT0aOa9IvdY3AODjhrZHy0ZnbAj8Ley2LpNIefL7JWhbRq2TbQmY2Kmu+V3sglI/wCR3smI9WQhCzPcPliR4AJc7blfZRBplFvsMHJvdOEbidUlWOTegSk6dQG9dUrL6ELgKaDv27JjY3PLv3RW7TQ252n+JvtuT2Ssf/BgIa0tI39UrjuOgUohDAXZDSL5NB3KR+n8EJA6FzuSmxXZbxn6GhzVqYb3SBzWnz1YHdYDJQG6LF9a3ViBuVNMI8Rr3P61sG+6pSo5Mvj8t3R1cTHui1aSQw79woZYhPIBpLxXIqzwXhzceAHIlkkk1anWSG/otd2RiwgF80TfchZyzb0cvBJ12ZeLwl8bmuYdIrZabcZhaPEAcWohzIcmTw4HCQgWSOQCst2A/hQoSnsmUkirPJFjABx36NHVVhK+WQGRwa1u4aP+U3iMrxMQ7Swcm9XOVaMyO8sQBkds0KvXXR0Q4pcmEmM/inEWh7vuYxbyP2W07wYMV8ehgbppopNxMdmNDoZuSbc7q491ncdyvDDY2uo1e62kqjSMFNTyW+jnM2CQZWiPz+IaYe66/hmI3Cwo4R8wFvPdyp8IxLa3ImbuN2337rVVxTS2Tmmm6XQqEJFRgOSeyiml8MAAAk+qjZlscad5Sp5LopRbVlm9t0l9U0EO5EEe6XmUxMcUlpLSJiFJ9U158jvZBc0c3D9VHLLG1huRg26uCLQ6bPXEJqFB7Ns+VnO1bHa+SARW6iDr6pRZ5qLNqCRxL9hTVaxcYOY+Z72tazoTu4+iZ4A8Jmm9Tv8AA9VvY2MMvgTMKCMx5DX6pHeHYf8AUJN0jKeVJUc286nG3UL7qWCB2S4MbrcfRdBg/DDDM0ZAmk7lrdLR72umw+GY2I2o42gHsEkm+kZ5PMhHSOVxPh0X965zu7WD/lW5sgcIYI8eFje5J/ddU4BkRLGgEC9lwvxJM8ykfMRyoUGpSg12zljmlmmkyrm8cy5j55zXRrNgjhUORxHIa2MFzj16D3Wfw/Cn4hktggaXPcd+wHcr0rhHDY+G4bYWU6SvO/uf4TjCzozzhijS7JeG4UeBjCJlFx3e7uVbtNQTS2qkeZbbMrOxf/lvexpt4FuJv6BWOH4f2e3vFyOFf2hXbF8xYRYPI2pi1ejSTlxpoD7qN8MckokfGHOqhYUlovdWZ3QiRKUhTJC0FIopphEwnr0S6QVbKXEZh42jc7dW2Fnyy6RsdupBsBNy3yAuc3VZPmdVfoqzBLlO0xNsjYn+Vi3ezpxqS0Xoc50IIa6/Qn9loY3EfFdpdE6+7VTw+FsZT53Fx5hrTsFfaGximgAeih5a6Oj+PyXyLQcCNiklYySMteQR2vdVw8AWmOnrqj3SYl4kLKk+BqcPDJa3rbrJSP4dCY3CSR5BB5bKwJQVFkTDS7fpSnm2zZYoo9r0epQltC12dR8muLg47EWpsTVLIGNYSSdtuSu5Low0uLWmu4taPwngDLyn5czfuoyNI6EojtmM86WNyo1cD4cY0NflyOceehuwW5DBFAwNiYGt7AJ9otbKCR40sspPY8Eew9E4GwoxyTgVRI87gg8lgcU+HG5gLoZhG69mnl7reSWolGy4ycXaKPB+FQcLg0R+aR3zyEbuWhe43TbSppUJycnbHXug8tjumpUNWCdEMk2+7gfcKCSXqLHqE7Ohe4F8V3+UFZEs7onHUf1XN62no7Y5VJGszMLdn0VNFkxSmg4B3YrAGcwHzbH3T/t+P/tLr2WilJESxwl1o6I8kiyGZtDyvIHunyZ9NP3irmR6H+mmSBzNe+ypZr4tNl7ndNLBd/VURlhzt3f5TftQPLTX7KZTv6NIYEntkbo3zPpzTFH1F+Yq5GGxMDI2ta0dAq3jtLyNVokyY2gedn6rB2zrilHouOmqhdqKSeuoWZNnR6iNRP8AaLUbswmtEbvqaTUBuZp/aDW9qF05023dUDPMQXFzWE/VV5ZQd3SOJ91SgLmaoy2Mad/N2VPJyZXQSljdPlNF3TZUXZDWDyiiqeblPdjTC6uN37K1AE3LR9OX6hCLQqOij5Xia/OyWQRAnUaA7r0XhuIzAxI8eMDyjc9ysn4a4L/p8ZnyBeS8cujB/K3bWkI0jx/LzrJLjHpDwUoTAUoVnImPSgplpQkMfaChrhyIQTZ2SGLaLTbS2gByDumpUDA7clz3HWtjnD9BGobmtiVvvkDGuc40ALJ7LkuL8ROW/S0VG0+UIoqHZUkmHJptEUul1gBx9FCWPABc00dhe1osjyjn1RR1aSLniuI1GhfQlBlGmtY37J2FwzKzHW0aWdXO2C2I+AQAASvc4+gpKkZSypGJbWn+oSO4THTR2SS931pdD/oeL0LwPdV5eAwizHK4GuoSaHHOl2Y7cnHaRcQd33KQ5cdgtjaB7J+Rw98NOIpvdVDELouU8UbRzRkuyWXL3NNFHsmOyS7YUErcN7t2EEJxxJGig3fuQih+2HVkLpXAbuIUDnF3MmlZOM/qxxKacaT8hCC45YfpXIFKLKaRiyk/kP7K+MKV24Y4+ydJwrIlx5WtiIJadz7JlLPFPs+kLQks9kKTr5o8jCUJo5JVufNjktpqUIGOtKm9UoSGhyEloQMdaLSAoSAcEqag80DKHHJnRYDg3m86fZcqA4O1AAn1XbyRslYWSNDmnmComYmNGbZAwH2RZSlRy8GBmZjg7Sav5nbALfweDwY5D5B4sncjYewWgNgnCkWDk2AHTtyQQl2S2ErENpZ/F8n7NACD94TtstE7+yrZeHDlFpms6egOxQJo42WaSV+5c4nkFcxeF5k9HQImfmeumixYIf6cTGn0CkICKKeStJGbhcKhxqc4mSTueSvljSN2j9E6kCkzNtsj8GPbyt/RL4bB+Fo+ifY7JCR7oEN0t6AfRDo9bHNbzIKXc+gU+LkNxpC90Yc3SQQUndaKjTkrPWNHuhO1s/KhZ/I9/wCH6eNhKhC3PnRUDkhCQxyUIQkNAlQhAwCXohCAFQhCBgjohCQCoCEIBCoCEJDB3yhH4QhCYMaU0oQmZsTomDmhCAHOTW8vohCAFCbJ/Tf/AGn9kITEz11CEKT2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BDAAkGBwgHBgkIBwgKCgkLDRYPDQwMDRsUFRAWIB0iIiAdHx8kKDQsJCYxJx8fLT0tMTU3Ojo6Iys/RD84QzQ5Ojf/2wBDAQoKCg0MDRoPDxo3JR8lNzc3Nzc3Nzc3Nzc3Nzc3Nzc3Nzc3Nzc3Nzc3Nzc3Nzc3Nzc3Nzc3Nzc3Nzc3Nzc3Nzf/wAARCADhAOEDASIAAhEBAxEB/8QAHAAAAQUBAQEAAAAAAAAAAAAAAAECAwQFBgcI/8QAORAAAQQBAgQEAwcDBAIDAAAAAQACAxEEEiEFMUFREyJhcQYygRQjQlKRsdEzcqEVYsHhU4IkNPD/xAAaAQADAQEBAQAAAAAAAAAAAAAAAQIDBAUG/8QAJREAAgICAgIDAAIDAAAAAAAAAAECEQMhEjEEEyJBURRhMkJx/9oADAMBAAIRAxEAPwC0+R8sjpJXF73G3OPMlIkASqzwQCVIlQIEtJp2FqnlcVxMfZ0mp3Zu6GNJvovI6rnZ/irHjdTIS7/2UbPi1hdTsUj/AN00my/XL8OmSgUsSD4mwpXaZGSR+uxC1sbJgyW6seVjx6FJpolqiXdFoSgJCE3SoQgYtpp3SpEACEIQAJEqSkCBGyWklJgIhLukQwBIlSEIECdFNJjyNmheWSMOprh0Kamv+U+yYJ0z1Hx5fzlCYhI9TZ5mEqa9xbQaLJVPL4gcOnSsaeum1LmkedGDl0XjTWlziGtH4jyWXl8dx4HObG3Wa5k0Fh8Y+IJ8oODQGsB8rByAXNz5b5ifEJ9gKSts68fjr7NniXxDLO5wEl/7W8liuypZzbnkD0VJzwXBovc8lcgjAABTujp9cYLQ7SasP27902NrpH6d65lOeaaT0aL5p2NYic9wJsWUWJukNfIQ4Nb5a7FS4+ZJA4PZKWEH5gd1G1jXnzBRux5HOPhC29AVUZkOMHpnS4nxhNFTJ2iZvR3In6rcw/ibhuSAHSGFx6SfyvPDE5jgH8x0U0bgwE0PcqklIyngilo9TjmhkFxyseO7XAqTmV5SMh4dcbi322V/B41xHDsRTuIIrS/zBJxX6YvDJHo6FgfDPGMniTpYsoNdpbqa9or6Fb6kyap0CKSpEAJSKSpCgQJClSIECRKhACUkSo6IAakf8p9k6k1/yn2TEenIQhB6x5rxh7OFYrJ5B5jekHqvP+IZsmXK5znGla+JOMv4hmPmmcWwt2ijPbuufmntxI+lOXNhi65S7HKEU+MFoe925AdfcKtONQ259wjU53f60g2VuOKopgFstnkDva2GQF7WujLSeYN8wsnKthBHMK/wqdxe1j9gOWykMt8bQ2dzS1rR1O49ls4OOJ8ZgDbJb+irtwRNkue5mzvl9StPh3j4ILJMcyRg7Oa7cBKzjyZE1USlPw18QGg3fP0VeXGyIK0ii4d11rDh/ZHZLdyBuCNx6LEt+ROZSymk+UHoEdKzNZWY7sV9anGz6prcYk/LfqVvOxvEG7aRHw8lwDRZ6BLm2W8roxW4xBulNFiyOe1rG6nk0ABuunxeAySbzHw29iNytrD4fjYe8LPOeb3cyrX9mbyyZV4Dwz/TsXz14z93V09FqISqjMRInJEAIhKhACUkpKiigQ1Cr5Wfi4u007Wn8o3KzpfiXCjJoSEd6pNJsDZKFhD4s4ceYmB7FqlZ8TcNeL1SAerCimNxa+jYTXfKfZc/lfF2JESIoHyADck0qrvjWBpPiYb2xgbkPsgIGsU30j3ZCZ4o7FCR6VM+V8vJfPJqcTv3UTJKFE/XshxAsDcpzItXMb9QpRvpIlYLAIH+FciiJAVeJmnaqNfRWIciON27wa7bqjlyydfETK4a97S667gjmq8WI47AG+4XVRsdlxNeC5jegeKKkiwA0lzpBZG9BQ3E515GRKmZfDM6XFYI8hhfGN77H0WtDnMdYYy2nkrMGJE0WG2VajxC8+SFoIPPSobswk+TtlKT7xp8oF9AU3Hx3EkBtm9uq24eGsvVKd+wV6OJkYpjQE1FiRkYvC5HU6Y6QtSDHigFRto9Sp0K0khiIS0lpMKG0lS0ikAJSSk6kBADSEVsnUhFjGgE8gsXj3EHxN8HGfpvZzh+y08/IMGG6VvMmmhcjmOc9zGk3qdZPVZqfJ/0brFxW+ynJvudyf8A9azMqOac+FCwuJOwaOa1o4/FnNcu/onzztgAjhadTudKuf0UkouzMfiDFGiUh0ledwHynsO6ryOBNkU0KxPr1W8bDokEBcAXfom8lKkVq7kVXvaN6oKplMbJjyyDow167K7LAZH6ADzspuTj1iyNHMsIH6KL+zRZIxPpqihM1oVm3OJ8sxxFx2G6u4mE8nxH+Ueq28LgwZGHSh19hzK2cPgTpQDlDw4rsRc3H3RtnHk8q9ROXiwJMshsTToJrW7kp58GLhsduh1v7vNfoF30GJBAKjYPc9FyPxZE6ORwedV7t9UpJpGHtlJqP0YruN5RIFtjANANatCDi0wrWWuPsuXe4tca58rH/C6z4L4Ocx4zMkEwxu8oP4nD9wpUbOrNihGNnYcGhkixGPyQPHeLIrZnoFbY0h5PdLdm7S2tOJw2LSVJaLQMchJaVAwQUIQAJUiEDHJChJaAFCSamtsnpdJw6Xy6qlmT2Xbih0HNcubI/wDGJ1+Pi/2ZmcZyNb44Wk00HY9ysuKPXl6T0b0VmRjslpmaadu4X27Kthy/Zg+csc8k/L1VR0hZJbJ34ZYBobps70oBjMMxD6a5o5k81qYuZDkUZGujd2d1VDMjY/K1gg+iPow5OynNjMdJsPLd+6gnhe1o0NtztgFpaCdz0QGHd3fkkhORmQ4JjbR59Seq0uDcHGTN4+Qz7iPcAj5z/CucPw/tDi5/9NvOuvotumsj0sFNAoALWEb2zOUrPTNLfyhCVC1PRo8uZHGwDQwNA5AdE+0loBVHkjwd1n8Z4ZHxPHDHU14Nh3ZXrS2k1ZSZxDfgvIOa1skrPs43Lwd/au67TFgixcdkEDQ2NgpoCenhpSWjSWSU6tgi0h2RaCB1pbTQOwSPe2MW9waPU0gCS0WqMnFsCKw/LhFf7rUJ4/wsH/7TfoCnTGatotZ0fGeHSGm5TL9bCtxZEM39KVj/AO11pUBMhN3HRITQ3290nodivkDB/Kh+2Ma46jt6KKSVrnbi29S02o5IGAW3lzXJPJK7R248capoMrioqoIyXdyud4xxbNhiLqiZqNeVtrWlDWEk0Ceix+L4kmRjPAA8u6zg/ls6HSQnBc10sTmyOHiOBDegFrUiaI4w2UCwOdXa57EwZosdjn7P516LUimyWFoABaB+Jdkoo86b2aBfEG0xlmlWfDrOoEBOdkuIGpo36AJWB73DS313WT0Z2Ojxy+m2K791KzDe+QNNbHdSsZqDQOY6K/BGIm+p5lOEXJ/0JsdFG2JgY0AAdkrvlPsgpH/KfZdPRJ6chIhI9U8wQkQqPIHWlTUqAFHNSNdSrzTRQRukmkaxgFlzjS5nivxbotnDwGj/AMrxZPsEmXCLk9HWyuaxmp7g0dyaWPxH4jwMEFviePJ+WP8AlcDm8UnynF80r3HqXHdUAXyn7tv16JWkdcPEb3JnTcQ+MM2a2wacdnTTuf1WHNmZGS4CWSSR5P4nEqu5gBZZ1vcdh2WrjYQhbqf946ufKj2S5HR68eNdFF0Ugj1Fwvo0JSx4AFuJPIDktN0cT2tLqaP3UY8Px2sZXkbuRysp2xKeuiuGu8GiHmS+R5BOaZIqLHeb02r6q6/zuO47bJrMXxWuBO5HZCm0ZNxfaCPj2dAQyPLk+psKcfEXE5PI2Zzj1AAKzmcFz5XaBEA0c5CQAFo4WHDw0OdJOHyEU/SP8BNztDePEhG8cyw4nU2/7Vaf8SZsnlPh8ujFkSXJO4sAcSe3JPix5S7YEX+qh8EugLj+L5okGlwdfdq1IPiCMwNgmxgwOrW8OvdUsXh7Wi5Dz63uiTFhiLAWuNu2aNy5ZOUb6FKWqs2ZWRm+buo9EjQSK/4UkE4fENLQ2tqPMIMpDt7dfZJybOVixQfiJH8K1CxrCCT7KBr6buAK52rGOBO1k0ZuM3ZSUXJkt0WIog2QydSNlOEwKStl0pUqJTsaU1x8p9k8gJknyn2TQj05CWkJHr0eWo3WTkcabGLji1kCy3XRWdH8aYt1NizNP+0gojKMumeW8GVfR1Ko8V4pDwzH8SU28/Iwdf8ApZeX8V4jMfVjMe+U8mvFAe647ifE8jOndJO/UeXoB2VPReHx5ZHvon4pxfIzZTJM+/ytvytHosp8j3uq/MmN1PdpbzJ3KuRwtZGSN6NElQ2enGEca0RwY9m324/4VprQ1vIGux8qSTT+Enf6JH6nw+V3PbbkpJbt7Fxw0kvIBLnEbdAtKMkxeGD7rL4fNG3TFJTSHcytpsLJQQH6CCKd+yDLK90UY/F+1kX5Gj9U/hcH2uaZxABJtaMkIxi98wDWhlauYtVOB5DMWZsjwfCIp+3LsUN6JUriyRuDOyXdu18lojG+ztc59bCwVdZmY7ma2VZPlvqqOS589km28qClW+zGUjOmOZkRufEHCEGrur9E2PBlkA8R3/QWnjSSOaYq+6BugOqusgFUBXdTOdaRSlozMfBFjSNu6vx47WDYWVbZA1rdzQCo52aIIrgALzsC4dFkrkJysdK9kbgHeZ/Ro6Jjpo3t1AhrxtR5lZuPZt8hc5xNk8zausjidUjdVDlfJacNGXPZSzc2XFBDNRPMb7BYz87IkcXySO97W9xLH8THMrmlreXLn7LmZdnnagOi0SOjxnCd62XI82V3l8R9HpqXoPBRp4TiA/8AjC8zgJLwKNn1XqOHGYsSCM82xtFfRaRRl5cVFpIsWpNWyivZOHJUcqYpOyjlNtPsnONKJ58rvZCRLZ6raEiFJ7R86ZoljeGwtcNjbSCFiva0SF7qJ6bK/n5hktjXlzOeo8z6LNLupHl79lnjjS2KFvY2V5cKq1A1rpCdPyn5j/Ck0mV1ixH1PdOcRG0AUATyCtmq/A0tY3S3p16pj3uP4koLng2dqSOhk6OUjVfYmt1eZ5J5c0CR5sazSWPGkc8Dr6K6zh0ob8jvUoJlOEezKc52vbffqt7AyC7FbE+7B6DmmP4BklrXN0tLuQ5q9/pjsaBhcQDY2vdBz5s2OUaRZyHyZOJpaba2iSBuK6K5w+JhhbGyIPf+IGuXosuKCeU+LCDV0S00Vbb9p1BskdH8wHNS6OW2kW38PZGSGQuaegFq1FjlkOkgNvoosfEncLEr660StKGBrG9SeVk8yspS/AbsqwY2i/KACbPqp5HRwgF+x7dVJkzQ4cJdLKGyEHQ2rsrHBlzCXbnrfQIhDltila7Lc8jX40mRK9vhxuDWxA7vd027Ln3eJJOTRc5yWabTI5jjVHY1zWtwSBmQZHtcHEV5gNm/9roUKWjOUqRFHCWhrAZGvJumfi9Fq4fDvMJMmu4YOSuQwRxbtFu6uPMqVUoUZuVlDjOKZ8S42kuZuGgc1wOfCY3EEb3uPVem3Xusbi3A2Z0vixObG8jzCuZTlH7Kw5PXKzkeA4hyeJwRtFjVqcT0aOa9IvdY3AODjhrZHy0ZnbAj8Ley2LpNIefL7JWhbRq2TbQmY2Kmu+V3sglI/wCR3smI9WQhCzPcPliR4AJc7blfZRBplFvsMHJvdOEbidUlWOTegSk6dQG9dUrL6ELgKaDv27JjY3PLv3RW7TQ252n+JvtuT2Ssf/BgIa0tI39UrjuOgUohDAXZDSL5NB3KR+n8EJA6FzuSmxXZbxn6GhzVqYb3SBzWnz1YHdYDJQG6LF9a3ViBuVNMI8Rr3P61sG+6pSo5Mvj8t3R1cTHui1aSQw79woZYhPIBpLxXIqzwXhzceAHIlkkk1anWSG/otd2RiwgF80TfchZyzb0cvBJ12ZeLwl8bmuYdIrZabcZhaPEAcWohzIcmTw4HCQgWSOQCst2A/hQoSnsmUkirPJFjABx36NHVVhK+WQGRwa1u4aP+U3iMrxMQ7Swcm9XOVaMyO8sQBkds0KvXXR0Q4pcmEmM/inEWh7vuYxbyP2W07wYMV8ehgbppopNxMdmNDoZuSbc7q491ncdyvDDY2uo1e62kqjSMFNTyW+jnM2CQZWiPz+IaYe66/hmI3Cwo4R8wFvPdyp8IxLa3ImbuN2337rVVxTS2Tmmm6XQqEJFRgOSeyiml8MAAAk+qjZlscad5Sp5LopRbVlm9t0l9U0EO5EEe6XmUxMcUlpLSJiFJ9U158jvZBc0c3D9VHLLG1huRg26uCLQ6bPXEJqFB7Ns+VnO1bHa+SARW6iDr6pRZ5qLNqCRxL9hTVaxcYOY+Z72tazoTu4+iZ4A8Jmm9Tv8AA9VvY2MMvgTMKCMx5DX6pHeHYf8AUJN0jKeVJUc286nG3UL7qWCB2S4MbrcfRdBg/DDDM0ZAmk7lrdLR72umw+GY2I2o42gHsEkm+kZ5PMhHSOVxPh0X965zu7WD/lW5sgcIYI8eFje5J/ddU4BkRLGgEC9lwvxJM8ykfMRyoUGpSg12zljmlmmkyrm8cy5j55zXRrNgjhUORxHIa2MFzj16D3Wfw/Cn4hktggaXPcd+wHcr0rhHDY+G4bYWU6SvO/uf4TjCzozzhijS7JeG4UeBjCJlFx3e7uVbtNQTS2qkeZbbMrOxf/lvexpt4FuJv6BWOH4f2e3vFyOFf2hXbF8xYRYPI2pi1ejSTlxpoD7qN8MckokfGHOqhYUlovdWZ3QiRKUhTJC0FIopphEwnr0S6QVbKXEZh42jc7dW2Fnyy6RsdupBsBNy3yAuc3VZPmdVfoqzBLlO0xNsjYn+Vi3ezpxqS0Xoc50IIa6/Qn9loY3EfFdpdE6+7VTw+FsZT53Fx5hrTsFfaGximgAeih5a6Oj+PyXyLQcCNiklYySMteQR2vdVw8AWmOnrqj3SYl4kLKk+BqcPDJa3rbrJSP4dCY3CSR5BB5bKwJQVFkTDS7fpSnm2zZYoo9r0epQltC12dR8muLg47EWpsTVLIGNYSSdtuSu5Low0uLWmu4taPwngDLyn5czfuoyNI6EojtmM86WNyo1cD4cY0NflyOceehuwW5DBFAwNiYGt7AJ9otbKCR40sspPY8Eew9E4GwoxyTgVRI87gg8lgcU+HG5gLoZhG69mnl7reSWolGy4ycXaKPB+FQcLg0R+aR3zyEbuWhe43TbSppUJycnbHXug8tjumpUNWCdEMk2+7gfcKCSXqLHqE7Ohe4F8V3+UFZEs7onHUf1XN62no7Y5VJGszMLdn0VNFkxSmg4B3YrAGcwHzbH3T/t+P/tLr2WilJESxwl1o6I8kiyGZtDyvIHunyZ9NP3irmR6H+mmSBzNe+ypZr4tNl7ndNLBd/VURlhzt3f5TftQPLTX7KZTv6NIYEntkbo3zPpzTFH1F+Yq5GGxMDI2ta0dAq3jtLyNVokyY2gedn6rB2zrilHouOmqhdqKSeuoWZNnR6iNRP8AaLUbswmtEbvqaTUBuZp/aDW9qF05023dUDPMQXFzWE/VV5ZQd3SOJ91SgLmaoy2Mad/N2VPJyZXQSljdPlNF3TZUXZDWDyiiqeblPdjTC6uN37K1AE3LR9OX6hCLQqOij5Xia/OyWQRAnUaA7r0XhuIzAxI8eMDyjc9ysn4a4L/p8ZnyBeS8cujB/K3bWkI0jx/LzrJLjHpDwUoTAUoVnImPSgplpQkMfaChrhyIQTZ2SGLaLTbS2gByDumpUDA7clz3HWtjnD9BGobmtiVvvkDGuc40ALJ7LkuL8ROW/S0VG0+UIoqHZUkmHJptEUul1gBx9FCWPABc00dhe1osjyjn1RR1aSLniuI1GhfQlBlGmtY37J2FwzKzHW0aWdXO2C2I+AQAASvc4+gpKkZSypGJbWn+oSO4THTR2SS931pdD/oeL0LwPdV5eAwizHK4GuoSaHHOl2Y7cnHaRcQd33KQ5cdgtjaB7J+Rw98NOIpvdVDELouU8UbRzRkuyWXL3NNFHsmOyS7YUErcN7t2EEJxxJGig3fuQih+2HVkLpXAbuIUDnF3MmlZOM/qxxKacaT8hCC45YfpXIFKLKaRiyk/kP7K+MKV24Y4+ydJwrIlx5WtiIJadz7JlLPFPs+kLQks9kKTr5o8jCUJo5JVufNjktpqUIGOtKm9UoSGhyEloQMdaLSAoSAcEqag80DKHHJnRYDg3m86fZcqA4O1AAn1XbyRslYWSNDmnmComYmNGbZAwH2RZSlRy8GBmZjg7Sav5nbALfweDwY5D5B4sncjYewWgNgnCkWDk2AHTtyQQl2S2ErENpZ/F8n7NACD94TtstE7+yrZeHDlFpms6egOxQJo42WaSV+5c4nkFcxeF5k9HQImfmeumixYIf6cTGn0CkICKKeStJGbhcKhxqc4mSTueSvljSN2j9E6kCkzNtsj8GPbyt/RL4bB+Fo+ifY7JCR7oEN0t6AfRDo9bHNbzIKXc+gU+LkNxpC90Yc3SQQUndaKjTkrPWNHuhO1s/KhZ/I9/wCH6eNhKhC3PnRUDkhCQxyUIQkNAlQhAwCXohCAFQhCBgjohCQCoCEIBCoCEJDB3yhH4QhCYMaU0oQmZsTomDmhCAHOTW8vohCAFCbJ/Tf/AGn9kITEz11CEKT2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mote.org/clientuploads/Aquaculture/Marine_Snook.png"/>
          <p:cNvPicPr>
            <a:picLocks noChangeAspect="1" noChangeArrowheads="1"/>
          </p:cNvPicPr>
          <p:nvPr/>
        </p:nvPicPr>
        <p:blipFill>
          <a:blip r:embed="rId3" cstate="print"/>
          <a:srcRect/>
          <a:stretch>
            <a:fillRect/>
          </a:stretch>
        </p:blipFill>
        <p:spPr bwMode="auto">
          <a:xfrm>
            <a:off x="3962400" y="2590800"/>
            <a:ext cx="5000625"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 Aquaculture Society</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3200400" y="2133600"/>
            <a:ext cx="5334000" cy="3318597"/>
          </a:xfrm>
          <a:prstGeom prst="rect">
            <a:avLst/>
          </a:prstGeom>
          <a:noFill/>
          <a:ln w="9525">
            <a:noFill/>
            <a:miter lim="800000"/>
            <a:headEnd/>
            <a:tailEnd/>
          </a:ln>
        </p:spPr>
      </p:pic>
      <p:sp>
        <p:nvSpPr>
          <p:cNvPr id="6" name="TextBox 5"/>
          <p:cNvSpPr txBox="1"/>
          <p:nvPr/>
        </p:nvSpPr>
        <p:spPr>
          <a:xfrm>
            <a:off x="381000" y="2590800"/>
            <a:ext cx="2667000" cy="1938992"/>
          </a:xfrm>
          <a:prstGeom prst="rect">
            <a:avLst/>
          </a:prstGeom>
          <a:noFill/>
        </p:spPr>
        <p:txBody>
          <a:bodyPr wrap="square" rtlCol="0">
            <a:spAutoFit/>
          </a:bodyPr>
          <a:lstStyle/>
          <a:p>
            <a:pPr>
              <a:buFont typeface="Arial" pitchFamily="34" charset="0"/>
              <a:buChar char="•"/>
            </a:pPr>
            <a:r>
              <a:rPr lang="en-US" dirty="0" smtClean="0"/>
              <a:t> 3,000 members</a:t>
            </a:r>
          </a:p>
          <a:p>
            <a:pPr>
              <a:buFont typeface="Arial" pitchFamily="34" charset="0"/>
              <a:buChar char="•"/>
            </a:pPr>
            <a:r>
              <a:rPr lang="en-US" dirty="0" smtClean="0"/>
              <a:t> </a:t>
            </a:r>
            <a:r>
              <a:rPr lang="en-US" dirty="0" smtClean="0"/>
              <a:t>100 countries</a:t>
            </a:r>
          </a:p>
          <a:p>
            <a:pPr>
              <a:buFont typeface="Arial" pitchFamily="34" charset="0"/>
              <a:buChar char="•"/>
            </a:pPr>
            <a:r>
              <a:rPr lang="en-US" dirty="0" smtClean="0"/>
              <a:t> </a:t>
            </a:r>
            <a:r>
              <a:rPr lang="en-US" dirty="0" smtClean="0"/>
              <a:t>Meeting in Seattle, February 2014</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1066800"/>
            <a:ext cx="5257800" cy="609600"/>
          </a:xfrm>
        </p:spPr>
        <p:txBody>
          <a:bodyPr/>
          <a:lstStyle/>
          <a:p>
            <a:pPr algn="ctr" eaLnBrk="1" hangingPunct="1"/>
            <a:r>
              <a:rPr lang="en-US" dirty="0" smtClean="0"/>
              <a:t>Thank You!</a:t>
            </a:r>
          </a:p>
        </p:txBody>
      </p:sp>
      <p:sp>
        <p:nvSpPr>
          <p:cNvPr id="8195" name="Rectangle 3"/>
          <p:cNvSpPr>
            <a:spLocks noGrp="1" noChangeArrowheads="1"/>
          </p:cNvSpPr>
          <p:nvPr>
            <p:ph type="body" idx="1"/>
          </p:nvPr>
        </p:nvSpPr>
        <p:spPr>
          <a:xfrm>
            <a:off x="914400" y="2667000"/>
            <a:ext cx="4114800" cy="1447800"/>
          </a:xfrm>
        </p:spPr>
        <p:txBody>
          <a:bodyPr/>
          <a:lstStyle/>
          <a:p>
            <a:pPr marL="457200" indent="-457200" eaLnBrk="1" hangingPunct="1"/>
            <a:r>
              <a:rPr lang="en-US" sz="2800" dirty="0" smtClean="0"/>
              <a:t>David O’Brien</a:t>
            </a:r>
          </a:p>
          <a:p>
            <a:pPr marL="457200" indent="-457200" eaLnBrk="1" hangingPunct="1"/>
            <a:r>
              <a:rPr lang="en-US" sz="2000" dirty="0" err="1" smtClean="0">
                <a:hlinkClick r:id="rId3"/>
              </a:rPr>
              <a:t>david.o’brien@noaa.gov</a:t>
            </a:r>
            <a:endParaRPr lang="en-US" sz="2000" dirty="0" smtClean="0"/>
          </a:p>
          <a:p>
            <a:pPr marL="457200" indent="-457200" eaLnBrk="1" hangingPunct="1"/>
            <a:r>
              <a:rPr lang="en-US" sz="2000" dirty="0" smtClean="0"/>
              <a:t>www.aquaculture.noaa.gov</a:t>
            </a:r>
          </a:p>
          <a:p>
            <a:pPr marL="457200" indent="-457200" algn="ctr" eaLnBrk="1" hangingPunct="1">
              <a:buFontTx/>
              <a:buAutoNum type="arabicPeriod"/>
            </a:pPr>
            <a:endParaRPr lang="en-US" sz="3200" dirty="0" smtClean="0"/>
          </a:p>
        </p:txBody>
      </p:sp>
      <p:pic>
        <p:nvPicPr>
          <p:cNvPr id="8196" name="Picture 13" descr="cobiafemale8KG_cropped"/>
          <p:cNvPicPr>
            <a:picLocks noChangeAspect="1" noChangeArrowheads="1"/>
          </p:cNvPicPr>
          <p:nvPr/>
        </p:nvPicPr>
        <p:blipFill>
          <a:blip r:embed="rId4" cstate="print"/>
          <a:srcRect/>
          <a:stretch>
            <a:fillRect/>
          </a:stretch>
        </p:blipFill>
        <p:spPr bwMode="auto">
          <a:xfrm>
            <a:off x="685800" y="4267200"/>
            <a:ext cx="4165600" cy="2154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7" name="Picture 5" descr="CA trip_Sept 2010 115_small.jpg"/>
          <p:cNvPicPr>
            <a:picLocks noChangeAspect="1"/>
          </p:cNvPicPr>
          <p:nvPr/>
        </p:nvPicPr>
        <p:blipFill>
          <a:blip r:embed="rId5" cstate="print"/>
          <a:srcRect/>
          <a:stretch>
            <a:fillRect/>
          </a:stretch>
        </p:blipFill>
        <p:spPr bwMode="auto">
          <a:xfrm>
            <a:off x="5791200" y="2133600"/>
            <a:ext cx="2895600" cy="434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U.S. Aquaculture</a:t>
            </a:r>
            <a:endParaRPr lang="en-US" dirty="0"/>
          </a:p>
        </p:txBody>
      </p:sp>
      <p:sp>
        <p:nvSpPr>
          <p:cNvPr id="3" name="Content Placeholder 2"/>
          <p:cNvSpPr>
            <a:spLocks noGrp="1"/>
          </p:cNvSpPr>
          <p:nvPr>
            <p:ph idx="1"/>
          </p:nvPr>
        </p:nvSpPr>
        <p:spPr>
          <a:xfrm>
            <a:off x="381000" y="2514600"/>
            <a:ext cx="4419600" cy="3429000"/>
          </a:xfrm>
        </p:spPr>
        <p:txBody>
          <a:bodyPr/>
          <a:lstStyle/>
          <a:p>
            <a:pPr>
              <a:buFont typeface="Arial" pitchFamily="34" charset="0"/>
              <a:buChar char="•"/>
            </a:pPr>
            <a:r>
              <a:rPr lang="en-US" dirty="0" smtClean="0"/>
              <a:t>High costs of land and labor</a:t>
            </a:r>
          </a:p>
          <a:p>
            <a:pPr>
              <a:buFont typeface="Arial" pitchFamily="34" charset="0"/>
              <a:buChar char="•"/>
            </a:pPr>
            <a:r>
              <a:rPr lang="en-US" dirty="0" smtClean="0"/>
              <a:t>Difficult and expensive permitting processes</a:t>
            </a:r>
          </a:p>
          <a:p>
            <a:pPr>
              <a:buFont typeface="Arial" pitchFamily="34" charset="0"/>
              <a:buChar char="•"/>
            </a:pPr>
            <a:r>
              <a:rPr lang="en-US" dirty="0" smtClean="0"/>
              <a:t>Opposition and consumer confusion</a:t>
            </a:r>
          </a:p>
          <a:p>
            <a:pPr>
              <a:buFont typeface="Arial" pitchFamily="34" charset="0"/>
              <a:buChar char="•"/>
            </a:pPr>
            <a:r>
              <a:rPr lang="en-US" dirty="0" smtClean="0"/>
              <a:t>Availability of inexpensive imported seafood</a:t>
            </a:r>
          </a:p>
          <a:p>
            <a:pPr>
              <a:buFont typeface="Arial" pitchFamily="34" charset="0"/>
              <a:buChar char="•"/>
            </a:pPr>
            <a:endParaRPr lang="en-US" dirty="0" smtClean="0"/>
          </a:p>
          <a:p>
            <a:pPr>
              <a:buFont typeface="Arial" pitchFamily="34" charset="0"/>
              <a:buChar char="•"/>
            </a:pPr>
            <a:endParaRPr lang="en-US" dirty="0"/>
          </a:p>
        </p:txBody>
      </p:sp>
      <p:pic>
        <p:nvPicPr>
          <p:cNvPr id="50178" name="Picture 2" descr="http://img.ehowcdn.com/article-new/ehow/images/a05/7g/o4/fish-cage-farming-800x800.jpg"/>
          <p:cNvPicPr>
            <a:picLocks noChangeAspect="1" noChangeArrowheads="1"/>
          </p:cNvPicPr>
          <p:nvPr/>
        </p:nvPicPr>
        <p:blipFill>
          <a:blip r:embed="rId2" cstate="print"/>
          <a:srcRect/>
          <a:stretch>
            <a:fillRect/>
          </a:stretch>
        </p:blipFill>
        <p:spPr bwMode="auto">
          <a:xfrm>
            <a:off x="5029200" y="2667000"/>
            <a:ext cx="3747539"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819400" y="990600"/>
            <a:ext cx="5334000" cy="685800"/>
          </a:xfrm>
        </p:spPr>
        <p:txBody>
          <a:bodyPr/>
          <a:lstStyle/>
          <a:p>
            <a:pPr algn="ctr" eaLnBrk="1" hangingPunct="1"/>
            <a:r>
              <a:rPr lang="en-US" dirty="0" smtClean="0"/>
              <a:t>Today’s Talk</a:t>
            </a:r>
          </a:p>
        </p:txBody>
      </p:sp>
      <p:graphicFrame>
        <p:nvGraphicFramePr>
          <p:cNvPr id="6" name="Diagram 5"/>
          <p:cNvGraphicFramePr/>
          <p:nvPr>
            <p:extLst>
              <p:ext uri="{D42A27DB-BD31-4B8C-83A1-F6EECF244321}">
                <p14:modId xmlns:p14="http://schemas.microsoft.com/office/powerpoint/2010/main" xmlns="" val="2525005978"/>
              </p:ext>
            </p:extLst>
          </p:nvPr>
        </p:nvGraphicFramePr>
        <p:xfrm>
          <a:off x="990600" y="2590800"/>
          <a:ext cx="7543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5"/>
          <p:cNvSpPr>
            <a:spLocks noGrp="1"/>
          </p:cNvSpPr>
          <p:nvPr>
            <p:ph type="ftr" sz="quarter" idx="4294967295"/>
          </p:nvPr>
        </p:nvSpPr>
        <p:spPr bwMode="auto">
          <a:xfrm>
            <a:off x="2781300" y="6248400"/>
            <a:ext cx="3581400" cy="381000"/>
          </a:xfrm>
          <a:prstGeom prst="rect">
            <a:avLst/>
          </a:prstGeom>
          <a:noFill/>
          <a:ln>
            <a:miter lim="800000"/>
            <a:headEnd/>
            <a:tailEnd/>
          </a:ln>
        </p:spPr>
        <p:txBody>
          <a:bodyPr/>
          <a:lstStyle/>
          <a:p>
            <a:pPr>
              <a:spcBef>
                <a:spcPct val="20000"/>
              </a:spcBef>
            </a:pPr>
            <a:r>
              <a:rPr lang="en-US"/>
              <a:t>http://aquaculture.noaa.gov</a:t>
            </a:r>
          </a:p>
        </p:txBody>
      </p:sp>
      <p:pic>
        <p:nvPicPr>
          <p:cNvPr id="31746" name="Picture 2" descr="earthlights"/>
          <p:cNvPicPr>
            <a:picLocks noChangeAspect="1" noChangeArrowheads="1"/>
          </p:cNvPicPr>
          <p:nvPr/>
        </p:nvPicPr>
        <p:blipFill>
          <a:blip r:embed="rId3" cstate="print"/>
          <a:srcRect r="59999" b="45332"/>
          <a:stretch>
            <a:fillRect/>
          </a:stretch>
        </p:blipFill>
        <p:spPr bwMode="auto">
          <a:xfrm>
            <a:off x="0" y="0"/>
            <a:ext cx="9144000" cy="6858000"/>
          </a:xfrm>
          <a:prstGeom prst="rect">
            <a:avLst/>
          </a:prstGeom>
          <a:noFill/>
          <a:ln w="9525">
            <a:noFill/>
            <a:miter lim="800000"/>
            <a:headEnd/>
            <a:tailEnd/>
          </a:ln>
        </p:spPr>
      </p:pic>
      <p:sp>
        <p:nvSpPr>
          <p:cNvPr id="1072131" name="Rectangle 3"/>
          <p:cNvSpPr>
            <a:spLocks noGrp="1" noChangeArrowheads="1"/>
          </p:cNvSpPr>
          <p:nvPr>
            <p:ph type="title"/>
          </p:nvPr>
        </p:nvSpPr>
        <p:spPr>
          <a:xfrm>
            <a:off x="533400" y="0"/>
            <a:ext cx="8229600" cy="1139825"/>
          </a:xfrm>
        </p:spPr>
        <p:txBody>
          <a:bodyPr/>
          <a:lstStyle/>
          <a:p>
            <a:pPr eaLnBrk="1" hangingPunct="1">
              <a:tabLst>
                <a:tab pos="5545138" algn="l"/>
              </a:tabLst>
              <a:defRPr/>
            </a:pPr>
            <a:r>
              <a:rPr lang="en-US" sz="4000" b="1" dirty="0" smtClean="0">
                <a:solidFill>
                  <a:schemeClr val="bg1"/>
                </a:solidFill>
                <a:effectLst>
                  <a:outerShdw blurRad="38100" dist="38100" dir="2700000" algn="tl">
                    <a:srgbClr val="000000">
                      <a:alpha val="43137"/>
                    </a:srgbClr>
                  </a:outerShdw>
                </a:effectLst>
                <a:cs typeface="+mj-cs"/>
              </a:rPr>
              <a:t>Marine Finfish</a:t>
            </a:r>
            <a:endParaRPr lang="en-US" sz="4000" b="1" dirty="0">
              <a:solidFill>
                <a:schemeClr val="bg1"/>
              </a:solidFill>
              <a:effectLst>
                <a:outerShdw blurRad="38100" dist="38100" dir="2700000" algn="tl">
                  <a:srgbClr val="000000">
                    <a:alpha val="43137"/>
                  </a:srgbClr>
                </a:outerShdw>
              </a:effectLst>
              <a:cs typeface="+mj-cs"/>
            </a:endParaRPr>
          </a:p>
        </p:txBody>
      </p:sp>
      <p:grpSp>
        <p:nvGrpSpPr>
          <p:cNvPr id="2" name="Group 25"/>
          <p:cNvGrpSpPr>
            <a:grpSpLocks/>
          </p:cNvGrpSpPr>
          <p:nvPr/>
        </p:nvGrpSpPr>
        <p:grpSpPr bwMode="auto">
          <a:xfrm>
            <a:off x="190500" y="1295400"/>
            <a:ext cx="7150100" cy="2581275"/>
            <a:chOff x="120" y="816"/>
            <a:chExt cx="4504" cy="1626"/>
          </a:xfrm>
        </p:grpSpPr>
        <p:pic>
          <p:nvPicPr>
            <p:cNvPr id="31761" name="Picture 13" descr="salmon pens"/>
            <p:cNvPicPr>
              <a:picLocks noChangeAspect="1" noChangeArrowheads="1"/>
            </p:cNvPicPr>
            <p:nvPr/>
          </p:nvPicPr>
          <p:blipFill>
            <a:blip r:embed="rId4" cstate="print"/>
            <a:srcRect/>
            <a:stretch>
              <a:fillRect/>
            </a:stretch>
          </p:blipFill>
          <p:spPr bwMode="auto">
            <a:xfrm>
              <a:off x="120" y="1432"/>
              <a:ext cx="1584" cy="1010"/>
            </a:xfrm>
            <a:prstGeom prst="rect">
              <a:avLst/>
            </a:prstGeom>
            <a:noFill/>
            <a:ln w="38100">
              <a:solidFill>
                <a:srgbClr val="FF0000"/>
              </a:solidFill>
              <a:miter lim="800000"/>
              <a:headEnd/>
              <a:tailEnd/>
            </a:ln>
          </p:spPr>
        </p:pic>
        <p:pic>
          <p:nvPicPr>
            <p:cNvPr id="31762" name="Picture 14" descr="farmed salmon_Pike Place"/>
            <p:cNvPicPr>
              <a:picLocks noChangeAspect="1" noChangeArrowheads="1"/>
            </p:cNvPicPr>
            <p:nvPr/>
          </p:nvPicPr>
          <p:blipFill>
            <a:blip r:embed="rId5" cstate="print"/>
            <a:srcRect/>
            <a:stretch>
              <a:fillRect/>
            </a:stretch>
          </p:blipFill>
          <p:spPr bwMode="auto">
            <a:xfrm>
              <a:off x="2934" y="816"/>
              <a:ext cx="1242" cy="994"/>
            </a:xfrm>
            <a:prstGeom prst="rect">
              <a:avLst/>
            </a:prstGeom>
            <a:noFill/>
            <a:ln w="38100">
              <a:solidFill>
                <a:srgbClr val="FF0000"/>
              </a:solidFill>
              <a:miter lim="800000"/>
              <a:headEnd/>
              <a:tailEnd/>
            </a:ln>
          </p:spPr>
        </p:pic>
        <p:sp>
          <p:nvSpPr>
            <p:cNvPr id="31763" name="Oval 18"/>
            <p:cNvSpPr>
              <a:spLocks noChangeArrowheads="1"/>
            </p:cNvSpPr>
            <p:nvPr/>
          </p:nvSpPr>
          <p:spPr bwMode="auto">
            <a:xfrm>
              <a:off x="2016" y="1728"/>
              <a:ext cx="408" cy="408"/>
            </a:xfrm>
            <a:prstGeom prst="ellipse">
              <a:avLst/>
            </a:prstGeom>
            <a:noFill/>
            <a:ln w="38100" algn="ctr">
              <a:solidFill>
                <a:srgbClr val="FF0000"/>
              </a:solidFill>
              <a:round/>
              <a:headEnd/>
              <a:tailEnd/>
            </a:ln>
          </p:spPr>
          <p:txBody>
            <a:bodyPr wrap="none" anchor="ctr"/>
            <a:lstStyle/>
            <a:p>
              <a:pPr>
                <a:spcBef>
                  <a:spcPct val="20000"/>
                </a:spcBef>
              </a:pPr>
              <a:endParaRPr lang="en-US"/>
            </a:p>
          </p:txBody>
        </p:sp>
        <p:sp>
          <p:nvSpPr>
            <p:cNvPr id="31764" name="Oval 20"/>
            <p:cNvSpPr>
              <a:spLocks noChangeArrowheads="1"/>
            </p:cNvSpPr>
            <p:nvPr/>
          </p:nvSpPr>
          <p:spPr bwMode="auto">
            <a:xfrm>
              <a:off x="4216" y="1840"/>
              <a:ext cx="408" cy="408"/>
            </a:xfrm>
            <a:prstGeom prst="ellipse">
              <a:avLst/>
            </a:prstGeom>
            <a:noFill/>
            <a:ln w="38100" algn="ctr">
              <a:solidFill>
                <a:srgbClr val="FF0000"/>
              </a:solidFill>
              <a:round/>
              <a:headEnd/>
              <a:tailEnd/>
            </a:ln>
          </p:spPr>
          <p:txBody>
            <a:bodyPr wrap="none" anchor="ctr"/>
            <a:lstStyle/>
            <a:p>
              <a:pPr>
                <a:spcBef>
                  <a:spcPct val="20000"/>
                </a:spcBef>
              </a:pPr>
              <a:endParaRPr lang="en-US"/>
            </a:p>
          </p:txBody>
        </p:sp>
      </p:grpSp>
      <p:grpSp>
        <p:nvGrpSpPr>
          <p:cNvPr id="4" name="Group 27"/>
          <p:cNvGrpSpPr>
            <a:grpSpLocks/>
          </p:cNvGrpSpPr>
          <p:nvPr/>
        </p:nvGrpSpPr>
        <p:grpSpPr bwMode="auto">
          <a:xfrm>
            <a:off x="1130300" y="4189413"/>
            <a:ext cx="3200400" cy="1728787"/>
            <a:chOff x="712" y="2639"/>
            <a:chExt cx="2016" cy="1089"/>
          </a:xfrm>
        </p:grpSpPr>
        <p:pic>
          <p:nvPicPr>
            <p:cNvPr id="31757" name="Picture 24" descr="Neil with 7 lbers"/>
            <p:cNvPicPr>
              <a:picLocks noChangeAspect="1" noChangeArrowheads="1"/>
            </p:cNvPicPr>
            <p:nvPr/>
          </p:nvPicPr>
          <p:blipFill>
            <a:blip r:embed="rId6" cstate="print"/>
            <a:srcRect/>
            <a:stretch>
              <a:fillRect/>
            </a:stretch>
          </p:blipFill>
          <p:spPr bwMode="auto">
            <a:xfrm>
              <a:off x="1216" y="2639"/>
              <a:ext cx="1512" cy="1089"/>
            </a:xfrm>
            <a:prstGeom prst="rect">
              <a:avLst/>
            </a:prstGeom>
            <a:noFill/>
            <a:ln w="38100">
              <a:solidFill>
                <a:srgbClr val="FF00FF"/>
              </a:solidFill>
              <a:miter lim="800000"/>
              <a:headEnd/>
              <a:tailEnd/>
            </a:ln>
          </p:spPr>
        </p:pic>
        <p:sp>
          <p:nvSpPr>
            <p:cNvPr id="31758" name="Oval 22"/>
            <p:cNvSpPr>
              <a:spLocks noChangeArrowheads="1"/>
            </p:cNvSpPr>
            <p:nvPr/>
          </p:nvSpPr>
          <p:spPr bwMode="auto">
            <a:xfrm>
              <a:off x="712" y="2832"/>
              <a:ext cx="408" cy="408"/>
            </a:xfrm>
            <a:prstGeom prst="ellipse">
              <a:avLst/>
            </a:prstGeom>
            <a:noFill/>
            <a:ln w="38100" algn="ctr">
              <a:solidFill>
                <a:srgbClr val="FF00FF"/>
              </a:solidFill>
              <a:round/>
              <a:headEnd/>
              <a:tailEnd/>
            </a:ln>
          </p:spPr>
          <p:txBody>
            <a:bodyPr wrap="none" anchor="ctr"/>
            <a:lstStyle/>
            <a:p>
              <a:pPr>
                <a:spcBef>
                  <a:spcPct val="20000"/>
                </a:spcBef>
              </a:pPr>
              <a:endParaRPr lang="en-US"/>
            </a:p>
          </p:txBody>
        </p:sp>
      </p:grpSp>
      <p:grpSp>
        <p:nvGrpSpPr>
          <p:cNvPr id="5" name="Group 26"/>
          <p:cNvGrpSpPr>
            <a:grpSpLocks/>
          </p:cNvGrpSpPr>
          <p:nvPr/>
        </p:nvGrpSpPr>
        <p:grpSpPr bwMode="auto">
          <a:xfrm>
            <a:off x="6807200" y="698500"/>
            <a:ext cx="2133600" cy="2755900"/>
            <a:chOff x="4288" y="440"/>
            <a:chExt cx="1344" cy="1736"/>
          </a:xfrm>
        </p:grpSpPr>
        <p:pic>
          <p:nvPicPr>
            <p:cNvPr id="31755" name="Picture 10" descr="cod_close_up_for web"/>
            <p:cNvPicPr>
              <a:picLocks noChangeAspect="1" noChangeArrowheads="1"/>
            </p:cNvPicPr>
            <p:nvPr/>
          </p:nvPicPr>
          <p:blipFill>
            <a:blip r:embed="rId7" cstate="print"/>
            <a:srcRect/>
            <a:stretch>
              <a:fillRect/>
            </a:stretch>
          </p:blipFill>
          <p:spPr bwMode="auto">
            <a:xfrm>
              <a:off x="4344" y="440"/>
              <a:ext cx="1288" cy="966"/>
            </a:xfrm>
            <a:prstGeom prst="rect">
              <a:avLst/>
            </a:prstGeom>
            <a:noFill/>
            <a:ln w="38100">
              <a:solidFill>
                <a:srgbClr val="FFFF00"/>
              </a:solidFill>
              <a:miter lim="800000"/>
              <a:headEnd/>
              <a:tailEnd/>
            </a:ln>
          </p:spPr>
        </p:pic>
        <p:sp>
          <p:nvSpPr>
            <p:cNvPr id="31756" name="Oval 19"/>
            <p:cNvSpPr>
              <a:spLocks noChangeArrowheads="1"/>
            </p:cNvSpPr>
            <p:nvPr/>
          </p:nvSpPr>
          <p:spPr bwMode="auto">
            <a:xfrm>
              <a:off x="4288" y="1768"/>
              <a:ext cx="408" cy="408"/>
            </a:xfrm>
            <a:prstGeom prst="ellipse">
              <a:avLst/>
            </a:prstGeom>
            <a:noFill/>
            <a:ln w="38100" algn="ctr">
              <a:solidFill>
                <a:srgbClr val="FFFF00"/>
              </a:solidFill>
              <a:round/>
              <a:headEnd/>
              <a:tailEnd/>
            </a:ln>
          </p:spPr>
          <p:txBody>
            <a:bodyPr wrap="none" anchor="ctr"/>
            <a:lstStyle/>
            <a:p>
              <a:pPr>
                <a:spcBef>
                  <a:spcPct val="20000"/>
                </a:spcBef>
              </a:pPr>
              <a:endParaRPr lang="en-US"/>
            </a:p>
          </p:txBody>
        </p:sp>
      </p:grpSp>
      <p:grpSp>
        <p:nvGrpSpPr>
          <p:cNvPr id="6" name="Group 24"/>
          <p:cNvGrpSpPr>
            <a:grpSpLocks/>
          </p:cNvGrpSpPr>
          <p:nvPr/>
        </p:nvGrpSpPr>
        <p:grpSpPr bwMode="auto">
          <a:xfrm>
            <a:off x="850900" y="1155700"/>
            <a:ext cx="2870200" cy="2120900"/>
            <a:chOff x="536" y="728"/>
            <a:chExt cx="1808" cy="1336"/>
          </a:xfrm>
        </p:grpSpPr>
        <p:pic>
          <p:nvPicPr>
            <p:cNvPr id="31753" name="Picture 17" descr="sablefish"/>
            <p:cNvPicPr>
              <a:picLocks noChangeAspect="1" noChangeArrowheads="1"/>
            </p:cNvPicPr>
            <p:nvPr/>
          </p:nvPicPr>
          <p:blipFill>
            <a:blip r:embed="rId8" cstate="print"/>
            <a:srcRect/>
            <a:stretch>
              <a:fillRect/>
            </a:stretch>
          </p:blipFill>
          <p:spPr bwMode="auto">
            <a:xfrm>
              <a:off x="536" y="728"/>
              <a:ext cx="1680" cy="845"/>
            </a:xfrm>
            <a:prstGeom prst="rect">
              <a:avLst/>
            </a:prstGeom>
            <a:noFill/>
            <a:ln w="38100">
              <a:solidFill>
                <a:srgbClr val="33CCCC"/>
              </a:solidFill>
              <a:miter lim="800000"/>
              <a:headEnd/>
              <a:tailEnd/>
            </a:ln>
          </p:spPr>
        </p:pic>
        <p:sp>
          <p:nvSpPr>
            <p:cNvPr id="31754" name="Oval 23"/>
            <p:cNvSpPr>
              <a:spLocks noChangeArrowheads="1"/>
            </p:cNvSpPr>
            <p:nvPr/>
          </p:nvSpPr>
          <p:spPr bwMode="auto">
            <a:xfrm>
              <a:off x="1936" y="1656"/>
              <a:ext cx="408" cy="408"/>
            </a:xfrm>
            <a:prstGeom prst="ellipse">
              <a:avLst/>
            </a:prstGeom>
            <a:noFill/>
            <a:ln w="38100" algn="ctr">
              <a:solidFill>
                <a:srgbClr val="00CCFF"/>
              </a:solidFill>
              <a:round/>
              <a:headEnd/>
              <a:tailEnd/>
            </a:ln>
          </p:spPr>
          <p:txBody>
            <a:bodyPr wrap="none" anchor="ctr"/>
            <a:lstStyle/>
            <a:p>
              <a:pPr>
                <a:spcBef>
                  <a:spcPct val="20000"/>
                </a:spcBef>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5"/>
          <p:cNvSpPr>
            <a:spLocks noGrp="1"/>
          </p:cNvSpPr>
          <p:nvPr>
            <p:ph type="ftr" sz="quarter" idx="4294967295"/>
          </p:nvPr>
        </p:nvSpPr>
        <p:spPr bwMode="auto">
          <a:xfrm>
            <a:off x="2781300" y="6248400"/>
            <a:ext cx="3581400" cy="381000"/>
          </a:xfrm>
          <a:prstGeom prst="rect">
            <a:avLst/>
          </a:prstGeom>
          <a:noFill/>
          <a:ln>
            <a:miter lim="800000"/>
            <a:headEnd/>
            <a:tailEnd/>
          </a:ln>
        </p:spPr>
        <p:txBody>
          <a:bodyPr/>
          <a:lstStyle/>
          <a:p>
            <a:pPr>
              <a:spcBef>
                <a:spcPct val="20000"/>
              </a:spcBef>
            </a:pPr>
            <a:r>
              <a:rPr lang="en-US"/>
              <a:t>http://aquaculture.noaa.gov</a:t>
            </a:r>
          </a:p>
        </p:txBody>
      </p:sp>
      <p:pic>
        <p:nvPicPr>
          <p:cNvPr id="29698" name="Picture 12" descr="earthlights"/>
          <p:cNvPicPr>
            <a:picLocks noChangeAspect="1" noChangeArrowheads="1"/>
          </p:cNvPicPr>
          <p:nvPr/>
        </p:nvPicPr>
        <p:blipFill>
          <a:blip r:embed="rId3" cstate="print"/>
          <a:srcRect r="59999" b="45332"/>
          <a:stretch>
            <a:fillRect/>
          </a:stretch>
        </p:blipFill>
        <p:spPr bwMode="auto">
          <a:xfrm>
            <a:off x="0" y="0"/>
            <a:ext cx="9144000" cy="6858000"/>
          </a:xfrm>
          <a:prstGeom prst="rect">
            <a:avLst/>
          </a:prstGeom>
          <a:noFill/>
          <a:ln w="9525">
            <a:noFill/>
            <a:miter lim="800000"/>
            <a:headEnd/>
            <a:tailEnd/>
          </a:ln>
        </p:spPr>
      </p:pic>
      <p:sp>
        <p:nvSpPr>
          <p:cNvPr id="1012740" name="Rectangle 4"/>
          <p:cNvSpPr>
            <a:spLocks noGrp="1" noChangeArrowheads="1"/>
          </p:cNvSpPr>
          <p:nvPr>
            <p:ph type="title"/>
          </p:nvPr>
        </p:nvSpPr>
        <p:spPr>
          <a:xfrm>
            <a:off x="533400" y="0"/>
            <a:ext cx="8229600" cy="1139825"/>
          </a:xfrm>
        </p:spPr>
        <p:txBody>
          <a:bodyPr/>
          <a:lstStyle/>
          <a:p>
            <a:pPr eaLnBrk="1" hangingPunct="1">
              <a:defRPr/>
            </a:pPr>
            <a:r>
              <a:rPr lang="en-US" sz="4000" b="1" dirty="0" smtClean="0">
                <a:solidFill>
                  <a:schemeClr val="bg1"/>
                </a:solidFill>
                <a:effectLst>
                  <a:outerShdw blurRad="38100" dist="38100" dir="2700000" algn="tl">
                    <a:srgbClr val="000000">
                      <a:alpha val="43137"/>
                    </a:srgbClr>
                  </a:outerShdw>
                </a:effectLst>
                <a:cs typeface="+mj-cs"/>
              </a:rPr>
              <a:t>Marine Shellfish</a:t>
            </a:r>
            <a:endParaRPr lang="en-US" sz="4000" b="1" dirty="0">
              <a:solidFill>
                <a:schemeClr val="bg1"/>
              </a:solidFill>
              <a:effectLst>
                <a:outerShdw blurRad="38100" dist="38100" dir="2700000" algn="tl">
                  <a:srgbClr val="000000">
                    <a:alpha val="43137"/>
                  </a:srgbClr>
                </a:outerShdw>
              </a:effectLst>
              <a:cs typeface="+mj-cs"/>
            </a:endParaRPr>
          </a:p>
        </p:txBody>
      </p:sp>
      <p:grpSp>
        <p:nvGrpSpPr>
          <p:cNvPr id="2" name="Group 33"/>
          <p:cNvGrpSpPr>
            <a:grpSpLocks/>
          </p:cNvGrpSpPr>
          <p:nvPr/>
        </p:nvGrpSpPr>
        <p:grpSpPr bwMode="auto">
          <a:xfrm>
            <a:off x="5334000" y="2921000"/>
            <a:ext cx="3810000" cy="2708275"/>
            <a:chOff x="3360" y="1840"/>
            <a:chExt cx="2400" cy="1706"/>
          </a:xfrm>
        </p:grpSpPr>
        <p:pic>
          <p:nvPicPr>
            <p:cNvPr id="29714" name="Picture 16" descr="Oyster Farm_Cambridge MD_AQ Program"/>
            <p:cNvPicPr>
              <a:picLocks noChangeAspect="1" noChangeArrowheads="1"/>
            </p:cNvPicPr>
            <p:nvPr/>
          </p:nvPicPr>
          <p:blipFill>
            <a:blip r:embed="rId4" cstate="print"/>
            <a:srcRect/>
            <a:stretch>
              <a:fillRect/>
            </a:stretch>
          </p:blipFill>
          <p:spPr bwMode="auto">
            <a:xfrm>
              <a:off x="4424" y="2544"/>
              <a:ext cx="1336" cy="1002"/>
            </a:xfrm>
            <a:prstGeom prst="rect">
              <a:avLst/>
            </a:prstGeom>
            <a:noFill/>
            <a:ln w="38100">
              <a:solidFill>
                <a:srgbClr val="FFFF00"/>
              </a:solidFill>
              <a:miter lim="800000"/>
              <a:headEnd/>
              <a:tailEnd/>
            </a:ln>
          </p:spPr>
        </p:pic>
        <p:sp>
          <p:nvSpPr>
            <p:cNvPr id="1012759" name="Oval 23"/>
            <p:cNvSpPr>
              <a:spLocks noChangeArrowheads="1"/>
            </p:cNvSpPr>
            <p:nvPr/>
          </p:nvSpPr>
          <p:spPr bwMode="auto">
            <a:xfrm rot="2297011">
              <a:off x="4064" y="1840"/>
              <a:ext cx="392" cy="713"/>
            </a:xfrm>
            <a:prstGeom prst="ellipse">
              <a:avLst/>
            </a:prstGeom>
            <a:noFill/>
            <a:ln w="38100" algn="ctr">
              <a:solidFill>
                <a:srgbClr val="FFFF00"/>
              </a:solidFill>
              <a:round/>
              <a:headEnd/>
              <a:tailEnd/>
            </a:ln>
            <a:effectLst/>
          </p:spPr>
          <p:txBody>
            <a:bodyPr wrap="none" anchor="ctr"/>
            <a:lstStyle/>
            <a:p>
              <a:pPr marL="688975" indent="-231775" algn="ctr">
                <a:spcBef>
                  <a:spcPct val="20000"/>
                </a:spcBef>
                <a:defRPr/>
              </a:pPr>
              <a:endParaRPr lang="en-US">
                <a:effectLst>
                  <a:outerShdw blurRad="38100" dist="38100" dir="2700000" algn="tl">
                    <a:srgbClr val="003B76"/>
                  </a:outerShdw>
                </a:effectLst>
                <a:ea typeface="ヒラギノ角ゴ Pro W3" pitchFamily="1" charset="-128"/>
                <a:cs typeface="+mn-cs"/>
              </a:endParaRPr>
            </a:p>
          </p:txBody>
        </p:sp>
        <p:sp>
          <p:nvSpPr>
            <p:cNvPr id="29716" name="Oval 24"/>
            <p:cNvSpPr>
              <a:spLocks noChangeArrowheads="1"/>
            </p:cNvSpPr>
            <p:nvPr/>
          </p:nvSpPr>
          <p:spPr bwMode="auto">
            <a:xfrm>
              <a:off x="3360" y="2480"/>
              <a:ext cx="392" cy="401"/>
            </a:xfrm>
            <a:prstGeom prst="ellipse">
              <a:avLst/>
            </a:prstGeom>
            <a:noFill/>
            <a:ln w="38100" algn="ctr">
              <a:solidFill>
                <a:srgbClr val="FFFF00"/>
              </a:solidFill>
              <a:round/>
              <a:headEnd/>
              <a:tailEnd/>
            </a:ln>
          </p:spPr>
          <p:txBody>
            <a:bodyPr wrap="none" anchor="ctr"/>
            <a:lstStyle/>
            <a:p>
              <a:pPr>
                <a:spcBef>
                  <a:spcPct val="20000"/>
                </a:spcBef>
              </a:pPr>
              <a:endParaRPr lang="en-US"/>
            </a:p>
          </p:txBody>
        </p:sp>
      </p:grpSp>
      <p:grpSp>
        <p:nvGrpSpPr>
          <p:cNvPr id="3" name="Group 31"/>
          <p:cNvGrpSpPr>
            <a:grpSpLocks/>
          </p:cNvGrpSpPr>
          <p:nvPr/>
        </p:nvGrpSpPr>
        <p:grpSpPr bwMode="auto">
          <a:xfrm>
            <a:off x="152400" y="1828800"/>
            <a:ext cx="3759200" cy="2633663"/>
            <a:chOff x="96" y="1152"/>
            <a:chExt cx="2368" cy="1659"/>
          </a:xfrm>
        </p:grpSpPr>
        <p:pic>
          <p:nvPicPr>
            <p:cNvPr id="29711" name="Picture 13" descr="Taylor Shellfish_oyster harvesting by hand_2006"/>
            <p:cNvPicPr>
              <a:picLocks noChangeAspect="1" noChangeArrowheads="1"/>
            </p:cNvPicPr>
            <p:nvPr/>
          </p:nvPicPr>
          <p:blipFill>
            <a:blip r:embed="rId5" cstate="print"/>
            <a:srcRect/>
            <a:stretch>
              <a:fillRect/>
            </a:stretch>
          </p:blipFill>
          <p:spPr bwMode="auto">
            <a:xfrm>
              <a:off x="96" y="1424"/>
              <a:ext cx="1040" cy="1387"/>
            </a:xfrm>
            <a:prstGeom prst="rect">
              <a:avLst/>
            </a:prstGeom>
            <a:noFill/>
            <a:ln w="57150">
              <a:solidFill>
                <a:srgbClr val="FF0000"/>
              </a:solidFill>
              <a:miter lim="800000"/>
              <a:headEnd/>
              <a:tailEnd/>
            </a:ln>
          </p:spPr>
        </p:pic>
        <p:sp>
          <p:nvSpPr>
            <p:cNvPr id="29712" name="Oval 21"/>
            <p:cNvSpPr>
              <a:spLocks noChangeArrowheads="1"/>
            </p:cNvSpPr>
            <p:nvPr/>
          </p:nvSpPr>
          <p:spPr bwMode="auto">
            <a:xfrm>
              <a:off x="2088" y="1768"/>
              <a:ext cx="376" cy="521"/>
            </a:xfrm>
            <a:prstGeom prst="ellipse">
              <a:avLst/>
            </a:prstGeom>
            <a:noFill/>
            <a:ln w="38100" algn="ctr">
              <a:solidFill>
                <a:srgbClr val="FF0000"/>
              </a:solidFill>
              <a:round/>
              <a:headEnd/>
              <a:tailEnd/>
            </a:ln>
          </p:spPr>
          <p:txBody>
            <a:bodyPr wrap="none" anchor="ctr"/>
            <a:lstStyle/>
            <a:p>
              <a:pPr>
                <a:spcBef>
                  <a:spcPct val="20000"/>
                </a:spcBef>
              </a:pPr>
              <a:endParaRPr lang="en-US"/>
            </a:p>
          </p:txBody>
        </p:sp>
        <p:sp>
          <p:nvSpPr>
            <p:cNvPr id="29713" name="Oval 25"/>
            <p:cNvSpPr>
              <a:spLocks noChangeArrowheads="1"/>
            </p:cNvSpPr>
            <p:nvPr/>
          </p:nvSpPr>
          <p:spPr bwMode="auto">
            <a:xfrm>
              <a:off x="1168" y="1152"/>
              <a:ext cx="760" cy="345"/>
            </a:xfrm>
            <a:prstGeom prst="ellipse">
              <a:avLst/>
            </a:prstGeom>
            <a:noFill/>
            <a:ln w="38100" algn="ctr">
              <a:solidFill>
                <a:srgbClr val="FF0000"/>
              </a:solidFill>
              <a:round/>
              <a:headEnd/>
              <a:tailEnd/>
            </a:ln>
          </p:spPr>
          <p:txBody>
            <a:bodyPr wrap="none" anchor="ctr"/>
            <a:lstStyle/>
            <a:p>
              <a:pPr>
                <a:spcBef>
                  <a:spcPct val="20000"/>
                </a:spcBef>
              </a:pPr>
              <a:endParaRPr lang="en-US"/>
            </a:p>
          </p:txBody>
        </p:sp>
      </p:grpSp>
      <p:grpSp>
        <p:nvGrpSpPr>
          <p:cNvPr id="4" name="Group 35"/>
          <p:cNvGrpSpPr>
            <a:grpSpLocks/>
          </p:cNvGrpSpPr>
          <p:nvPr/>
        </p:nvGrpSpPr>
        <p:grpSpPr bwMode="auto">
          <a:xfrm>
            <a:off x="1854200" y="3314700"/>
            <a:ext cx="2667000" cy="3294063"/>
            <a:chOff x="1168" y="2088"/>
            <a:chExt cx="1680" cy="2075"/>
          </a:xfrm>
        </p:grpSpPr>
        <p:pic>
          <p:nvPicPr>
            <p:cNvPr id="1012754" name="Picture 18" descr="MontereyBayJuly07 005"/>
            <p:cNvPicPr>
              <a:picLocks noChangeAspect="1" noChangeArrowheads="1"/>
            </p:cNvPicPr>
            <p:nvPr/>
          </p:nvPicPr>
          <p:blipFill>
            <a:blip r:embed="rId6" cstate="print"/>
            <a:srcRect/>
            <a:stretch>
              <a:fillRect/>
            </a:stretch>
          </p:blipFill>
          <p:spPr bwMode="auto">
            <a:xfrm>
              <a:off x="1168" y="2987"/>
              <a:ext cx="1680" cy="1176"/>
            </a:xfrm>
            <a:prstGeom prst="rect">
              <a:avLst/>
            </a:prstGeom>
            <a:noFill/>
            <a:ln w="38100">
              <a:solidFill>
                <a:srgbClr val="00FFFF"/>
              </a:solidFill>
              <a:miter lim="800000"/>
              <a:headEnd/>
              <a:tailEnd/>
            </a:ln>
            <a:effectLst>
              <a:outerShdw dist="35921" dir="2700000" algn="ctr" rotWithShape="0">
                <a:srgbClr val="000000"/>
              </a:outerShdw>
            </a:effectLst>
          </p:spPr>
        </p:pic>
        <p:sp>
          <p:nvSpPr>
            <p:cNvPr id="29710" name="Oval 29"/>
            <p:cNvSpPr>
              <a:spLocks noChangeArrowheads="1"/>
            </p:cNvSpPr>
            <p:nvPr/>
          </p:nvSpPr>
          <p:spPr bwMode="auto">
            <a:xfrm>
              <a:off x="2136" y="2088"/>
              <a:ext cx="392" cy="401"/>
            </a:xfrm>
            <a:prstGeom prst="ellipse">
              <a:avLst/>
            </a:prstGeom>
            <a:noFill/>
            <a:ln w="38100" algn="ctr">
              <a:solidFill>
                <a:srgbClr val="00FFFF"/>
              </a:solidFill>
              <a:round/>
              <a:headEnd/>
              <a:tailEnd/>
            </a:ln>
          </p:spPr>
          <p:txBody>
            <a:bodyPr wrap="none" anchor="ctr"/>
            <a:lstStyle/>
            <a:p>
              <a:pPr>
                <a:spcBef>
                  <a:spcPct val="20000"/>
                </a:spcBef>
              </a:pPr>
              <a:endParaRPr lang="en-US"/>
            </a:p>
          </p:txBody>
        </p:sp>
      </p:grpSp>
      <p:grpSp>
        <p:nvGrpSpPr>
          <p:cNvPr id="5" name="Group 32"/>
          <p:cNvGrpSpPr>
            <a:grpSpLocks/>
          </p:cNvGrpSpPr>
          <p:nvPr/>
        </p:nvGrpSpPr>
        <p:grpSpPr bwMode="auto">
          <a:xfrm>
            <a:off x="5956300" y="723900"/>
            <a:ext cx="2616200" cy="2770188"/>
            <a:chOff x="3752" y="456"/>
            <a:chExt cx="1648" cy="1745"/>
          </a:xfrm>
        </p:grpSpPr>
        <p:pic>
          <p:nvPicPr>
            <p:cNvPr id="29707" name="Picture 17" descr="98 closeup"/>
            <p:cNvPicPr>
              <a:picLocks noChangeAspect="1" noChangeArrowheads="1"/>
            </p:cNvPicPr>
            <p:nvPr/>
          </p:nvPicPr>
          <p:blipFill>
            <a:blip r:embed="rId7" cstate="print"/>
            <a:srcRect/>
            <a:stretch>
              <a:fillRect/>
            </a:stretch>
          </p:blipFill>
          <p:spPr bwMode="auto">
            <a:xfrm>
              <a:off x="3752" y="456"/>
              <a:ext cx="1648" cy="1120"/>
            </a:xfrm>
            <a:prstGeom prst="rect">
              <a:avLst/>
            </a:prstGeom>
            <a:noFill/>
            <a:ln w="38100">
              <a:solidFill>
                <a:srgbClr val="00FF00"/>
              </a:solidFill>
              <a:miter lim="800000"/>
              <a:headEnd/>
              <a:tailEnd/>
            </a:ln>
          </p:spPr>
        </p:pic>
        <p:sp>
          <p:nvSpPr>
            <p:cNvPr id="29708" name="Oval 22"/>
            <p:cNvSpPr>
              <a:spLocks noChangeArrowheads="1"/>
            </p:cNvSpPr>
            <p:nvPr/>
          </p:nvSpPr>
          <p:spPr bwMode="auto">
            <a:xfrm>
              <a:off x="4248" y="1800"/>
              <a:ext cx="392" cy="401"/>
            </a:xfrm>
            <a:prstGeom prst="ellipse">
              <a:avLst/>
            </a:prstGeom>
            <a:noFill/>
            <a:ln w="38100" algn="ctr">
              <a:solidFill>
                <a:srgbClr val="00FF00"/>
              </a:solidFill>
              <a:round/>
              <a:headEnd/>
              <a:tailEnd/>
            </a:ln>
          </p:spPr>
          <p:txBody>
            <a:bodyPr wrap="none" anchor="ctr"/>
            <a:lstStyle/>
            <a:p>
              <a:pPr>
                <a:spcBef>
                  <a:spcPct val="20000"/>
                </a:spcBef>
              </a:pPr>
              <a:endParaRPr lang="en-US"/>
            </a:p>
          </p:txBody>
        </p:sp>
      </p:grpSp>
      <p:grpSp>
        <p:nvGrpSpPr>
          <p:cNvPr id="6" name="Group 34"/>
          <p:cNvGrpSpPr>
            <a:grpSpLocks/>
          </p:cNvGrpSpPr>
          <p:nvPr/>
        </p:nvGrpSpPr>
        <p:grpSpPr bwMode="auto">
          <a:xfrm>
            <a:off x="5240338" y="4013200"/>
            <a:ext cx="1522412" cy="2630488"/>
            <a:chOff x="3301" y="2528"/>
            <a:chExt cx="959" cy="1657"/>
          </a:xfrm>
        </p:grpSpPr>
        <p:pic>
          <p:nvPicPr>
            <p:cNvPr id="29705" name="Picture 27" descr="clams-round-2in"/>
            <p:cNvPicPr>
              <a:picLocks noChangeAspect="1" noChangeArrowheads="1"/>
            </p:cNvPicPr>
            <p:nvPr/>
          </p:nvPicPr>
          <p:blipFill>
            <a:blip r:embed="rId8" cstate="print"/>
            <a:srcRect l="15576" t="16319" r="16530" b="19200"/>
            <a:stretch>
              <a:fillRect/>
            </a:stretch>
          </p:blipFill>
          <p:spPr bwMode="auto">
            <a:xfrm>
              <a:off x="3301" y="3261"/>
              <a:ext cx="959" cy="924"/>
            </a:xfrm>
            <a:prstGeom prst="rect">
              <a:avLst/>
            </a:prstGeom>
            <a:noFill/>
            <a:ln w="38100">
              <a:solidFill>
                <a:srgbClr val="FF00FF"/>
              </a:solidFill>
              <a:miter lim="800000"/>
              <a:headEnd/>
              <a:tailEnd/>
            </a:ln>
          </p:spPr>
        </p:pic>
        <p:sp>
          <p:nvSpPr>
            <p:cNvPr id="29706" name="Oval 30"/>
            <p:cNvSpPr>
              <a:spLocks noChangeArrowheads="1"/>
            </p:cNvSpPr>
            <p:nvPr/>
          </p:nvSpPr>
          <p:spPr bwMode="auto">
            <a:xfrm>
              <a:off x="3728" y="2528"/>
              <a:ext cx="272" cy="281"/>
            </a:xfrm>
            <a:prstGeom prst="ellipse">
              <a:avLst/>
            </a:prstGeom>
            <a:noFill/>
            <a:ln w="38100" algn="ctr">
              <a:solidFill>
                <a:srgbClr val="FF00FF"/>
              </a:solidFill>
              <a:round/>
              <a:headEnd/>
              <a:tailEnd/>
            </a:ln>
          </p:spPr>
          <p:txBody>
            <a:bodyPr wrap="none" anchor="ctr"/>
            <a:lstStyle/>
            <a:p>
              <a:pPr>
                <a:spcBef>
                  <a:spcPct val="20000"/>
                </a:spcBef>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819400" y="1143000"/>
            <a:ext cx="5943600" cy="533400"/>
          </a:xfrm>
        </p:spPr>
        <p:txBody>
          <a:bodyPr/>
          <a:lstStyle/>
          <a:p>
            <a:r>
              <a:rPr lang="en-US" dirty="0" smtClean="0"/>
              <a:t>U.S. Aquaculture’s Slow Growth</a:t>
            </a:r>
          </a:p>
        </p:txBody>
      </p:sp>
      <p:graphicFrame>
        <p:nvGraphicFramePr>
          <p:cNvPr id="6" name="Chart 5"/>
          <p:cNvGraphicFramePr>
            <a:graphicFrameLocks/>
          </p:cNvGraphicFramePr>
          <p:nvPr>
            <p:extLst>
              <p:ext uri="{D42A27DB-BD31-4B8C-83A1-F6EECF244321}">
                <p14:modId xmlns:p14="http://schemas.microsoft.com/office/powerpoint/2010/main" xmlns="" val="2902971459"/>
              </p:ext>
            </p:extLst>
          </p:nvPr>
        </p:nvGraphicFramePr>
        <p:xfrm>
          <a:off x="685800" y="2019300"/>
          <a:ext cx="8077200" cy="4838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743200" y="1066800"/>
            <a:ext cx="5638800" cy="838200"/>
          </a:xfrm>
        </p:spPr>
        <p:txBody>
          <a:bodyPr/>
          <a:lstStyle/>
          <a:p>
            <a:pPr algn="ctr"/>
            <a:r>
              <a:rPr lang="en-US" dirty="0" smtClean="0"/>
              <a:t>NOAA’s Office of Aquaculture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394706814"/>
              </p:ext>
            </p:extLst>
          </p:nvPr>
        </p:nvGraphicFramePr>
        <p:xfrm>
          <a:off x="457200" y="2667000"/>
          <a:ext cx="8153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676400" y="1828800"/>
            <a:ext cx="6705600" cy="830997"/>
          </a:xfrm>
          <a:prstGeom prst="rect">
            <a:avLst/>
          </a:prstGeom>
          <a:noFill/>
        </p:spPr>
        <p:txBody>
          <a:bodyPr wrap="square" rtlCol="0">
            <a:spAutoFit/>
          </a:bodyPr>
          <a:lstStyle/>
          <a:p>
            <a:r>
              <a:rPr lang="en-US" b="1" dirty="0" smtClean="0"/>
              <a:t>Mission:  </a:t>
            </a:r>
            <a:r>
              <a:rPr lang="en-US" dirty="0" smtClean="0"/>
              <a:t>Encourage the Development of Sustainable Marine Aquaculture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osyter larve under micrscope"/>
          <p:cNvPicPr>
            <a:picLocks noChangeArrowheads="1"/>
          </p:cNvPicPr>
          <p:nvPr/>
        </p:nvPicPr>
        <p:blipFill>
          <a:blip r:embed="rId2" cstate="print"/>
          <a:srcRect/>
          <a:stretch>
            <a:fillRect/>
          </a:stretch>
        </p:blipFill>
        <p:spPr bwMode="auto">
          <a:xfrm>
            <a:off x="3200400" y="4572000"/>
            <a:ext cx="3093720" cy="2042160"/>
          </a:xfrm>
          <a:prstGeom prst="rect">
            <a:avLst/>
          </a:prstGeom>
          <a:noFill/>
        </p:spPr>
      </p:pic>
      <p:sp>
        <p:nvSpPr>
          <p:cNvPr id="7" name="Title 6"/>
          <p:cNvSpPr>
            <a:spLocks noGrp="1"/>
          </p:cNvSpPr>
          <p:nvPr>
            <p:ph type="title"/>
          </p:nvPr>
        </p:nvSpPr>
        <p:spPr/>
        <p:txBody>
          <a:bodyPr/>
          <a:lstStyle/>
          <a:p>
            <a:pPr algn="ctr"/>
            <a:r>
              <a:rPr lang="en-US" dirty="0" smtClean="0"/>
              <a:t>Current and Potential Research Partnerships</a:t>
            </a:r>
            <a:endParaRPr lang="en-US" dirty="0"/>
          </a:p>
        </p:txBody>
      </p:sp>
      <p:pic>
        <p:nvPicPr>
          <p:cNvPr id="8" name="Picture 25" descr="C:\Users\tg\Pictures\tg\PhD\Marshallberg\wetlands\IMG_3345.JPG"/>
          <p:cNvPicPr>
            <a:picLocks noChangeAspect="1" noChangeArrowheads="1"/>
          </p:cNvPicPr>
          <p:nvPr/>
        </p:nvPicPr>
        <p:blipFill>
          <a:blip r:embed="rId3" cstate="print"/>
          <a:srcRect/>
          <a:stretch>
            <a:fillRect/>
          </a:stretch>
        </p:blipFill>
        <p:spPr bwMode="auto">
          <a:xfrm>
            <a:off x="4495800" y="2133600"/>
            <a:ext cx="4289304" cy="2057400"/>
          </a:xfrm>
          <a:prstGeom prst="rect">
            <a:avLst/>
          </a:prstGeom>
          <a:noFill/>
          <a:ln w="44450">
            <a:solidFill>
              <a:schemeClr val="tx1"/>
            </a:solidFill>
            <a:miter lim="800000"/>
            <a:headEnd/>
            <a:tailEnd/>
          </a:ln>
        </p:spPr>
      </p:pic>
      <p:pic>
        <p:nvPicPr>
          <p:cNvPr id="53254" name="Picture 6" descr="Lim begins bacteria search "/>
          <p:cNvPicPr>
            <a:picLocks noChangeArrowheads="1"/>
          </p:cNvPicPr>
          <p:nvPr/>
        </p:nvPicPr>
        <p:blipFill>
          <a:blip r:embed="rId4" cstate="print"/>
          <a:srcRect/>
          <a:stretch>
            <a:fillRect/>
          </a:stretch>
        </p:blipFill>
        <p:spPr bwMode="auto">
          <a:xfrm>
            <a:off x="5715000" y="3810000"/>
            <a:ext cx="3169920" cy="1965960"/>
          </a:xfrm>
          <a:prstGeom prst="rect">
            <a:avLst/>
          </a:prstGeom>
          <a:noFill/>
        </p:spPr>
      </p:pic>
      <p:sp>
        <p:nvSpPr>
          <p:cNvPr id="6" name="TextBox 5"/>
          <p:cNvSpPr txBox="1"/>
          <p:nvPr/>
        </p:nvSpPr>
        <p:spPr>
          <a:xfrm>
            <a:off x="304800" y="2590800"/>
            <a:ext cx="3429000" cy="1569660"/>
          </a:xfrm>
          <a:prstGeom prst="rect">
            <a:avLst/>
          </a:prstGeom>
          <a:noFill/>
        </p:spPr>
        <p:txBody>
          <a:bodyPr wrap="square" rtlCol="0">
            <a:spAutoFit/>
          </a:bodyPr>
          <a:lstStyle/>
          <a:p>
            <a:pPr>
              <a:buFont typeface="Arial" pitchFamily="34" charset="0"/>
              <a:buChar char="•"/>
            </a:pPr>
            <a:r>
              <a:rPr lang="en-US" dirty="0" smtClean="0"/>
              <a:t> Shellfish aquaculture</a:t>
            </a:r>
          </a:p>
          <a:p>
            <a:pPr>
              <a:buFont typeface="Arial" pitchFamily="34" charset="0"/>
              <a:buChar char="•"/>
            </a:pPr>
            <a:r>
              <a:rPr lang="en-US" dirty="0" smtClean="0"/>
              <a:t> Modeling impacts </a:t>
            </a:r>
          </a:p>
          <a:p>
            <a:pPr>
              <a:buFont typeface="Arial" pitchFamily="34" charset="0"/>
              <a:buChar char="•"/>
            </a:pPr>
            <a:r>
              <a:rPr lang="en-US" dirty="0" smtClean="0"/>
              <a:t> Alternative feeds</a:t>
            </a:r>
          </a:p>
          <a:p>
            <a:pPr>
              <a:buFont typeface="Arial" pitchFamily="34" charset="0"/>
              <a:buChar char="•"/>
            </a:pPr>
            <a:r>
              <a:rPr lang="en-US" dirty="0" smtClean="0"/>
              <a:t> Stock enhancement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earchers visit raft"/>
          <p:cNvPicPr>
            <a:picLocks noChangeAspect="1" noChangeArrowheads="1"/>
          </p:cNvPicPr>
          <p:nvPr/>
        </p:nvPicPr>
        <p:blipFill>
          <a:blip r:embed="rId3" cstate="print"/>
          <a:srcRect/>
          <a:stretch>
            <a:fillRect/>
          </a:stretch>
        </p:blipFill>
        <p:spPr bwMode="auto">
          <a:xfrm>
            <a:off x="3810000" y="1828800"/>
            <a:ext cx="4638261" cy="3048001"/>
          </a:xfrm>
          <a:prstGeom prst="rect">
            <a:avLst/>
          </a:prstGeom>
          <a:ln>
            <a:noFill/>
          </a:ln>
          <a:effectLst>
            <a:softEdge rad="112500"/>
          </a:effectLst>
        </p:spPr>
      </p:pic>
      <p:sp>
        <p:nvSpPr>
          <p:cNvPr id="2" name="Title 1"/>
          <p:cNvSpPr>
            <a:spLocks noGrp="1"/>
          </p:cNvSpPr>
          <p:nvPr>
            <p:ph type="title"/>
          </p:nvPr>
        </p:nvSpPr>
        <p:spPr/>
        <p:txBody>
          <a:bodyPr/>
          <a:lstStyle/>
          <a:p>
            <a:pPr algn="ctr"/>
            <a:r>
              <a:rPr lang="en-US" dirty="0" smtClean="0"/>
              <a:t>Marine Shellfish Farming</a:t>
            </a:r>
            <a:endParaRPr lang="en-US" dirty="0"/>
          </a:p>
        </p:txBody>
      </p:sp>
      <p:pic>
        <p:nvPicPr>
          <p:cNvPr id="2054" name="Picture 6" descr="Monitoring ribbed mussels"/>
          <p:cNvPicPr>
            <a:picLocks noChangeAspect="1" noChangeArrowheads="1"/>
          </p:cNvPicPr>
          <p:nvPr/>
        </p:nvPicPr>
        <p:blipFill>
          <a:blip r:embed="rId4" cstate="print"/>
          <a:srcRect/>
          <a:stretch>
            <a:fillRect/>
          </a:stretch>
        </p:blipFill>
        <p:spPr bwMode="auto">
          <a:xfrm>
            <a:off x="6934200" y="3806190"/>
            <a:ext cx="1905000" cy="2847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52400" y="2438400"/>
            <a:ext cx="3657600" cy="5324535"/>
          </a:xfrm>
          <a:prstGeom prst="rect">
            <a:avLst/>
          </a:prstGeom>
          <a:noFill/>
        </p:spPr>
        <p:txBody>
          <a:bodyPr wrap="square" rtlCol="0">
            <a:spAutoFit/>
          </a:bodyPr>
          <a:lstStyle/>
          <a:p>
            <a:r>
              <a:rPr lang="en-US" sz="2000" b="1" dirty="0" smtClean="0"/>
              <a:t>Quantify extraction of nutrients by shellfish</a:t>
            </a:r>
          </a:p>
          <a:p>
            <a:pPr>
              <a:buFont typeface="Arial" pitchFamily="34" charset="0"/>
              <a:buChar char="•"/>
            </a:pPr>
            <a:r>
              <a:rPr lang="en-US" sz="2000" dirty="0" smtClean="0"/>
              <a:t> Coastal management</a:t>
            </a:r>
          </a:p>
          <a:p>
            <a:endParaRPr lang="en-US" sz="2000" dirty="0" smtClean="0"/>
          </a:p>
          <a:p>
            <a:r>
              <a:rPr lang="en-US" sz="2000" b="1" dirty="0" smtClean="0"/>
              <a:t>Genetics</a:t>
            </a:r>
            <a:endParaRPr lang="en-US" sz="2000" dirty="0" smtClean="0"/>
          </a:p>
          <a:p>
            <a:pPr>
              <a:buFont typeface="Arial" pitchFamily="34" charset="0"/>
              <a:buChar char="•"/>
            </a:pPr>
            <a:r>
              <a:rPr lang="en-US" sz="2000" dirty="0" smtClean="0"/>
              <a:t> Response to pathogens  and ocean acidification</a:t>
            </a:r>
          </a:p>
          <a:p>
            <a:pPr>
              <a:buFont typeface="Arial" pitchFamily="34" charset="0"/>
              <a:buChar char="•"/>
            </a:pPr>
            <a:r>
              <a:rPr lang="en-US" sz="2000" dirty="0" smtClean="0"/>
              <a:t> NOAA Fisheries Northeast Fisheries Science Center (Dr. Chris Brown)</a:t>
            </a:r>
          </a:p>
          <a:p>
            <a:pPr>
              <a:buFont typeface="Arial" pitchFamily="34" charset="0"/>
              <a:buChar char="•"/>
            </a:pPr>
            <a:r>
              <a:rPr lang="en-US" sz="2000" dirty="0" smtClean="0"/>
              <a:t> Early stages of collaboration with CAS on gene expression</a:t>
            </a:r>
          </a:p>
          <a:p>
            <a:pPr>
              <a:buFont typeface="Arial" pitchFamily="34" charset="0"/>
              <a:buChar char="•"/>
            </a:pPr>
            <a:r>
              <a:rPr lang="en-US" sz="2000" dirty="0" smtClean="0"/>
              <a:t> Possible collaboration with Sun </a:t>
            </a:r>
            <a:r>
              <a:rPr lang="en-US" sz="2000" dirty="0" err="1" smtClean="0"/>
              <a:t>Yat</a:t>
            </a:r>
            <a:r>
              <a:rPr lang="en-US" sz="2000" dirty="0" smtClean="0"/>
              <a:t> </a:t>
            </a:r>
            <a:r>
              <a:rPr lang="en-US" sz="2000" dirty="0" err="1" smtClean="0"/>
              <a:t>Sen</a:t>
            </a:r>
            <a:r>
              <a:rPr lang="en-US" sz="2000" dirty="0" smtClean="0"/>
              <a:t> University </a:t>
            </a:r>
          </a:p>
          <a:p>
            <a:endParaRPr lang="en-US" sz="2000" u="sng" dirty="0" smtClean="0"/>
          </a:p>
          <a:p>
            <a:endParaRPr lang="en-US" sz="2000" dirty="0" smtClean="0"/>
          </a:p>
          <a:p>
            <a:r>
              <a:rPr lang="en-US" sz="2000" dirty="0" smtClean="0"/>
              <a:t> </a:t>
            </a:r>
            <a:endParaRPr lang="en-US" sz="2000" dirty="0"/>
          </a:p>
        </p:txBody>
      </p:sp>
      <p:pic>
        <p:nvPicPr>
          <p:cNvPr id="2052" name="Picture 4" descr="mussel chamber"/>
          <p:cNvPicPr>
            <a:picLocks noChangeAspect="1" noChangeArrowheads="1"/>
          </p:cNvPicPr>
          <p:nvPr/>
        </p:nvPicPr>
        <p:blipFill>
          <a:blip r:embed="rId5" cstate="print"/>
          <a:srcRect/>
          <a:stretch>
            <a:fillRect/>
          </a:stretch>
        </p:blipFill>
        <p:spPr bwMode="auto">
          <a:xfrm>
            <a:off x="3962400" y="4953000"/>
            <a:ext cx="2613547" cy="1751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Modeling Environmental Impacts</a:t>
            </a:r>
            <a:endParaRPr lang="en-US" dirty="0"/>
          </a:p>
        </p:txBody>
      </p:sp>
      <p:sp>
        <p:nvSpPr>
          <p:cNvPr id="8" name="TextBox 7"/>
          <p:cNvSpPr txBox="1"/>
          <p:nvPr/>
        </p:nvSpPr>
        <p:spPr>
          <a:xfrm>
            <a:off x="152400" y="2438400"/>
            <a:ext cx="3886200" cy="2554545"/>
          </a:xfrm>
          <a:prstGeom prst="rect">
            <a:avLst/>
          </a:prstGeom>
          <a:noFill/>
        </p:spPr>
        <p:txBody>
          <a:bodyPr wrap="square" rtlCol="0">
            <a:spAutoFit/>
          </a:bodyPr>
          <a:lstStyle/>
          <a:p>
            <a:r>
              <a:rPr lang="en-US" sz="2000" u="sng" dirty="0" smtClean="0"/>
              <a:t>Objective 1: </a:t>
            </a:r>
            <a:r>
              <a:rPr lang="en-US" sz="2000" dirty="0" smtClean="0"/>
              <a:t> </a:t>
            </a:r>
            <a:r>
              <a:rPr lang="en-US" sz="2000" dirty="0" smtClean="0">
                <a:cs typeface="Arial" pitchFamily="34" charset="0"/>
              </a:rPr>
              <a:t>Evaluate models used for </a:t>
            </a:r>
            <a:r>
              <a:rPr lang="en-US" sz="2000" dirty="0" err="1" smtClean="0">
                <a:cs typeface="Arial" pitchFamily="34" charset="0"/>
              </a:rPr>
              <a:t>siting</a:t>
            </a:r>
            <a:r>
              <a:rPr lang="en-US" sz="2000" dirty="0" smtClean="0">
                <a:cs typeface="Arial" pitchFamily="34" charset="0"/>
              </a:rPr>
              <a:t> and operating aquaculture operations.</a:t>
            </a:r>
          </a:p>
          <a:p>
            <a:endParaRPr lang="en-US" sz="2000" dirty="0" smtClean="0"/>
          </a:p>
          <a:p>
            <a:r>
              <a:rPr lang="en-US" sz="2000" u="sng" dirty="0" smtClean="0"/>
              <a:t>Status:</a:t>
            </a:r>
          </a:p>
          <a:p>
            <a:pPr>
              <a:buFont typeface="Arial" pitchFamily="34" charset="0"/>
              <a:buChar char="•"/>
            </a:pPr>
            <a:r>
              <a:rPr lang="en-US" sz="2000" dirty="0" smtClean="0"/>
              <a:t> Model comparisons underway</a:t>
            </a:r>
          </a:p>
          <a:p>
            <a:pPr>
              <a:buFont typeface="Arial" pitchFamily="34" charset="0"/>
              <a:buChar char="•"/>
            </a:pPr>
            <a:r>
              <a:rPr lang="en-US" sz="2000" dirty="0" smtClean="0"/>
              <a:t> 2011 modeling workshop</a:t>
            </a:r>
          </a:p>
          <a:p>
            <a:r>
              <a:rPr lang="en-US" sz="2000" dirty="0" smtClean="0"/>
              <a:t> </a:t>
            </a:r>
            <a:endParaRPr lang="en-US" sz="2000" dirty="0"/>
          </a:p>
        </p:txBody>
      </p:sp>
      <p:pic>
        <p:nvPicPr>
          <p:cNvPr id="9" name="Picture 8" descr="Picture1.png"/>
          <p:cNvPicPr>
            <a:picLocks noChangeAspect="1"/>
          </p:cNvPicPr>
          <p:nvPr/>
        </p:nvPicPr>
        <p:blipFill>
          <a:blip r:embed="rId3" cstate="print"/>
          <a:stretch>
            <a:fillRect/>
          </a:stretch>
        </p:blipFill>
        <p:spPr>
          <a:xfrm>
            <a:off x="3962400" y="2438400"/>
            <a:ext cx="5040976" cy="35719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4049</TotalTime>
  <Words>815</Words>
  <Application>Microsoft Office PowerPoint</Application>
  <PresentationFormat>On-screen Show (4:3)</PresentationFormat>
  <Paragraphs>190</Paragraphs>
  <Slides>15</Slides>
  <Notes>12</Notes>
  <HiddenSlides>2</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Marine Aquaculture in U.S.A.</vt:lpstr>
      <vt:lpstr>Today’s Talk</vt:lpstr>
      <vt:lpstr>Marine Finfish</vt:lpstr>
      <vt:lpstr>Marine Shellfish</vt:lpstr>
      <vt:lpstr>U.S. Aquaculture’s Slow Growth</vt:lpstr>
      <vt:lpstr>NOAA’s Office of Aquaculture</vt:lpstr>
      <vt:lpstr>Current and Potential Research Partnerships</vt:lpstr>
      <vt:lpstr>Marine Shellfish Farming</vt:lpstr>
      <vt:lpstr>Modeling Environmental Impacts</vt:lpstr>
      <vt:lpstr>Modeling Environmental Impacts</vt:lpstr>
      <vt:lpstr>Alternative Feeds Development</vt:lpstr>
      <vt:lpstr>Stock Enhancement</vt:lpstr>
      <vt:lpstr>World Aquaculture Society</vt:lpstr>
      <vt:lpstr>Thank You!</vt:lpstr>
      <vt:lpstr>Barriers to U.S. Aquaculture</vt:lpstr>
    </vt:vector>
  </TitlesOfParts>
  <Company>Design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dobrien</cp:lastModifiedBy>
  <cp:revision>412</cp:revision>
  <dcterms:created xsi:type="dcterms:W3CDTF">2008-02-21T19:24:07Z</dcterms:created>
  <dcterms:modified xsi:type="dcterms:W3CDTF">2012-10-19T06:00:23Z</dcterms:modified>
</cp:coreProperties>
</file>