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7490400" cy="37490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08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305496"/>
    <a:srgbClr val="BF8F00"/>
    <a:srgbClr val="2F75B5"/>
    <a:srgbClr val="C44040"/>
    <a:srgbClr val="6258AC"/>
    <a:srgbClr val="C65911"/>
    <a:srgbClr val="D5EDFF"/>
    <a:srgbClr val="E5F4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0"/>
  </p:normalViewPr>
  <p:slideViewPr>
    <p:cSldViewPr snapToGrid="0">
      <p:cViewPr>
        <p:scale>
          <a:sx n="50" d="100"/>
          <a:sy n="50" d="100"/>
        </p:scale>
        <p:origin x="36" y="36"/>
      </p:cViewPr>
      <p:guideLst>
        <p:guide orient="horz" pos="11808"/>
        <p:guide pos="118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QDATA1\GROUPS1\ST\STALL\ST%20Comms\Projects\Economics%20+%20HD\Graphics%20%25%20Comm%20Data%20Coverage%20by%20Region%20-%20Drew%20Kitts\Coverage_by_region_designmodv4_tweakedforPost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QDATA1\GROUPS1\ST\STALL\ST%20Comms\Projects\Economics%20+%20HD\Graphics%20%25%20Comm%20Data%20Coverage%20by%20Region%20-%20Drew%20Kitts\Coverage_by_region_designmodv4_tweakedfor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15336211822474E-2"/>
          <c:y val="0.13186303297348143"/>
          <c:w val="0.86562885477327056"/>
          <c:h val="0.73154354449593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'% Cov OC'!$C$42</c:f>
              <c:strCache>
                <c:ptCount val="1"/>
                <c:pt idx="0">
                  <c:v>2001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OC'!$C$43:$C$49</c:f>
              <c:numCache>
                <c:formatCode>0%</c:formatCode>
                <c:ptCount val="7"/>
                <c:pt idx="0">
                  <c:v>0.1111111111111111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0.40909090909090912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'% Cov OC'!$D$42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6258AC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OC'!$D$43:$D$49</c:f>
              <c:numCache>
                <c:formatCode>0%</c:formatCode>
                <c:ptCount val="7"/>
                <c:pt idx="0">
                  <c:v>0.1111111111111111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9.0909090909090912E-2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'% Cov OC'!$E$42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48282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OC'!$E$43:$E$49</c:f>
              <c:numCache>
                <c:formatCode>0%</c:formatCode>
                <c:ptCount val="7"/>
                <c:pt idx="0">
                  <c:v>0.1111111111111111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9.0909090909090912E-2</c:v>
                </c:pt>
                <c:pt idx="5">
                  <c:v>0.5625</c:v>
                </c:pt>
                <c:pt idx="6">
                  <c:v>0.6</c:v>
                </c:pt>
              </c:numCache>
            </c:numRef>
          </c:val>
        </c:ser>
        <c:ser>
          <c:idx val="3"/>
          <c:order val="3"/>
          <c:tx>
            <c:strRef>
              <c:f>'% Cov OC'!$F$42</c:f>
              <c:strCache>
                <c:ptCount val="1"/>
                <c:pt idx="0">
                  <c:v>2004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OC'!$F$43:$F$49</c:f>
              <c:numCache>
                <c:formatCode>0%</c:formatCode>
                <c:ptCount val="7"/>
                <c:pt idx="0">
                  <c:v>0.1111111111111111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0.13636363636363635</c:v>
                </c:pt>
                <c:pt idx="5">
                  <c:v>0.5625</c:v>
                </c:pt>
                <c:pt idx="6">
                  <c:v>0.6</c:v>
                </c:pt>
              </c:numCache>
            </c:numRef>
          </c:val>
        </c:ser>
        <c:ser>
          <c:idx val="4"/>
          <c:order val="4"/>
          <c:tx>
            <c:strRef>
              <c:f>'% Cov OC'!$G$42</c:f>
              <c:strCache>
                <c:ptCount val="1"/>
                <c:pt idx="0">
                  <c:v>2005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OC'!$G$43:$G$49</c:f>
              <c:numCache>
                <c:formatCode>0%</c:formatCode>
                <c:ptCount val="7"/>
                <c:pt idx="0">
                  <c:v>0.1111111111111111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0.22727272727272727</c:v>
                </c:pt>
                <c:pt idx="5">
                  <c:v>0.625</c:v>
                </c:pt>
                <c:pt idx="6">
                  <c:v>0.6</c:v>
                </c:pt>
              </c:numCache>
            </c:numRef>
          </c:val>
        </c:ser>
        <c:ser>
          <c:idx val="5"/>
          <c:order val="5"/>
          <c:tx>
            <c:strRef>
              <c:f>'% Cov OC'!$H$42</c:f>
              <c:strCache>
                <c:ptCount val="1"/>
                <c:pt idx="0">
                  <c:v>2006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OC'!$H$43:$H$49</c:f>
              <c:numCache>
                <c:formatCode>0%</c:formatCode>
                <c:ptCount val="7"/>
                <c:pt idx="0">
                  <c:v>0.22222222222222221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0.27272727272727271</c:v>
                </c:pt>
                <c:pt idx="5">
                  <c:v>0.625</c:v>
                </c:pt>
                <c:pt idx="6">
                  <c:v>0.6</c:v>
                </c:pt>
              </c:numCache>
            </c:numRef>
          </c:val>
        </c:ser>
        <c:ser>
          <c:idx val="6"/>
          <c:order val="6"/>
          <c:tx>
            <c:strRef>
              <c:f>'% Cov OC'!$I$42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OC'!$I$43:$I$49</c:f>
              <c:numCache>
                <c:formatCode>0%</c:formatCode>
                <c:ptCount val="7"/>
                <c:pt idx="0">
                  <c:v>0.22222222222222221</c:v>
                </c:pt>
                <c:pt idx="1">
                  <c:v>0.1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0.31818181818181818</c:v>
                </c:pt>
                <c:pt idx="5">
                  <c:v>0.625</c:v>
                </c:pt>
                <c:pt idx="6">
                  <c:v>0.6</c:v>
                </c:pt>
              </c:numCache>
            </c:numRef>
          </c:val>
        </c:ser>
        <c:ser>
          <c:idx val="7"/>
          <c:order val="7"/>
          <c:tx>
            <c:strRef>
              <c:f>'% Cov OC'!$J$42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OC'!$J$43:$J$49</c:f>
              <c:numCache>
                <c:formatCode>0%</c:formatCode>
                <c:ptCount val="7"/>
                <c:pt idx="0">
                  <c:v>0.44444444444444442</c:v>
                </c:pt>
                <c:pt idx="1">
                  <c:v>0.2</c:v>
                </c:pt>
                <c:pt idx="2">
                  <c:v>0.55555555555555558</c:v>
                </c:pt>
                <c:pt idx="3">
                  <c:v>0.75</c:v>
                </c:pt>
                <c:pt idx="4">
                  <c:v>0.31818181818181818</c:v>
                </c:pt>
                <c:pt idx="5">
                  <c:v>0.625</c:v>
                </c:pt>
                <c:pt idx="6">
                  <c:v>0.6</c:v>
                </c:pt>
              </c:numCache>
            </c:numRef>
          </c:val>
        </c:ser>
        <c:ser>
          <c:idx val="8"/>
          <c:order val="8"/>
          <c:tx>
            <c:strRef>
              <c:f>'% Cov OC'!$K$42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4B084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OC'!$K$43:$K$49</c:f>
              <c:numCache>
                <c:formatCode>0%</c:formatCode>
                <c:ptCount val="7"/>
                <c:pt idx="0">
                  <c:v>0.33333333333333331</c:v>
                </c:pt>
                <c:pt idx="1">
                  <c:v>0.2</c:v>
                </c:pt>
                <c:pt idx="2">
                  <c:v>0.77777777777777779</c:v>
                </c:pt>
                <c:pt idx="3">
                  <c:v>0.5</c:v>
                </c:pt>
                <c:pt idx="4">
                  <c:v>0.45454545454545453</c:v>
                </c:pt>
                <c:pt idx="5">
                  <c:v>0.5625</c:v>
                </c:pt>
                <c:pt idx="6">
                  <c:v>0.6</c:v>
                </c:pt>
              </c:numCache>
            </c:numRef>
          </c:val>
        </c:ser>
        <c:ser>
          <c:idx val="9"/>
          <c:order val="9"/>
          <c:tx>
            <c:strRef>
              <c:f>'% Cov OC'!$L$42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OC'!$L$43:$L$49</c:f>
              <c:numCache>
                <c:formatCode>0%</c:formatCode>
                <c:ptCount val="7"/>
                <c:pt idx="0">
                  <c:v>0.66666666666666663</c:v>
                </c:pt>
                <c:pt idx="1">
                  <c:v>0.2</c:v>
                </c:pt>
                <c:pt idx="2">
                  <c:v>0.44444444444444442</c:v>
                </c:pt>
                <c:pt idx="3">
                  <c:v>0.5</c:v>
                </c:pt>
                <c:pt idx="4">
                  <c:v>0.45454545454545453</c:v>
                </c:pt>
                <c:pt idx="5">
                  <c:v>0.6875</c:v>
                </c:pt>
                <c:pt idx="6">
                  <c:v>0.6</c:v>
                </c:pt>
              </c:numCache>
            </c:numRef>
          </c:val>
        </c:ser>
        <c:ser>
          <c:idx val="10"/>
          <c:order val="10"/>
          <c:tx>
            <c:strRef>
              <c:f>'% Cov OC'!$M$42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OC'!$M$43:$M$49</c:f>
              <c:numCache>
                <c:formatCode>0%</c:formatCode>
                <c:ptCount val="7"/>
                <c:pt idx="0">
                  <c:v>0.55555555555555558</c:v>
                </c:pt>
                <c:pt idx="1">
                  <c:v>0.2</c:v>
                </c:pt>
                <c:pt idx="2">
                  <c:v>0.77777777777777779</c:v>
                </c:pt>
                <c:pt idx="3">
                  <c:v>0.5</c:v>
                </c:pt>
                <c:pt idx="4">
                  <c:v>0.40909090909090912</c:v>
                </c:pt>
                <c:pt idx="5">
                  <c:v>0.6875</c:v>
                </c:pt>
                <c:pt idx="6">
                  <c:v>0.6</c:v>
                </c:pt>
              </c:numCache>
            </c:numRef>
          </c:val>
        </c:ser>
        <c:ser>
          <c:idx val="11"/>
          <c:order val="11"/>
          <c:tx>
            <c:strRef>
              <c:f>'% Cov OC'!$N$42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OC'!$N$43:$N$49</c:f>
              <c:numCache>
                <c:formatCode>0%</c:formatCode>
                <c:ptCount val="7"/>
                <c:pt idx="0">
                  <c:v>0.55555555555555558</c:v>
                </c:pt>
                <c:pt idx="1">
                  <c:v>0.2</c:v>
                </c:pt>
                <c:pt idx="2">
                  <c:v>0.77777777777777779</c:v>
                </c:pt>
                <c:pt idx="3">
                  <c:v>0.5</c:v>
                </c:pt>
                <c:pt idx="4">
                  <c:v>0.72727272727272729</c:v>
                </c:pt>
                <c:pt idx="5">
                  <c:v>0.6875</c:v>
                </c:pt>
                <c:pt idx="6">
                  <c:v>0.6</c:v>
                </c:pt>
              </c:numCache>
            </c:numRef>
          </c:val>
        </c:ser>
        <c:ser>
          <c:idx val="12"/>
          <c:order val="12"/>
          <c:tx>
            <c:strRef>
              <c:f>'% Cov OC'!$O$42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OC'!$O$43:$O$49</c:f>
              <c:numCache>
                <c:formatCode>0%</c:formatCode>
                <c:ptCount val="7"/>
                <c:pt idx="0">
                  <c:v>0.55555555555555558</c:v>
                </c:pt>
                <c:pt idx="1">
                  <c:v>0.2</c:v>
                </c:pt>
                <c:pt idx="2">
                  <c:v>0.33333333333333331</c:v>
                </c:pt>
                <c:pt idx="3">
                  <c:v>0.5</c:v>
                </c:pt>
                <c:pt idx="4">
                  <c:v>0.40909090909090912</c:v>
                </c:pt>
                <c:pt idx="5">
                  <c:v>0.875</c:v>
                </c:pt>
                <c:pt idx="6">
                  <c:v>0.8</c:v>
                </c:pt>
              </c:numCache>
            </c:numRef>
          </c:val>
        </c:ser>
        <c:ser>
          <c:idx val="13"/>
          <c:order val="13"/>
          <c:tx>
            <c:strRef>
              <c:f>'% Cov OC'!$P$42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OC'!$P$43:$P$49</c:f>
              <c:numCache>
                <c:formatCode>0%</c:formatCode>
                <c:ptCount val="7"/>
                <c:pt idx="0">
                  <c:v>1</c:v>
                </c:pt>
                <c:pt idx="1">
                  <c:v>0.2</c:v>
                </c:pt>
                <c:pt idx="2">
                  <c:v>0.77777777777777779</c:v>
                </c:pt>
                <c:pt idx="3">
                  <c:v>0.5</c:v>
                </c:pt>
                <c:pt idx="4">
                  <c:v>0.81818181818181823</c:v>
                </c:pt>
                <c:pt idx="5">
                  <c:v>0.8125</c:v>
                </c:pt>
                <c:pt idx="6">
                  <c:v>0.8</c:v>
                </c:pt>
              </c:numCache>
            </c:numRef>
          </c:val>
        </c:ser>
        <c:ser>
          <c:idx val="14"/>
          <c:order val="14"/>
          <c:tx>
            <c:strRef>
              <c:f>'% Cov OC'!$Q$42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OC'!$Q$43:$Q$49</c:f>
              <c:numCache>
                <c:formatCode>0%</c:formatCode>
                <c:ptCount val="7"/>
                <c:pt idx="0">
                  <c:v>0.55555555555555558</c:v>
                </c:pt>
                <c:pt idx="1">
                  <c:v>0.3</c:v>
                </c:pt>
                <c:pt idx="2">
                  <c:v>0.77777777777777779</c:v>
                </c:pt>
                <c:pt idx="3">
                  <c:v>0.5</c:v>
                </c:pt>
                <c:pt idx="4">
                  <c:v>0.59090909090909094</c:v>
                </c:pt>
                <c:pt idx="5">
                  <c:v>0.875</c:v>
                </c:pt>
                <c:pt idx="6">
                  <c:v>0.8</c:v>
                </c:pt>
              </c:numCache>
            </c:numRef>
          </c:val>
        </c:ser>
        <c:ser>
          <c:idx val="15"/>
          <c:order val="15"/>
          <c:tx>
            <c:strRef>
              <c:f>'% Cov OC'!$R$42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'% Cov OC'!$B$43:$B$49</c:f>
              <c:strCache>
                <c:ptCount val="7"/>
                <c:pt idx="0">
                  <c:v>PI</c:v>
                </c:pt>
                <c:pt idx="1">
                  <c:v>AK</c:v>
                </c:pt>
                <c:pt idx="2">
                  <c:v>NW</c:v>
                </c:pt>
                <c:pt idx="3">
                  <c:v>SW</c:v>
                </c:pt>
                <c:pt idx="4">
                  <c:v>SE</c:v>
                </c:pt>
                <c:pt idx="5">
                  <c:v>NE</c:v>
                </c:pt>
                <c:pt idx="6">
                  <c:v>Atl HMS</c:v>
                </c:pt>
              </c:strCache>
            </c:strRef>
          </c:cat>
          <c:val>
            <c:numRef>
              <c:f>'% Cov OC'!$R$43:$R$49</c:f>
              <c:numCache>
                <c:formatCode>0%</c:formatCode>
                <c:ptCount val="7"/>
                <c:pt idx="0">
                  <c:v>0.55555555555555558</c:v>
                </c:pt>
                <c:pt idx="1">
                  <c:v>0.3</c:v>
                </c:pt>
                <c:pt idx="2">
                  <c:v>0.77777777777777779</c:v>
                </c:pt>
                <c:pt idx="3">
                  <c:v>0.5</c:v>
                </c:pt>
                <c:pt idx="4">
                  <c:v>0.40909090909090912</c:v>
                </c:pt>
                <c:pt idx="5">
                  <c:v>0.875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312856"/>
        <c:axId val="158313240"/>
      </c:barChart>
      <c:catAx>
        <c:axId val="158312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313240"/>
        <c:crosses val="autoZero"/>
        <c:auto val="1"/>
        <c:lblAlgn val="ctr"/>
        <c:lblOffset val="100"/>
        <c:noMultiLvlLbl val="0"/>
      </c:catAx>
      <c:valAx>
        <c:axId val="158313240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2400">
                <a:latin typeface="Arial Narrow" panose="020B0606020202030204" pitchFamily="34" charset="0"/>
              </a:defRPr>
            </a:pPr>
            <a:endParaRPr lang="en-US"/>
          </a:p>
        </c:txPr>
        <c:crossAx val="158312856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15336211822474E-2"/>
          <c:y val="0.13186303297348143"/>
          <c:w val="0.86562885477327056"/>
          <c:h val="0.73154354449593062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FC'!$C$43:$C$49</c:f>
              <c:numCache>
                <c:formatCode>0%</c:formatCode>
                <c:ptCount val="7"/>
                <c:pt idx="0">
                  <c:v>0.111</c:v>
                </c:pt>
                <c:pt idx="1">
                  <c:v>0.1</c:v>
                </c:pt>
                <c:pt idx="2">
                  <c:v>0.22</c:v>
                </c:pt>
                <c:pt idx="3">
                  <c:v>0.25</c:v>
                </c:pt>
                <c:pt idx="4">
                  <c:v>0.40899999999999997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1"/>
          <c:order val="1"/>
          <c:spPr>
            <a:solidFill>
              <a:srgbClr val="6258AC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FC'!$D$43:$D$49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0.22</c:v>
                </c:pt>
                <c:pt idx="3">
                  <c:v>0.25</c:v>
                </c:pt>
                <c:pt idx="4">
                  <c:v>9.0999999999999998E-2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2"/>
          <c:order val="2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48282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FC'!$E$43:$E$49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0.222</c:v>
                </c:pt>
                <c:pt idx="3">
                  <c:v>0.25</c:v>
                </c:pt>
                <c:pt idx="4">
                  <c:v>9.0999999999999998E-2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3"/>
          <c:order val="3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FC'!$F$43:$F$49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0.222</c:v>
                </c:pt>
                <c:pt idx="3">
                  <c:v>0.25</c:v>
                </c:pt>
                <c:pt idx="4">
                  <c:v>0.13600000000000001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4"/>
          <c:order val="4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FC'!$G$43:$G$49</c:f>
              <c:numCache>
                <c:formatCode>0%</c:formatCode>
                <c:ptCount val="7"/>
                <c:pt idx="0">
                  <c:v>0.111</c:v>
                </c:pt>
                <c:pt idx="1">
                  <c:v>0.1</c:v>
                </c:pt>
                <c:pt idx="2">
                  <c:v>0.222</c:v>
                </c:pt>
                <c:pt idx="3">
                  <c:v>0.25</c:v>
                </c:pt>
                <c:pt idx="4">
                  <c:v>0.22700000000000001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5"/>
          <c:order val="5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FC'!$H$43:$H$49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0.222</c:v>
                </c:pt>
                <c:pt idx="3">
                  <c:v>0.25</c:v>
                </c:pt>
                <c:pt idx="4">
                  <c:v>0.27300000000000002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6"/>
          <c:order val="6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FC'!$I$43:$I$49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0.222</c:v>
                </c:pt>
                <c:pt idx="3">
                  <c:v>0.25</c:v>
                </c:pt>
                <c:pt idx="4">
                  <c:v>0.318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7"/>
          <c:order val="7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FC'!$J$43:$J$49</c:f>
              <c:numCache>
                <c:formatCode>0%</c:formatCode>
                <c:ptCount val="7"/>
                <c:pt idx="0">
                  <c:v>0.222</c:v>
                </c:pt>
                <c:pt idx="1">
                  <c:v>0.2</c:v>
                </c:pt>
                <c:pt idx="2">
                  <c:v>0.55600000000000005</c:v>
                </c:pt>
                <c:pt idx="3">
                  <c:v>0.75</c:v>
                </c:pt>
                <c:pt idx="4">
                  <c:v>0.318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8"/>
          <c:order val="8"/>
          <c:spPr>
            <a:solidFill>
              <a:srgbClr val="F4B084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FC'!$K$43:$K$49</c:f>
              <c:numCache>
                <c:formatCode>0%</c:formatCode>
                <c:ptCount val="7"/>
                <c:pt idx="0">
                  <c:v>0.22</c:v>
                </c:pt>
                <c:pt idx="1">
                  <c:v>0.2</c:v>
                </c:pt>
                <c:pt idx="2">
                  <c:v>0.77800000000000002</c:v>
                </c:pt>
                <c:pt idx="3">
                  <c:v>0.5</c:v>
                </c:pt>
                <c:pt idx="4">
                  <c:v>0.45500000000000002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9"/>
          <c:order val="9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E707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FC'!$L$43:$L$49</c:f>
              <c:numCache>
                <c:formatCode>0%</c:formatCode>
                <c:ptCount val="7"/>
                <c:pt idx="0">
                  <c:v>0.44400000000000001</c:v>
                </c:pt>
                <c:pt idx="1">
                  <c:v>0.2</c:v>
                </c:pt>
                <c:pt idx="2">
                  <c:v>0.44400000000000001</c:v>
                </c:pt>
                <c:pt idx="3">
                  <c:v>0.5</c:v>
                </c:pt>
                <c:pt idx="4">
                  <c:v>0.45500000000000002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10"/>
          <c:order val="10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FC'!$M$43:$M$49</c:f>
              <c:numCache>
                <c:formatCode>0%</c:formatCode>
                <c:ptCount val="7"/>
                <c:pt idx="0">
                  <c:v>0.222</c:v>
                </c:pt>
                <c:pt idx="1">
                  <c:v>0.2</c:v>
                </c:pt>
                <c:pt idx="2">
                  <c:v>0.77800000000000002</c:v>
                </c:pt>
                <c:pt idx="3">
                  <c:v>0.5</c:v>
                </c:pt>
                <c:pt idx="4">
                  <c:v>0.45500000000000002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11"/>
          <c:order val="11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FC'!$N$43:$N$49</c:f>
              <c:numCache>
                <c:formatCode>0%</c:formatCode>
                <c:ptCount val="7"/>
                <c:pt idx="0">
                  <c:v>0.22</c:v>
                </c:pt>
                <c:pt idx="1">
                  <c:v>0.1</c:v>
                </c:pt>
                <c:pt idx="2">
                  <c:v>0.77800000000000002</c:v>
                </c:pt>
                <c:pt idx="3">
                  <c:v>0.5</c:v>
                </c:pt>
                <c:pt idx="4">
                  <c:v>0.72699999999999998</c:v>
                </c:pt>
                <c:pt idx="5">
                  <c:v>0.93799999999999994</c:v>
                </c:pt>
                <c:pt idx="6">
                  <c:v>0.6</c:v>
                </c:pt>
              </c:numCache>
            </c:numRef>
          </c:val>
        </c:ser>
        <c:ser>
          <c:idx val="12"/>
          <c:order val="12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FC'!$O$43:$O$49</c:f>
              <c:numCache>
                <c:formatCode>0%</c:formatCode>
                <c:ptCount val="7"/>
                <c:pt idx="0">
                  <c:v>0.111</c:v>
                </c:pt>
                <c:pt idx="1">
                  <c:v>0.1</c:v>
                </c:pt>
                <c:pt idx="2">
                  <c:v>0.33300000000000002</c:v>
                </c:pt>
                <c:pt idx="3">
                  <c:v>0.5</c:v>
                </c:pt>
                <c:pt idx="4">
                  <c:v>0.40899999999999997</c:v>
                </c:pt>
                <c:pt idx="5">
                  <c:v>1</c:v>
                </c:pt>
                <c:pt idx="6">
                  <c:v>0.8</c:v>
                </c:pt>
              </c:numCache>
            </c:numRef>
          </c:val>
        </c:ser>
        <c:ser>
          <c:idx val="13"/>
          <c:order val="13"/>
          <c:spPr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FC'!$P$43:$P$49</c:f>
              <c:numCache>
                <c:formatCode>0%</c:formatCode>
                <c:ptCount val="7"/>
                <c:pt idx="0">
                  <c:v>0.44400000000000001</c:v>
                </c:pt>
                <c:pt idx="1">
                  <c:v>0.1</c:v>
                </c:pt>
                <c:pt idx="2">
                  <c:v>0.77800000000000002</c:v>
                </c:pt>
                <c:pt idx="3">
                  <c:v>0.5</c:v>
                </c:pt>
                <c:pt idx="4">
                  <c:v>0.68200000000000005</c:v>
                </c:pt>
                <c:pt idx="5">
                  <c:v>1</c:v>
                </c:pt>
                <c:pt idx="6">
                  <c:v>0.8</c:v>
                </c:pt>
              </c:numCache>
            </c:numRef>
          </c:val>
        </c:ser>
        <c:ser>
          <c:idx val="14"/>
          <c:order val="14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0965E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FC'!$Q$43:$Q$49</c:f>
              <c:numCache>
                <c:formatCode>0%</c:formatCode>
                <c:ptCount val="7"/>
                <c:pt idx="0">
                  <c:v>0.111</c:v>
                </c:pt>
                <c:pt idx="1">
                  <c:v>0.2</c:v>
                </c:pt>
                <c:pt idx="2">
                  <c:v>0.77800000000000002</c:v>
                </c:pt>
                <c:pt idx="3">
                  <c:v>0.5</c:v>
                </c:pt>
                <c:pt idx="4">
                  <c:v>0.45500000000000002</c:v>
                </c:pt>
                <c:pt idx="5">
                  <c:v>1</c:v>
                </c:pt>
                <c:pt idx="6">
                  <c:v>0.8</c:v>
                </c:pt>
              </c:numCache>
            </c:numRef>
          </c:val>
        </c:ser>
        <c:ser>
          <c:idx val="15"/>
          <c:order val="15"/>
          <c:spPr>
            <a:solidFill>
              <a:srgbClr val="C6591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A8A3D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7C777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D9D9D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4D05A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C9CD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84B4E0"/>
              </a:solidFill>
              <a:ln>
                <a:solidFill>
                  <a:schemeClr val="bg1"/>
                </a:solidFill>
              </a:ln>
            </c:spPr>
          </c:dPt>
          <c:val>
            <c:numRef>
              <c:f>'% Cov FC'!$R$43:$R$49</c:f>
              <c:numCache>
                <c:formatCode>0%</c:formatCode>
                <c:ptCount val="7"/>
                <c:pt idx="0">
                  <c:v>0.11</c:v>
                </c:pt>
                <c:pt idx="1">
                  <c:v>0.1</c:v>
                </c:pt>
                <c:pt idx="2">
                  <c:v>0.77800000000000002</c:v>
                </c:pt>
                <c:pt idx="3">
                  <c:v>0.5</c:v>
                </c:pt>
                <c:pt idx="4">
                  <c:v>0.40899999999999997</c:v>
                </c:pt>
                <c:pt idx="5">
                  <c:v>1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64128"/>
        <c:axId val="158533552"/>
      </c:barChart>
      <c:catAx>
        <c:axId val="158664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533552"/>
        <c:crosses val="autoZero"/>
        <c:auto val="1"/>
        <c:lblAlgn val="ctr"/>
        <c:lblOffset val="100"/>
        <c:noMultiLvlLbl val="0"/>
      </c:catAx>
      <c:valAx>
        <c:axId val="158533552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2400">
                <a:latin typeface="Arial Narrow" panose="020B0606020202030204" pitchFamily="34" charset="0"/>
              </a:defRPr>
            </a:pPr>
            <a:endParaRPr lang="en-US"/>
          </a:p>
        </c:txPr>
        <c:crossAx val="158664128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0.07513</cdr:x>
      <cdr:y>0.87916</cdr:y>
    </cdr:from>
    <cdr:to>
      <cdr:x>0.20894</cdr:x>
      <cdr:y>0.93353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962061" y="5916979"/>
          <a:ext cx="1713331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C65911"/>
              </a:solidFill>
              <a:latin typeface="Arial Narrow" panose="020B0606020202030204" pitchFamily="34" charset="0"/>
            </a:rPr>
            <a:t>Pacific Islands</a:t>
          </a:r>
        </a:p>
        <a:p xmlns:a="http://schemas.openxmlformats.org/drawingml/2006/main">
          <a:pPr algn="ctr"/>
          <a:endParaRPr lang="en-US" sz="2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0.19858</cdr:x>
      <cdr:y>0.87916</cdr:y>
    </cdr:from>
    <cdr:to>
      <cdr:x>0.33239</cdr:x>
      <cdr:y>0.93353</cdr:y>
    </cdr:to>
    <cdr:sp macro="" textlink="">
      <cdr:nvSpPr>
        <cdr:cNvPr id="4" name="TextBox 17"/>
        <cdr:cNvSpPr txBox="1"/>
      </cdr:nvSpPr>
      <cdr:spPr>
        <a:xfrm xmlns:a="http://schemas.openxmlformats.org/drawingml/2006/main">
          <a:off x="254278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6258AC"/>
              </a:solidFill>
              <a:latin typeface="Arial Narrow" panose="020B0606020202030204" pitchFamily="34" charset="0"/>
            </a:rPr>
            <a:t>Alaska</a:t>
          </a:r>
        </a:p>
        <a:p xmlns:a="http://schemas.openxmlformats.org/drawingml/2006/main">
          <a:pPr algn="ctr"/>
          <a:endParaRPr lang="en-US" sz="2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0.32203</cdr:x>
      <cdr:y>0.87916</cdr:y>
    </cdr:from>
    <cdr:to>
      <cdr:x>0.45584</cdr:x>
      <cdr:y>0.93353</cdr:y>
    </cdr:to>
    <cdr:sp macro="" textlink="">
      <cdr:nvSpPr>
        <cdr:cNvPr id="5" name="TextBox 18"/>
        <cdr:cNvSpPr txBox="1"/>
      </cdr:nvSpPr>
      <cdr:spPr>
        <a:xfrm xmlns:a="http://schemas.openxmlformats.org/drawingml/2006/main">
          <a:off x="412351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548235"/>
              </a:solidFill>
              <a:latin typeface="Arial Narrow" panose="020B0606020202030204" pitchFamily="34" charset="0"/>
            </a:rPr>
            <a:t>Northwest</a:t>
          </a:r>
        </a:p>
        <a:p xmlns:a="http://schemas.openxmlformats.org/drawingml/2006/main">
          <a:pPr algn="ctr"/>
          <a:endParaRPr lang="en-US" sz="2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0.44548</cdr:x>
      <cdr:y>0.87916</cdr:y>
    </cdr:from>
    <cdr:to>
      <cdr:x>0.57929</cdr:x>
      <cdr:y>0.93353</cdr:y>
    </cdr:to>
    <cdr:sp macro="" textlink="">
      <cdr:nvSpPr>
        <cdr:cNvPr id="6" name="TextBox 19"/>
        <cdr:cNvSpPr txBox="1"/>
      </cdr:nvSpPr>
      <cdr:spPr>
        <a:xfrm xmlns:a="http://schemas.openxmlformats.org/drawingml/2006/main">
          <a:off x="570424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BD4141"/>
              </a:solidFill>
              <a:latin typeface="Arial Narrow" panose="020B0606020202030204" pitchFamily="34" charset="0"/>
            </a:rPr>
            <a:t>Southwest</a:t>
          </a:r>
        </a:p>
        <a:p xmlns:a="http://schemas.openxmlformats.org/drawingml/2006/main">
          <a:pPr algn="ctr"/>
          <a:endParaRPr lang="en-US" sz="20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0.56893</cdr:x>
      <cdr:y>0.87916</cdr:y>
    </cdr:from>
    <cdr:to>
      <cdr:x>0.70275</cdr:x>
      <cdr:y>0.93353</cdr:y>
    </cdr:to>
    <cdr:sp macro="" textlink="">
      <cdr:nvSpPr>
        <cdr:cNvPr id="7" name="TextBox 20"/>
        <cdr:cNvSpPr txBox="1"/>
      </cdr:nvSpPr>
      <cdr:spPr>
        <a:xfrm xmlns:a="http://schemas.openxmlformats.org/drawingml/2006/main">
          <a:off x="7284979" y="5916979"/>
          <a:ext cx="1713497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BF8F00"/>
              </a:solidFill>
              <a:latin typeface="Arial Narrow" panose="020B0606020202030204" pitchFamily="34" charset="0"/>
            </a:rPr>
            <a:t>Southeast</a:t>
          </a:r>
        </a:p>
        <a:p xmlns:a="http://schemas.openxmlformats.org/drawingml/2006/main">
          <a:pPr algn="ctr"/>
          <a:endParaRPr lang="en-US" sz="20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0.6924</cdr:x>
      <cdr:y>0.87916</cdr:y>
    </cdr:from>
    <cdr:to>
      <cdr:x>0.8262</cdr:x>
      <cdr:y>0.93353</cdr:y>
    </cdr:to>
    <cdr:sp macro="" textlink="">
      <cdr:nvSpPr>
        <cdr:cNvPr id="8" name="TextBox 21"/>
        <cdr:cNvSpPr txBox="1"/>
      </cdr:nvSpPr>
      <cdr:spPr>
        <a:xfrm xmlns:a="http://schemas.openxmlformats.org/drawingml/2006/main">
          <a:off x="8865873" y="5916979"/>
          <a:ext cx="1713331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305496"/>
              </a:solidFill>
              <a:latin typeface="Arial Narrow" panose="020B0606020202030204" pitchFamily="34" charset="0"/>
            </a:rPr>
            <a:t>Northeast</a:t>
          </a:r>
        </a:p>
        <a:p xmlns:a="http://schemas.openxmlformats.org/drawingml/2006/main">
          <a:pPr algn="ctr"/>
          <a:endParaRPr lang="en-US" sz="20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0.81585</cdr:x>
      <cdr:y>0.87916</cdr:y>
    </cdr:from>
    <cdr:to>
      <cdr:x>0.94967</cdr:x>
      <cdr:y>0.93353</cdr:y>
    </cdr:to>
    <cdr:sp macro="" textlink="">
      <cdr:nvSpPr>
        <cdr:cNvPr id="9" name="TextBox 22"/>
        <cdr:cNvSpPr txBox="1"/>
      </cdr:nvSpPr>
      <cdr:spPr>
        <a:xfrm xmlns:a="http://schemas.openxmlformats.org/drawingml/2006/main">
          <a:off x="10446602" y="5916979"/>
          <a:ext cx="1713497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2F75B5"/>
              </a:solidFill>
              <a:latin typeface="Arial Narrow" panose="020B0606020202030204" pitchFamily="34" charset="0"/>
            </a:rPr>
            <a:t>Atlantic HMS</a:t>
          </a:r>
        </a:p>
        <a:p xmlns:a="http://schemas.openxmlformats.org/drawingml/2006/main">
          <a:pPr algn="ctr"/>
          <a:endParaRPr lang="en-US" sz="2000"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0.07513</cdr:x>
      <cdr:y>0.87916</cdr:y>
    </cdr:from>
    <cdr:to>
      <cdr:x>0.20894</cdr:x>
      <cdr:y>0.93353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962061" y="5916979"/>
          <a:ext cx="1713331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C65911"/>
              </a:solidFill>
              <a:latin typeface="Arial Narrow" panose="020B0606020202030204" pitchFamily="34" charset="0"/>
            </a:rPr>
            <a:t>Pacific Islands</a:t>
          </a:r>
        </a:p>
        <a:p xmlns:a="http://schemas.openxmlformats.org/drawingml/2006/main">
          <a:pPr algn="ctr"/>
          <a:r>
            <a:rPr lang="en-US" sz="2400" b="1" dirty="0">
              <a:solidFill>
                <a:srgbClr val="002060"/>
              </a:solidFill>
              <a:latin typeface="Arial Narrow" panose="020B0606020202030204" pitchFamily="34" charset="0"/>
            </a:rPr>
            <a:t>—</a:t>
          </a:r>
          <a:endParaRPr lang="en-US" sz="2800" kern="1200" dirty="0">
            <a:solidFill>
              <a:srgbClr val="00206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0.19858</cdr:x>
      <cdr:y>0.87916</cdr:y>
    </cdr:from>
    <cdr:to>
      <cdr:x>0.33239</cdr:x>
      <cdr:y>0.93353</cdr:y>
    </cdr:to>
    <cdr:sp macro="" textlink="">
      <cdr:nvSpPr>
        <cdr:cNvPr id="4" name="TextBox 17"/>
        <cdr:cNvSpPr txBox="1"/>
      </cdr:nvSpPr>
      <cdr:spPr>
        <a:xfrm xmlns:a="http://schemas.openxmlformats.org/drawingml/2006/main">
          <a:off x="254278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6258AC"/>
              </a:solidFill>
              <a:latin typeface="Arial Narrow" panose="020B0606020202030204" pitchFamily="34" charset="0"/>
            </a:rPr>
            <a:t>Alaska</a:t>
          </a:r>
        </a:p>
        <a:p xmlns:a="http://schemas.openxmlformats.org/drawingml/2006/main">
          <a:pPr algn="ctr"/>
          <a:endParaRPr lang="en-US" sz="24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0.32203</cdr:x>
      <cdr:y>0.87916</cdr:y>
    </cdr:from>
    <cdr:to>
      <cdr:x>0.45584</cdr:x>
      <cdr:y>0.93353</cdr:y>
    </cdr:to>
    <cdr:sp macro="" textlink="">
      <cdr:nvSpPr>
        <cdr:cNvPr id="5" name="TextBox 18"/>
        <cdr:cNvSpPr txBox="1"/>
      </cdr:nvSpPr>
      <cdr:spPr>
        <a:xfrm xmlns:a="http://schemas.openxmlformats.org/drawingml/2006/main">
          <a:off x="412351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548235"/>
              </a:solidFill>
              <a:latin typeface="Arial Narrow" panose="020B0606020202030204" pitchFamily="34" charset="0"/>
            </a:rPr>
            <a:t>Northwest</a:t>
          </a:r>
        </a:p>
        <a:p xmlns:a="http://schemas.openxmlformats.org/drawingml/2006/main">
          <a:pPr algn="ctr"/>
          <a:endParaRPr lang="en-US" sz="24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0.44548</cdr:x>
      <cdr:y>0.87916</cdr:y>
    </cdr:from>
    <cdr:to>
      <cdr:x>0.57929</cdr:x>
      <cdr:y>0.93353</cdr:y>
    </cdr:to>
    <cdr:sp macro="" textlink="">
      <cdr:nvSpPr>
        <cdr:cNvPr id="6" name="TextBox 19"/>
        <cdr:cNvSpPr txBox="1"/>
      </cdr:nvSpPr>
      <cdr:spPr>
        <a:xfrm xmlns:a="http://schemas.openxmlformats.org/drawingml/2006/main">
          <a:off x="5704249" y="5916979"/>
          <a:ext cx="1713333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BD4141"/>
              </a:solidFill>
              <a:latin typeface="Arial Narrow" panose="020B0606020202030204" pitchFamily="34" charset="0"/>
            </a:rPr>
            <a:t>Southwest</a:t>
          </a:r>
        </a:p>
        <a:p xmlns:a="http://schemas.openxmlformats.org/drawingml/2006/main">
          <a:pPr algn="ctr"/>
          <a:endParaRPr lang="en-US" sz="24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0.56893</cdr:x>
      <cdr:y>0.87916</cdr:y>
    </cdr:from>
    <cdr:to>
      <cdr:x>0.70275</cdr:x>
      <cdr:y>0.93353</cdr:y>
    </cdr:to>
    <cdr:sp macro="" textlink="">
      <cdr:nvSpPr>
        <cdr:cNvPr id="7" name="TextBox 20"/>
        <cdr:cNvSpPr txBox="1"/>
      </cdr:nvSpPr>
      <cdr:spPr>
        <a:xfrm xmlns:a="http://schemas.openxmlformats.org/drawingml/2006/main">
          <a:off x="7284979" y="5916979"/>
          <a:ext cx="1713497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BF8F00"/>
              </a:solidFill>
              <a:latin typeface="Arial Narrow" panose="020B0606020202030204" pitchFamily="34" charset="0"/>
            </a:rPr>
            <a:t>Southeast</a:t>
          </a:r>
        </a:p>
        <a:p xmlns:a="http://schemas.openxmlformats.org/drawingml/2006/main">
          <a:pPr algn="ctr"/>
          <a:endParaRPr lang="en-US" sz="24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0.6924</cdr:x>
      <cdr:y>0.87916</cdr:y>
    </cdr:from>
    <cdr:to>
      <cdr:x>0.8262</cdr:x>
      <cdr:y>0.93353</cdr:y>
    </cdr:to>
    <cdr:sp macro="" textlink="">
      <cdr:nvSpPr>
        <cdr:cNvPr id="8" name="TextBox 21"/>
        <cdr:cNvSpPr txBox="1"/>
      </cdr:nvSpPr>
      <cdr:spPr>
        <a:xfrm xmlns:a="http://schemas.openxmlformats.org/drawingml/2006/main">
          <a:off x="8865873" y="5916979"/>
          <a:ext cx="1713331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305496"/>
              </a:solidFill>
              <a:latin typeface="Arial Narrow" panose="020B0606020202030204" pitchFamily="34" charset="0"/>
            </a:rPr>
            <a:t>Northeast</a:t>
          </a:r>
        </a:p>
        <a:p xmlns:a="http://schemas.openxmlformats.org/drawingml/2006/main">
          <a:pPr algn="ctr"/>
          <a:endParaRPr lang="en-US" sz="240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0.81585</cdr:x>
      <cdr:y>0.87916</cdr:y>
    </cdr:from>
    <cdr:to>
      <cdr:x>0.94967</cdr:x>
      <cdr:y>0.93353</cdr:y>
    </cdr:to>
    <cdr:sp macro="" textlink="">
      <cdr:nvSpPr>
        <cdr:cNvPr id="9" name="TextBox 22"/>
        <cdr:cNvSpPr txBox="1"/>
      </cdr:nvSpPr>
      <cdr:spPr>
        <a:xfrm xmlns:a="http://schemas.openxmlformats.org/drawingml/2006/main">
          <a:off x="10446602" y="5916979"/>
          <a:ext cx="1713497" cy="365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>
              <a:solidFill>
                <a:srgbClr val="2F75B5"/>
              </a:solidFill>
              <a:latin typeface="Arial Narrow" panose="020B0606020202030204" pitchFamily="34" charset="0"/>
            </a:rPr>
            <a:t>Atlantic HMS</a:t>
          </a:r>
        </a:p>
        <a:p xmlns:a="http://schemas.openxmlformats.org/drawingml/2006/main">
          <a:pPr algn="ctr"/>
          <a:endParaRPr lang="en-US" sz="2400">
            <a:latin typeface="Arial Narrow" panose="020B060602020203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1780" y="6135585"/>
            <a:ext cx="31866840" cy="13052213"/>
          </a:xfrm>
        </p:spPr>
        <p:txBody>
          <a:bodyPr anchor="b"/>
          <a:lstStyle>
            <a:lvl1pPr algn="ctr">
              <a:defRPr sz="2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9691141"/>
            <a:ext cx="28117800" cy="9051499"/>
          </a:xfrm>
        </p:spPr>
        <p:txBody>
          <a:bodyPr/>
          <a:lstStyle>
            <a:lvl1pPr marL="0" indent="0" algn="ctr">
              <a:buNone/>
              <a:defRPr sz="9840"/>
            </a:lvl1pPr>
            <a:lvl2pPr marL="1874520" indent="0" algn="ctr">
              <a:buNone/>
              <a:defRPr sz="8200"/>
            </a:lvl2pPr>
            <a:lvl3pPr marL="3749040" indent="0" algn="ctr">
              <a:buNone/>
              <a:defRPr sz="7380"/>
            </a:lvl3pPr>
            <a:lvl4pPr marL="5623560" indent="0" algn="ctr">
              <a:buNone/>
              <a:defRPr sz="6560"/>
            </a:lvl4pPr>
            <a:lvl5pPr marL="7498080" indent="0" algn="ctr">
              <a:buNone/>
              <a:defRPr sz="6560"/>
            </a:lvl5pPr>
            <a:lvl6pPr marL="9372600" indent="0" algn="ctr">
              <a:buNone/>
              <a:defRPr sz="6560"/>
            </a:lvl6pPr>
            <a:lvl7pPr marL="11247120" indent="0" algn="ctr">
              <a:buNone/>
              <a:defRPr sz="6560"/>
            </a:lvl7pPr>
            <a:lvl8pPr marL="13121640" indent="0" algn="ctr">
              <a:buNone/>
              <a:defRPr sz="6560"/>
            </a:lvl8pPr>
            <a:lvl9pPr marL="14996160" indent="0" algn="ctr">
              <a:buNone/>
              <a:defRPr sz="6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9" y="1996017"/>
            <a:ext cx="8083868" cy="31771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7" y="1996017"/>
            <a:ext cx="23782973" cy="31771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41" y="9346576"/>
            <a:ext cx="32335470" cy="15594962"/>
          </a:xfrm>
        </p:spPr>
        <p:txBody>
          <a:bodyPr anchor="b"/>
          <a:lstStyle>
            <a:lvl1pPr>
              <a:defRPr sz="2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41" y="25089073"/>
            <a:ext cx="32335470" cy="8201022"/>
          </a:xfrm>
        </p:spPr>
        <p:txBody>
          <a:bodyPr/>
          <a:lstStyle>
            <a:lvl1pPr marL="0" indent="0">
              <a:buNone/>
              <a:defRPr sz="9840">
                <a:solidFill>
                  <a:schemeClr val="tx1"/>
                </a:solidFill>
              </a:defRPr>
            </a:lvl1pPr>
            <a:lvl2pPr marL="187452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3749040" indent="0">
              <a:buNone/>
              <a:defRPr sz="7380">
                <a:solidFill>
                  <a:schemeClr val="tx1">
                    <a:tint val="75000"/>
                  </a:schemeClr>
                </a:solidFill>
              </a:defRPr>
            </a:lvl3pPr>
            <a:lvl4pPr marL="562356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4pPr>
            <a:lvl5pPr marL="749808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5pPr>
            <a:lvl6pPr marL="937260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6pPr>
            <a:lvl7pPr marL="1124712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7pPr>
            <a:lvl8pPr marL="1312164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8pPr>
            <a:lvl9pPr marL="14996160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0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9980084"/>
            <a:ext cx="15933420" cy="23787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9980084"/>
            <a:ext cx="15933420" cy="23787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996025"/>
            <a:ext cx="32335470" cy="72464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2" y="9190358"/>
            <a:ext cx="15860194" cy="4504052"/>
          </a:xfrm>
        </p:spPr>
        <p:txBody>
          <a:bodyPr anchor="b"/>
          <a:lstStyle>
            <a:lvl1pPr marL="0" indent="0">
              <a:buNone/>
              <a:defRPr sz="9840" b="1"/>
            </a:lvl1pPr>
            <a:lvl2pPr marL="1874520" indent="0">
              <a:buNone/>
              <a:defRPr sz="8200" b="1"/>
            </a:lvl2pPr>
            <a:lvl3pPr marL="3749040" indent="0">
              <a:buNone/>
              <a:defRPr sz="7380" b="1"/>
            </a:lvl3pPr>
            <a:lvl4pPr marL="5623560" indent="0">
              <a:buNone/>
              <a:defRPr sz="6560" b="1"/>
            </a:lvl4pPr>
            <a:lvl5pPr marL="7498080" indent="0">
              <a:buNone/>
              <a:defRPr sz="6560" b="1"/>
            </a:lvl5pPr>
            <a:lvl6pPr marL="9372600" indent="0">
              <a:buNone/>
              <a:defRPr sz="6560" b="1"/>
            </a:lvl6pPr>
            <a:lvl7pPr marL="11247120" indent="0">
              <a:buNone/>
              <a:defRPr sz="6560" b="1"/>
            </a:lvl7pPr>
            <a:lvl8pPr marL="13121640" indent="0">
              <a:buNone/>
              <a:defRPr sz="6560" b="1"/>
            </a:lvl8pPr>
            <a:lvl9pPr marL="14996160" indent="0">
              <a:buNone/>
              <a:defRPr sz="6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2" y="13694410"/>
            <a:ext cx="15860194" cy="20142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7" y="9190358"/>
            <a:ext cx="15938303" cy="4504052"/>
          </a:xfrm>
        </p:spPr>
        <p:txBody>
          <a:bodyPr anchor="b"/>
          <a:lstStyle>
            <a:lvl1pPr marL="0" indent="0">
              <a:buNone/>
              <a:defRPr sz="9840" b="1"/>
            </a:lvl1pPr>
            <a:lvl2pPr marL="1874520" indent="0">
              <a:buNone/>
              <a:defRPr sz="8200" b="1"/>
            </a:lvl2pPr>
            <a:lvl3pPr marL="3749040" indent="0">
              <a:buNone/>
              <a:defRPr sz="7380" b="1"/>
            </a:lvl3pPr>
            <a:lvl4pPr marL="5623560" indent="0">
              <a:buNone/>
              <a:defRPr sz="6560" b="1"/>
            </a:lvl4pPr>
            <a:lvl5pPr marL="7498080" indent="0">
              <a:buNone/>
              <a:defRPr sz="6560" b="1"/>
            </a:lvl5pPr>
            <a:lvl6pPr marL="9372600" indent="0">
              <a:buNone/>
              <a:defRPr sz="6560" b="1"/>
            </a:lvl6pPr>
            <a:lvl7pPr marL="11247120" indent="0">
              <a:buNone/>
              <a:defRPr sz="6560" b="1"/>
            </a:lvl7pPr>
            <a:lvl8pPr marL="13121640" indent="0">
              <a:buNone/>
              <a:defRPr sz="6560" b="1"/>
            </a:lvl8pPr>
            <a:lvl9pPr marL="14996160" indent="0">
              <a:buNone/>
              <a:defRPr sz="6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7" y="13694410"/>
            <a:ext cx="15938303" cy="20142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7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2499360"/>
            <a:ext cx="12091630" cy="8747760"/>
          </a:xfrm>
        </p:spPr>
        <p:txBody>
          <a:bodyPr anchor="b"/>
          <a:lstStyle>
            <a:lvl1pPr>
              <a:defRPr sz="1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5397932"/>
            <a:ext cx="18979515" cy="26642483"/>
          </a:xfrm>
        </p:spPr>
        <p:txBody>
          <a:bodyPr/>
          <a:lstStyle>
            <a:lvl1pPr>
              <a:defRPr sz="13120"/>
            </a:lvl1pPr>
            <a:lvl2pPr>
              <a:defRPr sz="11480"/>
            </a:lvl2pPr>
            <a:lvl3pPr>
              <a:defRPr sz="984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8" y="11247120"/>
            <a:ext cx="12091630" cy="20836681"/>
          </a:xfrm>
        </p:spPr>
        <p:txBody>
          <a:bodyPr/>
          <a:lstStyle>
            <a:lvl1pPr marL="0" indent="0">
              <a:buNone/>
              <a:defRPr sz="6560"/>
            </a:lvl1pPr>
            <a:lvl2pPr marL="1874520" indent="0">
              <a:buNone/>
              <a:defRPr sz="5740"/>
            </a:lvl2pPr>
            <a:lvl3pPr marL="3749040" indent="0">
              <a:buNone/>
              <a:defRPr sz="4920"/>
            </a:lvl3pPr>
            <a:lvl4pPr marL="5623560" indent="0">
              <a:buNone/>
              <a:defRPr sz="4100"/>
            </a:lvl4pPr>
            <a:lvl5pPr marL="7498080" indent="0">
              <a:buNone/>
              <a:defRPr sz="4100"/>
            </a:lvl5pPr>
            <a:lvl6pPr marL="9372600" indent="0">
              <a:buNone/>
              <a:defRPr sz="4100"/>
            </a:lvl6pPr>
            <a:lvl7pPr marL="11247120" indent="0">
              <a:buNone/>
              <a:defRPr sz="4100"/>
            </a:lvl7pPr>
            <a:lvl8pPr marL="13121640" indent="0">
              <a:buNone/>
              <a:defRPr sz="4100"/>
            </a:lvl8pPr>
            <a:lvl9pPr marL="1499616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7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2499360"/>
            <a:ext cx="12091630" cy="8747760"/>
          </a:xfrm>
        </p:spPr>
        <p:txBody>
          <a:bodyPr anchor="b"/>
          <a:lstStyle>
            <a:lvl1pPr>
              <a:defRPr sz="1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8303" y="5397932"/>
            <a:ext cx="18979515" cy="26642483"/>
          </a:xfrm>
        </p:spPr>
        <p:txBody>
          <a:bodyPr anchor="t"/>
          <a:lstStyle>
            <a:lvl1pPr marL="0" indent="0">
              <a:buNone/>
              <a:defRPr sz="13120"/>
            </a:lvl1pPr>
            <a:lvl2pPr marL="1874520" indent="0">
              <a:buNone/>
              <a:defRPr sz="11480"/>
            </a:lvl2pPr>
            <a:lvl3pPr marL="3749040" indent="0">
              <a:buNone/>
              <a:defRPr sz="9840"/>
            </a:lvl3pPr>
            <a:lvl4pPr marL="5623560" indent="0">
              <a:buNone/>
              <a:defRPr sz="8200"/>
            </a:lvl4pPr>
            <a:lvl5pPr marL="7498080" indent="0">
              <a:buNone/>
              <a:defRPr sz="8200"/>
            </a:lvl5pPr>
            <a:lvl6pPr marL="9372600" indent="0">
              <a:buNone/>
              <a:defRPr sz="8200"/>
            </a:lvl6pPr>
            <a:lvl7pPr marL="11247120" indent="0">
              <a:buNone/>
              <a:defRPr sz="8200"/>
            </a:lvl7pPr>
            <a:lvl8pPr marL="13121640" indent="0">
              <a:buNone/>
              <a:defRPr sz="8200"/>
            </a:lvl8pPr>
            <a:lvl9pPr marL="14996160" indent="0">
              <a:buNone/>
              <a:defRPr sz="8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8" y="11247120"/>
            <a:ext cx="12091630" cy="20836681"/>
          </a:xfrm>
        </p:spPr>
        <p:txBody>
          <a:bodyPr/>
          <a:lstStyle>
            <a:lvl1pPr marL="0" indent="0">
              <a:buNone/>
              <a:defRPr sz="6560"/>
            </a:lvl1pPr>
            <a:lvl2pPr marL="1874520" indent="0">
              <a:buNone/>
              <a:defRPr sz="5740"/>
            </a:lvl2pPr>
            <a:lvl3pPr marL="3749040" indent="0">
              <a:buNone/>
              <a:defRPr sz="4920"/>
            </a:lvl3pPr>
            <a:lvl4pPr marL="5623560" indent="0">
              <a:buNone/>
              <a:defRPr sz="4100"/>
            </a:lvl4pPr>
            <a:lvl5pPr marL="7498080" indent="0">
              <a:buNone/>
              <a:defRPr sz="4100"/>
            </a:lvl5pPr>
            <a:lvl6pPr marL="9372600" indent="0">
              <a:buNone/>
              <a:defRPr sz="4100"/>
            </a:lvl6pPr>
            <a:lvl7pPr marL="11247120" indent="0">
              <a:buNone/>
              <a:defRPr sz="4100"/>
            </a:lvl7pPr>
            <a:lvl8pPr marL="13121640" indent="0">
              <a:buNone/>
              <a:defRPr sz="4100"/>
            </a:lvl8pPr>
            <a:lvl9pPr marL="1499616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7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996025"/>
            <a:ext cx="32335470" cy="7246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9980084"/>
            <a:ext cx="32335470" cy="2378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34748055"/>
            <a:ext cx="84353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9467-104C-4B6B-B013-BD61796EC4F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34748055"/>
            <a:ext cx="1265301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34748055"/>
            <a:ext cx="84353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AC43-5B2E-4209-81A6-D36C72DA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49040" rtl="0" eaLnBrk="1" latinLnBrk="0" hangingPunct="1">
        <a:lnSpc>
          <a:spcPct val="90000"/>
        </a:lnSpc>
        <a:spcBef>
          <a:spcPct val="0"/>
        </a:spcBef>
        <a:buNone/>
        <a:defRPr sz="18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7260" indent="-937260" algn="l" defTabSz="3749040" rtl="0" eaLnBrk="1" latinLnBrk="0" hangingPunct="1">
        <a:lnSpc>
          <a:spcPct val="90000"/>
        </a:lnSpc>
        <a:spcBef>
          <a:spcPts val="4100"/>
        </a:spcBef>
        <a:buFont typeface="Arial" panose="020B0604020202020204" pitchFamily="34" charset="0"/>
        <a:buChar char="•"/>
        <a:defRPr sz="11480" kern="1200">
          <a:solidFill>
            <a:schemeClr val="tx1"/>
          </a:solidFill>
          <a:latin typeface="+mn-lt"/>
          <a:ea typeface="+mn-ea"/>
          <a:cs typeface="+mn-cs"/>
        </a:defRPr>
      </a:lvl1pPr>
      <a:lvl2pPr marL="281178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9840" kern="1200">
          <a:solidFill>
            <a:schemeClr val="tx1"/>
          </a:solidFill>
          <a:latin typeface="+mn-lt"/>
          <a:ea typeface="+mn-ea"/>
          <a:cs typeface="+mn-cs"/>
        </a:defRPr>
      </a:lvl2pPr>
      <a:lvl3pPr marL="468630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56082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5pPr>
      <a:lvl6pPr marL="1030986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6pPr>
      <a:lvl7pPr marL="1218438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90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8pPr>
      <a:lvl9pPr marL="15933420" indent="-937260" algn="l" defTabSz="3749040" rtl="0" eaLnBrk="1" latinLnBrk="0" hangingPunct="1">
        <a:lnSpc>
          <a:spcPct val="90000"/>
        </a:lnSpc>
        <a:spcBef>
          <a:spcPts val="2050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1pPr>
      <a:lvl2pPr marL="187452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2pPr>
      <a:lvl3pPr marL="374904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3pPr>
      <a:lvl4pPr marL="562356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4pPr>
      <a:lvl5pPr marL="749808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5pPr>
      <a:lvl6pPr marL="937260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6pPr>
      <a:lvl7pPr marL="1124712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7pPr>
      <a:lvl8pPr marL="1312164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8pPr>
      <a:lvl9pPr marL="14996160" algn="l" defTabSz="3749040" rtl="0" eaLnBrk="1" latinLnBrk="0" hangingPunct="1">
        <a:defRPr sz="7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package" Target="../embeddings/Microsoft_Excel_Worksheet3.xlsx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7.emf"/><Relationship Id="rId3" Type="http://schemas.openxmlformats.org/officeDocument/2006/relationships/image" Target="../media/image8.png"/><Relationship Id="rId21" Type="http://schemas.openxmlformats.org/officeDocument/2006/relationships/oleObject" Target="../embeddings/oleObject6.bin"/><Relationship Id="rId7" Type="http://schemas.openxmlformats.org/officeDocument/2006/relationships/package" Target="../embeddings/Microsoft_Excel_Worksheet1.xlsx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4.emf"/><Relationship Id="rId25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1.xml"/><Relationship Id="rId16" Type="http://schemas.openxmlformats.org/officeDocument/2006/relationships/package" Target="../embeddings/Microsoft_Excel_Worksheet4.xlsx"/><Relationship Id="rId2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2.emf"/><Relationship Id="rId24" Type="http://schemas.openxmlformats.org/officeDocument/2006/relationships/oleObject" Target="../embeddings/oleObject7.bin"/><Relationship Id="rId5" Type="http://schemas.openxmlformats.org/officeDocument/2006/relationships/chart" Target="../charts/chart2.xml"/><Relationship Id="rId15" Type="http://schemas.openxmlformats.org/officeDocument/2006/relationships/oleObject" Target="../embeddings/oleObject4.bin"/><Relationship Id="rId23" Type="http://schemas.openxmlformats.org/officeDocument/2006/relationships/image" Target="../media/image6.emf"/><Relationship Id="rId10" Type="http://schemas.openxmlformats.org/officeDocument/2006/relationships/package" Target="../embeddings/Microsoft_Excel_Worksheet2.xlsx"/><Relationship Id="rId19" Type="http://schemas.openxmlformats.org/officeDocument/2006/relationships/package" Target="../embeddings/Microsoft_Excel_Worksheet5.xlsx"/><Relationship Id="rId4" Type="http://schemas.openxmlformats.org/officeDocument/2006/relationships/chart" Target="../charts/chart1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3.emf"/><Relationship Id="rId22" Type="http://schemas.openxmlformats.org/officeDocument/2006/relationships/package" Target="../embeddings/Microsoft_Excel_Worksheet6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840318"/>
            <a:ext cx="9448800" cy="10099255"/>
            <a:chOff x="0" y="4284818"/>
            <a:chExt cx="9448800" cy="10099255"/>
          </a:xfrm>
        </p:grpSpPr>
        <p:sp>
          <p:nvSpPr>
            <p:cNvPr id="7" name="Rectangle 6"/>
            <p:cNvSpPr/>
            <p:nvPr/>
          </p:nvSpPr>
          <p:spPr>
            <a:xfrm>
              <a:off x="0" y="4284818"/>
              <a:ext cx="9448800" cy="10037700"/>
            </a:xfrm>
            <a:prstGeom prst="rect">
              <a:avLst/>
            </a:prstGeom>
            <a:solidFill>
              <a:srgbClr val="E5F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168400" y="4566001"/>
              <a:ext cx="7975600" cy="9818072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00B0F0"/>
                  </a:solidFill>
                  <a:latin typeface="Arial Narrow" panose="020B0606020202030204" pitchFamily="34" charset="0"/>
                </a:rPr>
                <a:t>Overview </a:t>
              </a:r>
              <a:r>
                <a:rPr lang="en-US" sz="4400" b="1" dirty="0" smtClean="0">
                  <a:solidFill>
                    <a:srgbClr val="00B0F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In </a:t>
              </a:r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2001, </a:t>
              </a:r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NOAA Fisheries </a:t>
              </a:r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implemented a strategic initiative to improve commercial fisheries economic data.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Prior to 2001, cost data collections were sporadic with no data collected in some regions. </a:t>
              </a:r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All regions have improved their cost data coverage.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 As of 2016, operating cost data is available for 30% or more of fisheries in most regions and 80% or more in the Northeast and in Atlantic highly migratory species. Fixed cost data is available at coverage rates of 20% or more in most regions and at rates of 80% or more in some regions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.</a:t>
              </a:r>
            </a:p>
            <a:p>
              <a:endParaRPr lang="en-US" sz="28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Cost data are collected using a variety of </a:t>
              </a:r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methods. 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Surveys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vehicles such as mail, telephone, in-person, web, and add-ons to existing logbook and observer programs are used. Some surveys are mandatory while others are voluntary. For some fisheries, a census of trips are surveyed but most are sampled. All fixed costs are collected at an annual level. Operating costs are collected at a trip level for some fisheries and at an annual level for others. Some collections are ongoing (logbook/observer programs) while others are one to seven year intervals.</a:t>
              </a:r>
            </a:p>
            <a:p>
              <a:endParaRPr lang="en-US" sz="2400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1026" name="Picture 2" descr="G:\STALL\ST Comms\Templates &amp; Resources\Posters\Swooshes\Poster swoosh top - lt backgrou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99"/>
            <a:ext cx="14609763" cy="405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66600" y="1471328"/>
            <a:ext cx="22836518" cy="1415772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9200" b="1" dirty="0" smtClean="0">
                <a:ln w="0"/>
                <a:solidFill>
                  <a:srgbClr val="002060"/>
                </a:solidFill>
                <a:latin typeface="Arial Narrow" panose="020B0606020202030204" pitchFamily="34" charset="0"/>
              </a:rPr>
              <a:t>Collection </a:t>
            </a:r>
            <a:r>
              <a:rPr lang="en-US" sz="9200" b="1" dirty="0">
                <a:ln w="0"/>
                <a:solidFill>
                  <a:srgbClr val="002060"/>
                </a:solidFill>
                <a:latin typeface="Arial Narrow" panose="020B0606020202030204" pitchFamily="34" charset="0"/>
              </a:rPr>
              <a:t>of U.S. Commercial Fisheries Costs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347960" y="3743977"/>
            <a:ext cx="27142439" cy="1015201"/>
          </a:xfrm>
          <a:prstGeom prst="rect">
            <a:avLst/>
          </a:prstGeom>
          <a:solidFill>
            <a:srgbClr val="E5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93400" y="3840318"/>
            <a:ext cx="20498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Regional Overview: </a:t>
            </a:r>
            <a:r>
              <a:rPr lang="en-US" sz="48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Percent </a:t>
            </a:r>
            <a:r>
              <a:rPr lang="en-US" sz="4800" b="1" dirty="0">
                <a:solidFill>
                  <a:srgbClr val="00B0F0"/>
                </a:solidFill>
                <a:latin typeface="Arial Narrow" panose="020B0606020202030204" pitchFamily="34" charset="0"/>
              </a:rPr>
              <a:t>of Fisheries with Fishing Vessel Cost Data </a:t>
            </a:r>
            <a:r>
              <a:rPr lang="en-US" sz="48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(</a:t>
            </a:r>
            <a:r>
              <a:rPr lang="en-US" sz="4800" dirty="0">
                <a:solidFill>
                  <a:srgbClr val="00B0F0"/>
                </a:solidFill>
                <a:latin typeface="Arial Narrow" panose="020B0606020202030204" pitchFamily="34" charset="0"/>
              </a:rPr>
              <a:t>2001-2016)</a:t>
            </a:r>
          </a:p>
        </p:txBody>
      </p:sp>
      <p:sp>
        <p:nvSpPr>
          <p:cNvPr id="5" name="Rectangle 4"/>
          <p:cNvSpPr/>
          <p:nvPr/>
        </p:nvSpPr>
        <p:spPr>
          <a:xfrm>
            <a:off x="31642050" y="3827618"/>
            <a:ext cx="1562100" cy="769441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No Data Collected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0109201" y="5088978"/>
            <a:ext cx="12423527" cy="8490802"/>
            <a:chOff x="10337801" y="5088978"/>
            <a:chExt cx="12423527" cy="8490802"/>
          </a:xfrm>
        </p:grpSpPr>
        <p:sp>
          <p:nvSpPr>
            <p:cNvPr id="20" name="TextBox 19"/>
            <p:cNvSpPr txBox="1"/>
            <p:nvPr/>
          </p:nvSpPr>
          <p:spPr>
            <a:xfrm>
              <a:off x="10576560" y="12748783"/>
              <a:ext cx="11536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OPERATING COSTS 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=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E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xpenses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that vary with the length and number of fishing 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trips.</a:t>
              </a:r>
              <a:r>
                <a:rPr lang="en-US" sz="20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/>
              </a:r>
              <a:br>
                <a:rPr lang="en-US" sz="20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</a:br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Examples: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Cost </a:t>
              </a: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of fuel, food, fishing supplies, hired crew,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etc.  </a:t>
              </a:r>
              <a:r>
                <a: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Actual 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cost items collected may </a:t>
              </a:r>
              <a:r>
                <a: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differ 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among regions</a:t>
              </a:r>
              <a:r>
                <a: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.</a:t>
              </a:r>
              <a:endParaRPr lang="en-US" sz="20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aphicFrame>
          <p:nvGraphicFramePr>
            <p:cNvPr id="23" name="Chart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36731234"/>
                </p:ext>
              </p:extLst>
            </p:nvPr>
          </p:nvGraphicFramePr>
          <p:xfrm>
            <a:off x="10563064" y="5095073"/>
            <a:ext cx="12198264" cy="76475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10337801" y="5088978"/>
              <a:ext cx="117754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Operating Costs</a:t>
              </a:r>
              <a:endParaRPr lang="en-US" sz="40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469600" y="5088978"/>
            <a:ext cx="12984731" cy="8490802"/>
            <a:chOff x="23469600" y="5088978"/>
            <a:chExt cx="12984731" cy="8490802"/>
          </a:xfrm>
        </p:grpSpPr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22361827"/>
                </p:ext>
              </p:extLst>
            </p:nvPr>
          </p:nvGraphicFramePr>
          <p:xfrm>
            <a:off x="23610259" y="5095072"/>
            <a:ext cx="12844072" cy="7704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3469600" y="12748783"/>
              <a:ext cx="121998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FIXED COSTS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= Expenses that are incurred regardless of the level of fishing effort. </a:t>
              </a:r>
            </a:p>
            <a:p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Examples: </a:t>
              </a: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C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ost </a:t>
              </a: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of  insurance, interest, accounting/legal fees, etc.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Actual 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cost items collected </a:t>
              </a:r>
              <a:r>
                <a: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may differ 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among regions.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69601" y="5088978"/>
              <a:ext cx="12438084" cy="729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Fixed Costs</a:t>
              </a:r>
              <a:endParaRPr lang="en-US" sz="40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22860000" y="5063978"/>
            <a:ext cx="0" cy="8660686"/>
          </a:xfrm>
          <a:prstGeom prst="line">
            <a:avLst/>
          </a:prstGeom>
          <a:ln w="25400">
            <a:solidFill>
              <a:srgbClr val="D5E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13360400" y="33657521"/>
            <a:ext cx="24130000" cy="2900638"/>
            <a:chOff x="13360400" y="34061401"/>
            <a:chExt cx="24130000" cy="2900638"/>
          </a:xfrm>
        </p:grpSpPr>
        <p:sp>
          <p:nvSpPr>
            <p:cNvPr id="58" name="Rectangle 57"/>
            <p:cNvSpPr/>
            <p:nvPr/>
          </p:nvSpPr>
          <p:spPr>
            <a:xfrm>
              <a:off x="13360400" y="34061401"/>
              <a:ext cx="24130000" cy="2900638"/>
            </a:xfrm>
            <a:prstGeom prst="rect">
              <a:avLst/>
            </a:prstGeom>
            <a:solidFill>
              <a:srgbClr val="E5F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828222" y="34465279"/>
              <a:ext cx="22671577" cy="20928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b="1" dirty="0" smtClean="0">
                  <a:solidFill>
                    <a:srgbClr val="00B0F0"/>
                  </a:solidFill>
                  <a:latin typeface="Arial Narrow" panose="020B0606020202030204" pitchFamily="34" charset="0"/>
                </a:rPr>
                <a:t>CITATION</a:t>
              </a:r>
              <a:r>
                <a:rPr lang="en-US" sz="4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4000" b="1" dirty="0" smtClean="0">
                  <a:solidFill>
                    <a:srgbClr val="0070C0"/>
                  </a:solidFill>
                  <a:latin typeface="Arial Narrow" panose="020B0606020202030204" pitchFamily="34" charset="0"/>
                </a:rPr>
                <a:t>  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Thunberg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, E., et al. 2015. </a:t>
              </a:r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A Snapshot of NOAA Fisheries Data Collection of Commercial Fishery Costs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. U.S. Dept. of </a:t>
              </a:r>
              <a:r>
                <a:rPr lang="en-US" sz="2800" dirty="0" err="1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Commer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.,</a:t>
              </a:r>
              <a:b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</a:b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                            NOAA Technical Memorandum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NMFS-F/SPO-154, 331 </a:t>
              </a: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p.</a:t>
              </a:r>
              <a:b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</a:br>
              <a: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/>
              </a:r>
              <a:br>
                <a:rPr lang="en-US" sz="28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</a:br>
              <a:r>
                <a:rPr lang="en-US" sz="4000" b="1" dirty="0" smtClean="0">
                  <a:solidFill>
                    <a:srgbClr val="00B0F0"/>
                  </a:solidFill>
                  <a:latin typeface="Arial Narrow" panose="020B0606020202030204" pitchFamily="34" charset="0"/>
                </a:rPr>
                <a:t>CONTACT </a:t>
              </a:r>
              <a:r>
                <a:rPr lang="en-US" sz="4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 </a:t>
              </a:r>
              <a:r>
                <a:rPr lang="en-US" sz="28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Andrew </a:t>
              </a:r>
              <a:r>
                <a:rPr lang="en-US" sz="28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Kitts   </a:t>
              </a:r>
              <a:r>
                <a:rPr lang="en-US" sz="28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|  </a:t>
              </a:r>
              <a:r>
                <a:rPr lang="en-US" sz="2800" dirty="0" smtClean="0">
                  <a:solidFill>
                    <a:srgbClr val="0070C0"/>
                  </a:solidFill>
                  <a:latin typeface="Arial Narrow" panose="020B0606020202030204" pitchFamily="34" charset="0"/>
                </a:rPr>
                <a:t>andrew.kitts@NOAA.gov</a:t>
              </a:r>
              <a:endParaRPr lang="en-US" sz="2800" dirty="0" smtClean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142999" y="14793514"/>
            <a:ext cx="36347400" cy="22343276"/>
            <a:chOff x="1142999" y="14793514"/>
            <a:chExt cx="36347400" cy="22343276"/>
          </a:xfrm>
        </p:grpSpPr>
        <p:grpSp>
          <p:nvGrpSpPr>
            <p:cNvPr id="9" name="Group 8"/>
            <p:cNvGrpSpPr/>
            <p:nvPr/>
          </p:nvGrpSpPr>
          <p:grpSpPr>
            <a:xfrm>
              <a:off x="1168401" y="14793514"/>
              <a:ext cx="36321998" cy="1015201"/>
              <a:chOff x="1168401" y="14488714"/>
              <a:chExt cx="36321998" cy="1015201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168401" y="14488714"/>
                <a:ext cx="36321998" cy="1015201"/>
              </a:xfrm>
              <a:prstGeom prst="rect">
                <a:avLst/>
              </a:prstGeom>
              <a:solidFill>
                <a:srgbClr val="E5F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488243" y="14585742"/>
                <a:ext cx="353163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Fishing Vessel Cost Data Collections </a:t>
                </a:r>
                <a:r>
                  <a:rPr lang="en-US" sz="4800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by Region (2001-2016</a:t>
                </a:r>
                <a:r>
                  <a:rPr lang="en-US" sz="4000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)                                       </a:t>
                </a:r>
                <a:r>
                  <a:rPr lang="en-US" sz="4000" b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LEGEND 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Bars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 = </a:t>
                </a:r>
                <a:r>
                  <a:rPr lang="en-US" sz="2800" dirty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Data Collected |   </a:t>
                </a:r>
                <a:r>
                  <a:rPr lang="en-US" sz="2800" b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FOR EACH FISHERY: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Operating Cost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= Top </a:t>
                </a:r>
                <a:r>
                  <a:rPr lang="en-US" sz="2800" dirty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b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ars  | 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Fixed Cost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= Bottom bars</a:t>
                </a:r>
                <a:endParaRPr lang="en-US" sz="2800" dirty="0">
                  <a:solidFill>
                    <a:srgbClr val="0070C0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42999" y="16342114"/>
              <a:ext cx="35175784" cy="20794676"/>
              <a:chOff x="1142999" y="16342114"/>
              <a:chExt cx="35175784" cy="20794676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1142999" y="16342115"/>
                <a:ext cx="35175784" cy="20794675"/>
                <a:chOff x="1142999" y="16342115"/>
                <a:chExt cx="35175784" cy="20794675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25392020" y="16342115"/>
                  <a:ext cx="10926763" cy="15993669"/>
                  <a:chOff x="25392020" y="16342115"/>
                  <a:chExt cx="10926763" cy="15993669"/>
                </a:xfrm>
              </p:grpSpPr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5392020" y="28269006"/>
                    <a:ext cx="10926763" cy="4066778"/>
                    <a:chOff x="13360400" y="15732515"/>
                    <a:chExt cx="10926763" cy="4066778"/>
                  </a:xfrm>
                </p:grpSpPr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13360400" y="15732515"/>
                      <a:ext cx="10046839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2F75B5"/>
                          </a:solidFill>
                          <a:latin typeface="Arial Narrow" panose="020B0606020202030204" pitchFamily="34" charset="0"/>
                        </a:rPr>
                        <a:t>Atlantic HMS</a:t>
                      </a:r>
                      <a:endParaRPr lang="en-US" sz="4000" dirty="0">
                        <a:solidFill>
                          <a:srgbClr val="2F75B5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77" name="Object 76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4031225240"/>
                        </p:ext>
                      </p:extLst>
                    </p:nvPr>
                  </p:nvGraphicFramePr>
                  <p:xfrm>
                    <a:off x="13360400" y="16500468"/>
                    <a:ext cx="10926763" cy="329882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3" name="Worksheet" r:id="rId7" imgW="10927126" imgH="3299439" progId="Excel.Sheet.12">
                            <p:embed/>
                          </p:oleObj>
                        </mc:Choice>
                        <mc:Fallback>
                          <p:oleObj name="Worksheet" r:id="rId7" imgW="10927126" imgH="3299439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8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3360400" y="16500468"/>
                                  <a:ext cx="10926763" cy="3298825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25392020" y="16342115"/>
                    <a:ext cx="10926763" cy="10696178"/>
                    <a:chOff x="25392020" y="15732515"/>
                    <a:chExt cx="10926763" cy="10696178"/>
                  </a:xfrm>
                </p:grpSpPr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25392020" y="15732515"/>
                      <a:ext cx="10277475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305496"/>
                          </a:solidFill>
                          <a:latin typeface="Arial Narrow" panose="020B0606020202030204" pitchFamily="34" charset="0"/>
                        </a:rPr>
                        <a:t>Northeast</a:t>
                      </a:r>
                      <a:endParaRPr lang="en-US" sz="4000" dirty="0">
                        <a:solidFill>
                          <a:srgbClr val="305496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78" name="Object 77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660886687"/>
                        </p:ext>
                      </p:extLst>
                    </p:nvPr>
                  </p:nvGraphicFramePr>
                  <p:xfrm>
                    <a:off x="25392020" y="16500468"/>
                    <a:ext cx="10926763" cy="992822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4" name="Worksheet" r:id="rId10" imgW="10927126" imgH="9928809" progId="Excel.Sheet.12">
                            <p:embed/>
                          </p:oleObj>
                        </mc:Choice>
                        <mc:Fallback>
                          <p:oleObj name="Worksheet" r:id="rId10" imgW="10927126" imgH="9928809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11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25392020" y="16500468"/>
                                  <a:ext cx="10926763" cy="9928225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13360400" y="16342115"/>
                  <a:ext cx="10926763" cy="16826875"/>
                  <a:chOff x="13360400" y="16342115"/>
                  <a:chExt cx="10926763" cy="16826875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13360400" y="16342115"/>
                    <a:ext cx="10926763" cy="3277790"/>
                    <a:chOff x="1104899" y="31671015"/>
                    <a:chExt cx="10926763" cy="3277790"/>
                  </a:xfrm>
                </p:grpSpPr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1104899" y="31671015"/>
                      <a:ext cx="10185401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C44040"/>
                          </a:solidFill>
                          <a:latin typeface="Arial Narrow" panose="020B0606020202030204" pitchFamily="34" charset="0"/>
                        </a:rPr>
                        <a:t>Southwest</a:t>
                      </a:r>
                      <a:endParaRPr lang="en-US" sz="4000" dirty="0">
                        <a:solidFill>
                          <a:srgbClr val="C44040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79" name="Object 78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4018800358"/>
                        </p:ext>
                      </p:extLst>
                    </p:nvPr>
                  </p:nvGraphicFramePr>
                  <p:xfrm>
                    <a:off x="1104899" y="32426268"/>
                    <a:ext cx="10926763" cy="252253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5" name="Worksheet" r:id="rId13" imgW="10927126" imgH="2522261" progId="Excel.Sheet.12">
                            <p:embed/>
                          </p:oleObj>
                        </mc:Choice>
                        <mc:Fallback>
                          <p:oleObj name="Worksheet" r:id="rId13" imgW="10927126" imgH="2522261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14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104899" y="32426268"/>
                                  <a:ext cx="10926763" cy="2522537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3360400" y="20808899"/>
                    <a:ext cx="10926762" cy="12360091"/>
                    <a:chOff x="13360400" y="20056659"/>
                    <a:chExt cx="10926762" cy="12360091"/>
                  </a:xfrm>
                </p:grpSpPr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13360400" y="20056659"/>
                      <a:ext cx="10046839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BF8F00"/>
                          </a:solidFill>
                          <a:latin typeface="Arial Narrow" panose="020B0606020202030204" pitchFamily="34" charset="0"/>
                        </a:rPr>
                        <a:t>Southeast</a:t>
                      </a:r>
                      <a:endParaRPr lang="en-US" sz="4000" dirty="0">
                        <a:solidFill>
                          <a:srgbClr val="BF8F00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80" name="Object 79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521227399"/>
                        </p:ext>
                      </p:extLst>
                    </p:nvPr>
                  </p:nvGraphicFramePr>
                  <p:xfrm>
                    <a:off x="13360400" y="20872450"/>
                    <a:ext cx="10926762" cy="115443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6" name="Worksheet" r:id="rId16" imgW="10927126" imgH="11544362" progId="Excel.Sheet.12">
                            <p:embed/>
                          </p:oleObj>
                        </mc:Choice>
                        <mc:Fallback>
                          <p:oleObj name="Worksheet" r:id="rId16" imgW="10927126" imgH="11544362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17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3360400" y="20872450"/>
                                  <a:ext cx="10926762" cy="115443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1142999" y="16342115"/>
                  <a:ext cx="10926763" cy="20794675"/>
                  <a:chOff x="1142999" y="16342115"/>
                  <a:chExt cx="10926763" cy="20794675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1142999" y="31062207"/>
                    <a:ext cx="10926762" cy="6074583"/>
                    <a:chOff x="25392020" y="28429730"/>
                    <a:chExt cx="10926762" cy="6074583"/>
                  </a:xfrm>
                </p:grpSpPr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25392020" y="28429730"/>
                      <a:ext cx="10277475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548235"/>
                          </a:solidFill>
                          <a:latin typeface="Arial Narrow" panose="020B0606020202030204" pitchFamily="34" charset="0"/>
                        </a:rPr>
                        <a:t>Northwest</a:t>
                      </a:r>
                      <a:endParaRPr lang="en-US" sz="4000" dirty="0">
                        <a:solidFill>
                          <a:srgbClr val="548235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81" name="Object 80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535524374"/>
                        </p:ext>
                      </p:extLst>
                    </p:nvPr>
                  </p:nvGraphicFramePr>
                  <p:xfrm>
                    <a:off x="25392020" y="29230638"/>
                    <a:ext cx="10926762" cy="52736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7" name="Worksheet" r:id="rId19" imgW="10927126" imgH="5273091" progId="Excel.Sheet.12">
                            <p:embed/>
                          </p:oleObj>
                        </mc:Choice>
                        <mc:Fallback>
                          <p:oleObj name="Worksheet" r:id="rId19" imgW="10927126" imgH="5273091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20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25392020" y="29230638"/>
                                  <a:ext cx="10926762" cy="5273675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1142999" y="23300131"/>
                    <a:ext cx="10926763" cy="6683368"/>
                    <a:chOff x="1104899" y="23098515"/>
                    <a:chExt cx="10926763" cy="6683368"/>
                  </a:xfrm>
                </p:grpSpPr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1104899" y="23098515"/>
                      <a:ext cx="10185401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6258AC"/>
                          </a:solidFill>
                          <a:latin typeface="Arial Narrow" panose="020B0606020202030204" pitchFamily="34" charset="0"/>
                        </a:rPr>
                        <a:t>Alaska</a:t>
                      </a:r>
                      <a:endParaRPr lang="en-US" sz="4000" dirty="0">
                        <a:solidFill>
                          <a:srgbClr val="6258AC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83" name="Object 8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651435297"/>
                        </p:ext>
                      </p:extLst>
                    </p:nvPr>
                  </p:nvGraphicFramePr>
                  <p:xfrm>
                    <a:off x="1104899" y="23876383"/>
                    <a:ext cx="10926763" cy="59055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8" name="Worksheet" r:id="rId22" imgW="10927126" imgH="5905603" progId="Excel.Sheet.12">
                            <p:embed/>
                          </p:oleObj>
                        </mc:Choice>
                        <mc:Fallback>
                          <p:oleObj name="Worksheet" r:id="rId22" imgW="10927126" imgH="5905603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23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104899" y="23876383"/>
                                  <a:ext cx="10926763" cy="59055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1142999" y="16342115"/>
                    <a:ext cx="10926763" cy="6094016"/>
                    <a:chOff x="1104899" y="15732515"/>
                    <a:chExt cx="10926763" cy="6094016"/>
                  </a:xfrm>
                </p:grpSpPr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1104899" y="15732515"/>
                      <a:ext cx="10185401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C65911"/>
                          </a:solidFill>
                          <a:latin typeface="Arial Narrow" panose="020B0606020202030204" pitchFamily="34" charset="0"/>
                        </a:rPr>
                        <a:t>Pacific Islands</a:t>
                      </a:r>
                      <a:endParaRPr lang="en-US" sz="4000" dirty="0">
                        <a:solidFill>
                          <a:srgbClr val="C65911"/>
                        </a:solidFill>
                        <a:latin typeface="Arial Narrow" panose="020B0606020202030204" pitchFamily="34" charset="0"/>
                      </a:endParaRPr>
                    </a:p>
                  </p:txBody>
                </p:sp>
                <p:graphicFrame>
                  <p:nvGraphicFramePr>
                    <p:cNvPr id="85" name="Object 84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400523798"/>
                        </p:ext>
                      </p:extLst>
                    </p:nvPr>
                  </p:nvGraphicFramePr>
                  <p:xfrm>
                    <a:off x="1104899" y="16500468"/>
                    <a:ext cx="10926763" cy="5326063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9" name="Worksheet" r:id="rId25" imgW="10927126" imgH="5326287" progId="Excel.Sheet.12">
                            <p:embed/>
                          </p:oleObj>
                        </mc:Choice>
                        <mc:Fallback>
                          <p:oleObj name="Worksheet" r:id="rId25" imgW="10927126" imgH="5326287" progId="Excel.Sheet.12">
                            <p:embed/>
                            <p:pic>
                              <p:nvPicPr>
                                <p:cNvPr id="0" name=""/>
                                <p:cNvPicPr/>
                                <p:nvPr/>
                              </p:nvPicPr>
                              <p:blipFill>
                                <a:blip r:embed="rId2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104899" y="16500468"/>
                                  <a:ext cx="10926763" cy="5326063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</p:grpSp>
          <p:grpSp>
            <p:nvGrpSpPr>
              <p:cNvPr id="119" name="Group 118"/>
              <p:cNvGrpSpPr/>
              <p:nvPr/>
            </p:nvGrpSpPr>
            <p:grpSpPr>
              <a:xfrm>
                <a:off x="12687300" y="16342114"/>
                <a:ext cx="12153900" cy="18900385"/>
                <a:chOff x="12687300" y="16342114"/>
                <a:chExt cx="12153900" cy="18900385"/>
              </a:xfrm>
            </p:grpSpPr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2687300" y="16342114"/>
                  <a:ext cx="0" cy="18900385"/>
                </a:xfrm>
                <a:prstGeom prst="line">
                  <a:avLst/>
                </a:prstGeom>
                <a:ln w="25400">
                  <a:solidFill>
                    <a:srgbClr val="D5ED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4841200" y="16342114"/>
                  <a:ext cx="0" cy="18900385"/>
                </a:xfrm>
                <a:prstGeom prst="line">
                  <a:avLst/>
                </a:prstGeom>
                <a:ln w="25400">
                  <a:solidFill>
                    <a:srgbClr val="D5ED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78026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221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Arabic Typesetting</vt:lpstr>
      <vt:lpstr>Arial</vt:lpstr>
      <vt:lpstr>Arial Narrow</vt:lpstr>
      <vt:lpstr>Calibri</vt:lpstr>
      <vt:lpstr>Calibri Light</vt:lpstr>
      <vt:lpstr>Office Theme</vt:lpstr>
      <vt:lpstr>Worksheet</vt:lpstr>
      <vt:lpstr>PowerPoint Presentation</vt:lpstr>
    </vt:vector>
  </TitlesOfParts>
  <Company>NEFSC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Andrew.Kitts</dc:creator>
  <cp:lastModifiedBy>Andrew.Kitts</cp:lastModifiedBy>
  <cp:revision>56</cp:revision>
  <dcterms:created xsi:type="dcterms:W3CDTF">2017-02-23T19:39:13Z</dcterms:created>
  <dcterms:modified xsi:type="dcterms:W3CDTF">2017-03-01T21:35:52Z</dcterms:modified>
</cp:coreProperties>
</file>