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Default Extension="tiff" ContentType="image/tiff"/>
  <Override PartName="/ppt/notesSlides/notesSlide6.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755" r:id="rId1"/>
    <p:sldMasterId id="2147483753" r:id="rId2"/>
  </p:sldMasterIdLst>
  <p:notesMasterIdLst>
    <p:notesMasterId r:id="rId35"/>
  </p:notesMasterIdLst>
  <p:handoutMasterIdLst>
    <p:handoutMasterId r:id="rId36"/>
  </p:handoutMasterIdLst>
  <p:sldIdLst>
    <p:sldId id="353" r:id="rId3"/>
    <p:sldId id="382" r:id="rId4"/>
    <p:sldId id="351" r:id="rId5"/>
    <p:sldId id="420" r:id="rId6"/>
    <p:sldId id="322" r:id="rId7"/>
    <p:sldId id="354" r:id="rId8"/>
    <p:sldId id="388" r:id="rId9"/>
    <p:sldId id="324" r:id="rId10"/>
    <p:sldId id="325" r:id="rId11"/>
    <p:sldId id="328" r:id="rId12"/>
    <p:sldId id="395" r:id="rId13"/>
    <p:sldId id="374" r:id="rId14"/>
    <p:sldId id="399" r:id="rId15"/>
    <p:sldId id="398" r:id="rId16"/>
    <p:sldId id="391" r:id="rId17"/>
    <p:sldId id="397" r:id="rId18"/>
    <p:sldId id="401" r:id="rId19"/>
    <p:sldId id="427" r:id="rId20"/>
    <p:sldId id="426" r:id="rId21"/>
    <p:sldId id="435" r:id="rId22"/>
    <p:sldId id="407" r:id="rId23"/>
    <p:sldId id="409" r:id="rId24"/>
    <p:sldId id="421" r:id="rId25"/>
    <p:sldId id="430" r:id="rId26"/>
    <p:sldId id="431" r:id="rId27"/>
    <p:sldId id="414" r:id="rId28"/>
    <p:sldId id="434" r:id="rId29"/>
    <p:sldId id="433" r:id="rId30"/>
    <p:sldId id="437" r:id="rId31"/>
    <p:sldId id="438" r:id="rId32"/>
    <p:sldId id="418" r:id="rId33"/>
    <p:sldId id="428" r:id="rId34"/>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a:srgbClr val="FFFF99"/>
    <a:srgbClr val="FFFFFF"/>
    <a:srgbClr val="FF33CC"/>
    <a:srgbClr val="000066"/>
    <a:srgbClr val="663300"/>
    <a:srgbClr val="3399FF"/>
    <a:srgbClr val="99CCF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80435" autoAdjust="0"/>
  </p:normalViewPr>
  <p:slideViewPr>
    <p:cSldViewPr>
      <p:cViewPr>
        <p:scale>
          <a:sx n="75" d="100"/>
          <a:sy n="75" d="100"/>
        </p:scale>
        <p:origin x="-1637" y="1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20"/>
    </p:cViewPr>
  </p:sorterViewPr>
  <p:notesViewPr>
    <p:cSldViewPr>
      <p:cViewPr varScale="1">
        <p:scale>
          <a:sx n="58" d="100"/>
          <a:sy n="58" d="100"/>
        </p:scale>
        <p:origin x="-1764" y="-102"/>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tor\Desktop\cod_pound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5101188362424794"/>
          <c:y val="3.602665311783089E-2"/>
          <c:w val="0.83125778272915751"/>
          <c:h val="0.77918064448840763"/>
        </c:manualLayout>
      </c:layout>
      <c:lineChart>
        <c:grouping val="standard"/>
        <c:ser>
          <c:idx val="2"/>
          <c:order val="0"/>
          <c:tx>
            <c:v>10 Fish, 18" Minimum</c:v>
          </c:tx>
          <c:spPr>
            <a:ln w="50800">
              <a:solidFill>
                <a:srgbClr val="00B050"/>
              </a:solidFill>
            </a:ln>
          </c:spPr>
          <c:marker>
            <c:symbol val="none"/>
          </c:marker>
          <c:val>
            <c:numRef>
              <c:f>Sheet1!$F$112:$F$122</c:f>
              <c:numCache>
                <c:formatCode>#,##0</c:formatCode>
                <c:ptCount val="11"/>
                <c:pt idx="0">
                  <c:v>3674005.5</c:v>
                </c:pt>
                <c:pt idx="1">
                  <c:v>3720306.75</c:v>
                </c:pt>
                <c:pt idx="2">
                  <c:v>3766607.75</c:v>
                </c:pt>
                <c:pt idx="3">
                  <c:v>3812909</c:v>
                </c:pt>
                <c:pt idx="4">
                  <c:v>3859210</c:v>
                </c:pt>
                <c:pt idx="5">
                  <c:v>3905511.25</c:v>
                </c:pt>
                <c:pt idx="6">
                  <c:v>3951812.25</c:v>
                </c:pt>
                <c:pt idx="7">
                  <c:v>3998113.5</c:v>
                </c:pt>
                <c:pt idx="8">
                  <c:v>4044414.5</c:v>
                </c:pt>
                <c:pt idx="9">
                  <c:v>4090715.75</c:v>
                </c:pt>
                <c:pt idx="10">
                  <c:v>4137016.75</c:v>
                </c:pt>
              </c:numCache>
            </c:numRef>
          </c:val>
        </c:ser>
        <c:ser>
          <c:idx val="0"/>
          <c:order val="1"/>
          <c:tx>
            <c:v>7 Fish, 18" Minimum</c:v>
          </c:tx>
          <c:spPr>
            <a:ln w="44450">
              <a:solidFill>
                <a:srgbClr val="0070C0"/>
              </a:solidFill>
            </a:ln>
          </c:spPr>
          <c:marker>
            <c:symbol val="none"/>
          </c:marker>
          <c:cat>
            <c:numRef>
              <c:f>Sheet1!$C$2:$C$12</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cat>
          <c:val>
            <c:numRef>
              <c:f>Sheet1!$F$57:$F$67</c:f>
              <c:numCache>
                <c:formatCode>#,##0</c:formatCode>
                <c:ptCount val="11"/>
                <c:pt idx="0">
                  <c:v>3155392</c:v>
                </c:pt>
                <c:pt idx="1">
                  <c:v>3195287.5</c:v>
                </c:pt>
                <c:pt idx="2">
                  <c:v>3235183</c:v>
                </c:pt>
                <c:pt idx="3">
                  <c:v>3275078.5</c:v>
                </c:pt>
                <c:pt idx="4">
                  <c:v>3314974</c:v>
                </c:pt>
                <c:pt idx="5">
                  <c:v>3354869.5</c:v>
                </c:pt>
                <c:pt idx="6">
                  <c:v>3394764.75</c:v>
                </c:pt>
                <c:pt idx="7">
                  <c:v>3434660.25</c:v>
                </c:pt>
                <c:pt idx="8">
                  <c:v>3474555.75</c:v>
                </c:pt>
                <c:pt idx="9">
                  <c:v>3514451.25</c:v>
                </c:pt>
                <c:pt idx="10">
                  <c:v>3554346.75</c:v>
                </c:pt>
              </c:numCache>
            </c:numRef>
          </c:val>
        </c:ser>
        <c:ser>
          <c:idx val="1"/>
          <c:order val="2"/>
          <c:tx>
            <c:v>7 Fish, 26" Minimum</c:v>
          </c:tx>
          <c:spPr>
            <a:ln w="44450">
              <a:solidFill>
                <a:srgbClr val="FFFF00"/>
              </a:solidFill>
            </a:ln>
          </c:spPr>
          <c:marker>
            <c:symbol val="none"/>
          </c:marker>
          <c:val>
            <c:numRef>
              <c:f>Sheet1!$F$101:$F$111</c:f>
              <c:numCache>
                <c:formatCode>#,##0</c:formatCode>
                <c:ptCount val="11"/>
                <c:pt idx="0">
                  <c:v>1289199.75</c:v>
                </c:pt>
                <c:pt idx="1">
                  <c:v>1590421.25</c:v>
                </c:pt>
                <c:pt idx="2">
                  <c:v>1891642.625</c:v>
                </c:pt>
                <c:pt idx="3">
                  <c:v>2192864</c:v>
                </c:pt>
                <c:pt idx="4">
                  <c:v>2494085.5</c:v>
                </c:pt>
                <c:pt idx="5">
                  <c:v>2795307</c:v>
                </c:pt>
                <c:pt idx="6">
                  <c:v>3096528.5</c:v>
                </c:pt>
                <c:pt idx="7">
                  <c:v>3397750</c:v>
                </c:pt>
                <c:pt idx="8">
                  <c:v>3698971.25</c:v>
                </c:pt>
                <c:pt idx="9">
                  <c:v>4000192.75</c:v>
                </c:pt>
                <c:pt idx="10">
                  <c:v>4301414</c:v>
                </c:pt>
              </c:numCache>
            </c:numRef>
          </c:val>
        </c:ser>
        <c:marker val="1"/>
        <c:axId val="34478336"/>
        <c:axId val="34529664"/>
      </c:lineChart>
      <c:catAx>
        <c:axId val="34478336"/>
        <c:scaling>
          <c:orientation val="minMax"/>
        </c:scaling>
        <c:axPos val="b"/>
        <c:title>
          <c:tx>
            <c:rich>
              <a:bodyPr/>
              <a:lstStyle/>
              <a:p>
                <a:pPr>
                  <a:defRPr sz="1200"/>
                </a:pPr>
                <a:r>
                  <a:rPr lang="en-US" sz="1200"/>
                  <a:t>Discard Mortality Rate (%)</a:t>
                </a:r>
              </a:p>
            </c:rich>
          </c:tx>
          <c:layout>
            <c:manualLayout>
              <c:xMode val="edge"/>
              <c:yMode val="edge"/>
              <c:x val="0.43114453396697688"/>
              <c:y val="0.85297160566688912"/>
            </c:manualLayout>
          </c:layout>
        </c:title>
        <c:numFmt formatCode="General" sourceLinked="1"/>
        <c:tickLblPos val="nextTo"/>
        <c:crossAx val="34529664"/>
        <c:crosses val="autoZero"/>
        <c:auto val="1"/>
        <c:lblAlgn val="ctr"/>
        <c:lblOffset val="100"/>
      </c:catAx>
      <c:valAx>
        <c:axId val="34529664"/>
        <c:scaling>
          <c:orientation val="minMax"/>
        </c:scaling>
        <c:axPos val="l"/>
        <c:majorGridlines/>
        <c:title>
          <c:tx>
            <c:rich>
              <a:bodyPr rot="-5400000" vert="horz"/>
              <a:lstStyle/>
              <a:p>
                <a:pPr>
                  <a:defRPr sz="1200"/>
                </a:pPr>
                <a:r>
                  <a:rPr lang="en-US" sz="1200"/>
                  <a:t>Cod Removals (Kept + Dead Released</a:t>
                </a:r>
                <a:r>
                  <a:rPr lang="en-US" sz="1200" baseline="0"/>
                  <a:t> in pounds)</a:t>
                </a:r>
                <a:endParaRPr lang="en-US" sz="1200"/>
              </a:p>
            </c:rich>
          </c:tx>
          <c:layout>
            <c:manualLayout>
              <c:xMode val="edge"/>
              <c:yMode val="edge"/>
              <c:x val="7.7329915257069448E-3"/>
              <c:y val="8.440663596956216E-2"/>
            </c:manualLayout>
          </c:layout>
        </c:title>
        <c:numFmt formatCode="#,##0" sourceLinked="1"/>
        <c:tickLblPos val="nextTo"/>
        <c:txPr>
          <a:bodyPr/>
          <a:lstStyle/>
          <a:p>
            <a:pPr>
              <a:defRPr sz="1050"/>
            </a:pPr>
            <a:endParaRPr lang="en-US"/>
          </a:p>
        </c:txPr>
        <c:crossAx val="34478336"/>
        <c:crosses val="autoZero"/>
        <c:crossBetween val="between"/>
      </c:valAx>
    </c:plotArea>
    <c:legend>
      <c:legendPos val="r"/>
      <c:layout>
        <c:manualLayout>
          <c:xMode val="edge"/>
          <c:yMode val="edge"/>
          <c:x val="0"/>
          <c:y val="0.92721829025811664"/>
          <c:w val="0.99746017944275556"/>
          <c:h val="7.1167619511161351E-2"/>
        </c:manualLayout>
      </c:layout>
      <c:txPr>
        <a:bodyPr/>
        <a:lstStyle/>
        <a:p>
          <a:pPr>
            <a:defRPr sz="1400"/>
          </a:pPr>
          <a:endParaRPr lang="en-US"/>
        </a:p>
      </c:txPr>
    </c:legend>
    <c:plotVisOnly val="1"/>
  </c:chart>
  <c:txPr>
    <a:bodyPr/>
    <a:lstStyle/>
    <a:p>
      <a:pPr>
        <a:defRPr sz="9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23555" name="Rectangle 3"/>
          <p:cNvSpPr>
            <a:spLocks noGrp="1" noChangeArrowheads="1"/>
          </p:cNvSpPr>
          <p:nvPr>
            <p:ph type="dt" sz="quarter" idx="1"/>
          </p:nvPr>
        </p:nvSpPr>
        <p:spPr bwMode="auto">
          <a:xfrm>
            <a:off x="3898900"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23556" name="Rectangle 4"/>
          <p:cNvSpPr>
            <a:spLocks noGrp="1" noChangeArrowheads="1"/>
          </p:cNvSpPr>
          <p:nvPr>
            <p:ph type="ftr" sz="quarter" idx="2"/>
          </p:nvPr>
        </p:nvSpPr>
        <p:spPr bwMode="auto">
          <a:xfrm>
            <a:off x="0" y="8831263"/>
            <a:ext cx="29829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23557" name="Rectangle 5"/>
          <p:cNvSpPr>
            <a:spLocks noGrp="1" noChangeArrowheads="1"/>
          </p:cNvSpPr>
          <p:nvPr>
            <p:ph type="sldNum" sz="quarter" idx="3"/>
          </p:nvPr>
        </p:nvSpPr>
        <p:spPr bwMode="auto">
          <a:xfrm>
            <a:off x="3898900" y="8831263"/>
            <a:ext cx="29829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B7373CED-A0A5-4051-8CA4-50B2C92432A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52750" cy="473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36867" name="Rectangle 3"/>
          <p:cNvSpPr>
            <a:spLocks noGrp="1" noChangeArrowheads="1"/>
          </p:cNvSpPr>
          <p:nvPr>
            <p:ph type="dt" idx="1"/>
          </p:nvPr>
        </p:nvSpPr>
        <p:spPr bwMode="auto">
          <a:xfrm>
            <a:off x="3913188" y="0"/>
            <a:ext cx="2952750" cy="473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36868" name="Rectangle 4"/>
          <p:cNvSpPr>
            <a:spLocks noGrp="1" noRot="1" noChangeAspect="1" noChangeArrowheads="1" noTextEdit="1"/>
          </p:cNvSpPr>
          <p:nvPr>
            <p:ph type="sldImg" idx="2"/>
          </p:nvPr>
        </p:nvSpPr>
        <p:spPr bwMode="auto">
          <a:xfrm>
            <a:off x="1160463" y="709613"/>
            <a:ext cx="4619625" cy="3465512"/>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885825" y="4411663"/>
            <a:ext cx="5094288" cy="417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0" y="8823325"/>
            <a:ext cx="2952750" cy="473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36871" name="Rectangle 7"/>
          <p:cNvSpPr>
            <a:spLocks noGrp="1" noChangeArrowheads="1"/>
          </p:cNvSpPr>
          <p:nvPr>
            <p:ph type="sldNum" sz="quarter" idx="5"/>
          </p:nvPr>
        </p:nvSpPr>
        <p:spPr bwMode="auto">
          <a:xfrm>
            <a:off x="3913188" y="8823325"/>
            <a:ext cx="2952750" cy="473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38A07803-1126-48D7-BA96-BB9D0E6FD39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C9A90B-0037-4CB3-8569-6D598DAC3CCC}" type="slidenum">
              <a:rPr lang="en-US"/>
              <a:pPr/>
              <a:t>1</a:t>
            </a:fld>
            <a:endParaRPr lang="en-US"/>
          </a:p>
        </p:txBody>
      </p:sp>
      <p:sp>
        <p:nvSpPr>
          <p:cNvPr id="134146" name="Rectangle 2"/>
          <p:cNvSpPr>
            <a:spLocks noGrp="1" noRot="1" noChangeAspect="1" noChangeArrowheads="1" noTextEdit="1"/>
          </p:cNvSpPr>
          <p:nvPr>
            <p:ph type="sldImg"/>
          </p:nvPr>
        </p:nvSpPr>
        <p:spPr>
          <a:xfrm>
            <a:off x="1160463" y="709613"/>
            <a:ext cx="4619625" cy="3465512"/>
          </a:xfrm>
          <a:ln/>
        </p:spPr>
      </p:sp>
      <p:sp>
        <p:nvSpPr>
          <p:cNvPr id="134147" name="Rectangle 3"/>
          <p:cNvSpPr>
            <a:spLocks noGrp="1" noChangeArrowheads="1"/>
          </p:cNvSpPr>
          <p:nvPr>
            <p:ph type="body" idx="1"/>
          </p:nvPr>
        </p:nvSpPr>
        <p:spPr/>
        <p:txBody>
          <a:bodyPr/>
          <a:lstStyle/>
          <a:p>
            <a:endParaRPr lang="en-US" sz="1200" dirty="0" smtClean="0"/>
          </a:p>
          <a:p>
            <a:r>
              <a:rPr lang="en-US" dirty="0" smtClean="0"/>
              <a:t>A framework for predicting the biological and economic effects of changes in recreational fishing policy</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A8B62A-1DCF-4644-B687-86CF27896D30}"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back</a:t>
            </a:r>
            <a:r>
              <a:rPr lang="en-US" baseline="0" dirty="0" smtClean="0"/>
              <a:t> to the behavioral model, we need to generate expectations about kept, released fish and costs.  Costs are easier.  Kept and released is harder.</a:t>
            </a:r>
            <a:endParaRPr lang="en-US" dirty="0"/>
          </a:p>
        </p:txBody>
      </p:sp>
      <p:sp>
        <p:nvSpPr>
          <p:cNvPr id="4" name="Slide Number Placeholder 3"/>
          <p:cNvSpPr>
            <a:spLocks noGrp="1"/>
          </p:cNvSpPr>
          <p:nvPr>
            <p:ph type="sldNum" sz="quarter" idx="10"/>
          </p:nvPr>
        </p:nvSpPr>
        <p:spPr/>
        <p:txBody>
          <a:bodyPr/>
          <a:lstStyle/>
          <a:p>
            <a:fld id="{38A07803-1126-48D7-BA96-BB9D0E6FD394}"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A07803-1126-48D7-BA96-BB9D0E6FD394}"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Multiply next</a:t>
            </a:r>
            <a:r>
              <a:rPr lang="en-US" baseline="0" dirty="0" smtClean="0"/>
              <a:t> year’s projected numbers-at-length by the </a:t>
            </a:r>
            <a:r>
              <a:rPr lang="en-US" baseline="0" dirty="0" err="1" smtClean="0"/>
              <a:t>catchability</a:t>
            </a:r>
            <a:r>
              <a:rPr lang="en-US" baseline="0" dirty="0" smtClean="0"/>
              <a:t> coefficients (q) to obtain CPUE at each length category</a:t>
            </a:r>
          </a:p>
          <a:p>
            <a:endParaRPr lang="en-US" baseline="0" dirty="0" smtClean="0"/>
          </a:p>
          <a:p>
            <a:r>
              <a:rPr lang="en-US" baseline="0" dirty="0" smtClean="0"/>
              <a:t>Time-step is actually a wave not a year</a:t>
            </a:r>
            <a:endParaRPr lang="en-US" dirty="0"/>
          </a:p>
        </p:txBody>
      </p:sp>
      <p:sp>
        <p:nvSpPr>
          <p:cNvPr id="4" name="Slide Number Placeholder 3"/>
          <p:cNvSpPr>
            <a:spLocks noGrp="1"/>
          </p:cNvSpPr>
          <p:nvPr>
            <p:ph type="sldNum" sz="quarter" idx="10"/>
          </p:nvPr>
        </p:nvSpPr>
        <p:spPr/>
        <p:txBody>
          <a:bodyPr/>
          <a:lstStyle/>
          <a:p>
            <a:fld id="{38A07803-1126-48D7-BA96-BB9D0E6FD394}"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A8B62A-1DCF-4644-B687-86CF27896D30}"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The algorithm randomly</a:t>
            </a:r>
            <a:r>
              <a:rPr lang="en-US" baseline="0" dirty="0" smtClean="0"/>
              <a:t> assigns the maximum expected number of cod and haddock (separately) caught on the trip based on the probability distribution functions estimated from the MRIP catch data.</a:t>
            </a:r>
          </a:p>
          <a:p>
            <a:endParaRPr lang="en-US" baseline="0" dirty="0" smtClean="0"/>
          </a:p>
          <a:p>
            <a:r>
              <a:rPr lang="en-US" baseline="0" dirty="0" smtClean="0"/>
              <a:t>2) The lengths are randomly drawn from the probability distribution function for recreational catch-at-length.  </a:t>
            </a:r>
            <a:endParaRPr lang="en-US" dirty="0"/>
          </a:p>
        </p:txBody>
      </p:sp>
      <p:sp>
        <p:nvSpPr>
          <p:cNvPr id="4" name="Slide Number Placeholder 3"/>
          <p:cNvSpPr>
            <a:spLocks noGrp="1"/>
          </p:cNvSpPr>
          <p:nvPr>
            <p:ph type="sldNum" sz="quarter" idx="10"/>
          </p:nvPr>
        </p:nvSpPr>
        <p:spPr/>
        <p:txBody>
          <a:bodyPr/>
          <a:lstStyle/>
          <a:p>
            <a:fld id="{77A8B62A-1DCF-4644-B687-86CF27896D30}"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8B62A-1DCF-4644-B687-86CF27896D30}" type="slidenum">
              <a:rPr lang="en-US" smtClean="0"/>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lot of other assumptions that I haven’t mentioned.</a:t>
            </a:r>
            <a:endParaRPr lang="en-US" dirty="0"/>
          </a:p>
        </p:txBody>
      </p:sp>
      <p:sp>
        <p:nvSpPr>
          <p:cNvPr id="4" name="Slide Number Placeholder 3"/>
          <p:cNvSpPr>
            <a:spLocks noGrp="1"/>
          </p:cNvSpPr>
          <p:nvPr>
            <p:ph type="sldNum" sz="quarter" idx="10"/>
          </p:nvPr>
        </p:nvSpPr>
        <p:spPr/>
        <p:txBody>
          <a:bodyPr/>
          <a:lstStyle/>
          <a:p>
            <a:fld id="{38A07803-1126-48D7-BA96-BB9D0E6FD394}" type="slidenum">
              <a:rPr lang="en-US" smtClean="0"/>
              <a:pPr/>
              <a:t>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A44593-CE75-4A0B-BC14-2AF717D9DA38}" type="slidenum">
              <a:rPr lang="en-US"/>
              <a:pPr/>
              <a:t>3</a:t>
            </a:fld>
            <a:endParaRPr lang="en-US"/>
          </a:p>
        </p:txBody>
      </p:sp>
      <p:sp>
        <p:nvSpPr>
          <p:cNvPr id="44034" name="Rectangle 2"/>
          <p:cNvSpPr>
            <a:spLocks noGrp="1" noRot="1" noChangeAspect="1" noChangeArrowheads="1" noTextEdit="1"/>
          </p:cNvSpPr>
          <p:nvPr>
            <p:ph type="sldImg"/>
          </p:nvPr>
        </p:nvSpPr>
        <p:spPr>
          <a:xfrm>
            <a:off x="1160463" y="709613"/>
            <a:ext cx="4619625" cy="3465512"/>
          </a:xfrm>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A8B62A-1DCF-4644-B687-86CF27896D3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709613"/>
            <a:ext cx="4619625" cy="3465512"/>
          </a:xfrm>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We use a CE</a:t>
            </a:r>
            <a:r>
              <a:rPr lang="en-US" baseline="0" dirty="0" smtClean="0"/>
              <a:t> survey to estimate changes in angler behavior and welfare from alternative possession and size limits.</a:t>
            </a:r>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CE surveys have </a:t>
            </a:r>
            <a:r>
              <a:rPr lang="en-US" sz="1200" kern="1200" dirty="0" smtClean="0">
                <a:solidFill>
                  <a:schemeClr val="tx1"/>
                </a:solidFill>
                <a:latin typeface="Times New Roman" pitchFamily="18" charset="0"/>
                <a:ea typeface="+mn-ea"/>
                <a:cs typeface="+mn-cs"/>
              </a:rPr>
              <a:t>become especially popular because they mimic</a:t>
            </a:r>
            <a:r>
              <a:rPr lang="en-US" sz="1200" kern="1200" baseline="0" dirty="0" smtClean="0">
                <a:solidFill>
                  <a:schemeClr val="tx1"/>
                </a:solidFill>
                <a:latin typeface="Times New Roman" pitchFamily="18" charset="0"/>
                <a:ea typeface="+mn-ea"/>
                <a:cs typeface="+mn-cs"/>
              </a:rPr>
              <a:t> real choice environments: the tradeoffs anglers face when making recreational fishing trip decisions</a:t>
            </a:r>
            <a:r>
              <a:rPr lang="en-US" sz="1200" kern="1200" dirty="0" smtClean="0">
                <a:solidFill>
                  <a:schemeClr val="tx1"/>
                </a:solidFill>
                <a:latin typeface="Times New Roman" pitchFamily="18" charset="0"/>
                <a:ea typeface="+mn-ea"/>
                <a:cs typeface="+mn-cs"/>
              </a:rPr>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Intercept</a:t>
            </a:r>
            <a:r>
              <a:rPr lang="en-US" sz="1200" kern="1200" baseline="0" dirty="0" smtClean="0">
                <a:solidFill>
                  <a:schemeClr val="tx1"/>
                </a:solidFill>
                <a:latin typeface="Times New Roman" pitchFamily="18" charset="0"/>
                <a:ea typeface="+mn-ea"/>
                <a:cs typeface="+mn-cs"/>
              </a:rPr>
              <a:t> brochure, mail instrument, 3 to 6 </a:t>
            </a:r>
            <a:r>
              <a:rPr lang="en-US" sz="1200" kern="1200" dirty="0" smtClean="0">
                <a:solidFill>
                  <a:schemeClr val="tx1"/>
                </a:solidFill>
                <a:latin typeface="Times New Roman" pitchFamily="18" charset="0"/>
                <a:ea typeface="+mn-ea"/>
                <a:cs typeface="+mn-cs"/>
              </a:rPr>
              <a:t>weeks later post card reminder, and second mailing.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Times New Roman" pitchFamily="18"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38A07803-1126-48D7-BA96-BB9D0E6FD39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709613"/>
            <a:ext cx="4619625" cy="3465512"/>
          </a:xfrm>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Times New Roman" pitchFamily="18" charset="0"/>
                <a:ea typeface="+mn-ea"/>
                <a:cs typeface="+mn-cs"/>
              </a:rPr>
              <a:t>Information page shows basic information about the species and current management</a:t>
            </a:r>
          </a:p>
          <a:p>
            <a:r>
              <a:rPr lang="en-US" sz="1200" kern="1200" dirty="0" smtClean="0">
                <a:solidFill>
                  <a:schemeClr val="tx1"/>
                </a:solidFill>
                <a:latin typeface="Times New Roman" pitchFamily="18" charset="0"/>
                <a:ea typeface="+mn-ea"/>
                <a:cs typeface="+mn-cs"/>
              </a:rPr>
              <a:t>Screener questions targeted the respondent’s familiarity and avidity for the species in the survey.   There were some responses from anglers who indicated that they never fished for cod or haddock in the past 5 years.  Those responses were difficult to interpret as they had no actual contact with the cod, haddock, or Pollock.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Times New Roman" pitchFamily="18" charset="0"/>
                <a:ea typeface="+mn-ea"/>
                <a:cs typeface="+mn-cs"/>
              </a:rPr>
              <a:t> </a:t>
            </a:r>
            <a:endParaRPr lang="en-US" sz="1200" kern="1200" dirty="0" smtClean="0">
              <a:solidFill>
                <a:schemeClr val="tx1"/>
              </a:solidFill>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Times New Roman" pitchFamily="18" charset="0"/>
                <a:ea typeface="+mn-ea"/>
                <a:cs typeface="+mn-cs"/>
              </a:rPr>
              <a:t> </a:t>
            </a:r>
            <a:endParaRPr lang="en-US" dirty="0"/>
          </a:p>
        </p:txBody>
      </p:sp>
      <p:sp>
        <p:nvSpPr>
          <p:cNvPr id="4" name="Slide Number Placeholder 3"/>
          <p:cNvSpPr>
            <a:spLocks noGrp="1"/>
          </p:cNvSpPr>
          <p:nvPr>
            <p:ph type="sldNum" sz="quarter" idx="10"/>
          </p:nvPr>
        </p:nvSpPr>
        <p:spPr/>
        <p:txBody>
          <a:bodyPr/>
          <a:lstStyle/>
          <a:p>
            <a:fld id="{38A07803-1126-48D7-BA96-BB9D0E6FD39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709613"/>
            <a:ext cx="4619625" cy="3465512"/>
          </a:xfrm>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Times New Roman" pitchFamily="18" charset="0"/>
                <a:ea typeface="+mn-ea"/>
                <a:cs typeface="+mn-cs"/>
              </a:rPr>
              <a:t>Information page shows basic information about the species and current management</a:t>
            </a:r>
          </a:p>
          <a:p>
            <a:r>
              <a:rPr lang="en-US" sz="1200" kern="1200" dirty="0" smtClean="0">
                <a:solidFill>
                  <a:schemeClr val="tx1"/>
                </a:solidFill>
                <a:latin typeface="Times New Roman" pitchFamily="18" charset="0"/>
                <a:ea typeface="+mn-ea"/>
                <a:cs typeface="+mn-cs"/>
              </a:rPr>
              <a:t>Screener questions targeted the respondent’s familiarity and avidity for the species in the survey.   There were some responses from anglers who indicated that they never fished for cod or haddock in the past 5 years.  Those responses were difficult to interpret as they had no actual contact with the cod, haddock, or Pollock.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Times New Roman" pitchFamily="18" charset="0"/>
                <a:ea typeface="+mn-ea"/>
                <a:cs typeface="+mn-cs"/>
              </a:rPr>
              <a:t> </a:t>
            </a:r>
            <a:endParaRPr lang="en-US" sz="1200" kern="1200" dirty="0" smtClean="0">
              <a:solidFill>
                <a:schemeClr val="tx1"/>
              </a:solidFill>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Times New Roman" pitchFamily="18" charset="0"/>
                <a:ea typeface="+mn-ea"/>
                <a:cs typeface="+mn-cs"/>
              </a:rPr>
              <a:t> </a:t>
            </a:r>
            <a:endParaRPr lang="en-US" dirty="0"/>
          </a:p>
        </p:txBody>
      </p:sp>
      <p:sp>
        <p:nvSpPr>
          <p:cNvPr id="4" name="Slide Number Placeholder 3"/>
          <p:cNvSpPr>
            <a:spLocks noGrp="1"/>
          </p:cNvSpPr>
          <p:nvPr>
            <p:ph type="sldNum" sz="quarter" idx="10"/>
          </p:nvPr>
        </p:nvSpPr>
        <p:spPr/>
        <p:txBody>
          <a:bodyPr/>
          <a:lstStyle/>
          <a:p>
            <a:fld id="{38A07803-1126-48D7-BA96-BB9D0E6FD39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709613"/>
            <a:ext cx="4619625" cy="3465512"/>
          </a:xfrm>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Attribute levels were assigned to include historical and potential future values to the best of our ability.  Given that it is usually impossible to test every potential attribute-level combination (due to cost, sample size limitations, etc.)  experimental designs were used in the survey using SAS 9.2 </a:t>
            </a:r>
            <a:r>
              <a:rPr lang="en-US" sz="1200" kern="1200" dirty="0" err="1" smtClean="0">
                <a:solidFill>
                  <a:schemeClr val="tx1"/>
                </a:solidFill>
                <a:latin typeface="Times New Roman" pitchFamily="18" charset="0"/>
                <a:ea typeface="+mn-ea"/>
                <a:cs typeface="+mn-cs"/>
              </a:rPr>
              <a:t>Kuhfeld</a:t>
            </a:r>
            <a:r>
              <a:rPr lang="en-US" sz="1200" kern="1200" dirty="0" smtClean="0">
                <a:solidFill>
                  <a:schemeClr val="tx1"/>
                </a:solidFill>
                <a:latin typeface="Times New Roman" pitchFamily="18" charset="0"/>
                <a:ea typeface="+mn-ea"/>
                <a:cs typeface="+mn-cs"/>
              </a:rPr>
              <a:t> Macros which had the highest relative D-efficiency scores of all candidate designs (Relative D-Efficiency ~ 73)</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In total, 26 different survey versions were mailed to anglers.</a:t>
            </a:r>
          </a:p>
          <a:p>
            <a:endParaRPr lang="en-US" dirty="0"/>
          </a:p>
        </p:txBody>
      </p:sp>
      <p:sp>
        <p:nvSpPr>
          <p:cNvPr id="4" name="Slide Number Placeholder 3"/>
          <p:cNvSpPr>
            <a:spLocks noGrp="1"/>
          </p:cNvSpPr>
          <p:nvPr>
            <p:ph type="sldNum" sz="quarter" idx="10"/>
          </p:nvPr>
        </p:nvSpPr>
        <p:spPr/>
        <p:txBody>
          <a:bodyPr/>
          <a:lstStyle/>
          <a:p>
            <a:fld id="{38A07803-1126-48D7-BA96-BB9D0E6FD39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755 completes</a:t>
            </a:r>
            <a:r>
              <a:rPr lang="en-US" baseline="0" dirty="0" smtClean="0"/>
              <a:t> in ME, NH, MA (38% response rate)</a:t>
            </a:r>
            <a:endParaRPr lang="en-US" dirty="0"/>
          </a:p>
        </p:txBody>
      </p:sp>
      <p:sp>
        <p:nvSpPr>
          <p:cNvPr id="4" name="Slide Number Placeholder 3"/>
          <p:cNvSpPr>
            <a:spLocks noGrp="1"/>
          </p:cNvSpPr>
          <p:nvPr>
            <p:ph type="sldNum" sz="quarter" idx="10"/>
          </p:nvPr>
        </p:nvSpPr>
        <p:spPr/>
        <p:txBody>
          <a:bodyPr/>
          <a:lstStyle/>
          <a:p>
            <a:fld id="{38A07803-1126-48D7-BA96-BB9D0E6FD39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709613"/>
            <a:ext cx="4619625" cy="3465512"/>
          </a:xfrm>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So rather than directly including</a:t>
            </a:r>
            <a:r>
              <a:rPr lang="en-US" baseline="0" dirty="0" smtClean="0"/>
              <a:t> policy changes in the RUM Sonia </a:t>
            </a:r>
            <a:r>
              <a:rPr lang="en-US" sz="1200" kern="1200" dirty="0" smtClean="0">
                <a:solidFill>
                  <a:schemeClr val="tx1"/>
                </a:solidFill>
                <a:latin typeface="Times New Roman" pitchFamily="18" charset="0"/>
                <a:ea typeface="+mn-ea"/>
                <a:cs typeface="+mn-cs"/>
              </a:rPr>
              <a:t>transformed the typical RUM specification into:</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Where</a:t>
            </a:r>
            <a:r>
              <a:rPr lang="en-US" sz="1200" kern="1200" baseline="0" dirty="0" smtClean="0">
                <a:solidFill>
                  <a:schemeClr val="tx1"/>
                </a:solidFill>
                <a:latin typeface="Times New Roman" pitchFamily="18" charset="0"/>
                <a:ea typeface="+mn-ea"/>
                <a:cs typeface="+mn-cs"/>
              </a:rPr>
              <a:t> expected keep + expected release = expected catch</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Times New Roman" pitchFamily="18" charset="0"/>
                <a:ea typeface="+mn-ea"/>
                <a:cs typeface="+mn-cs"/>
              </a:rPr>
              <a:t>By incorporating </a:t>
            </a:r>
            <a:r>
              <a:rPr lang="en-US" sz="1200" kern="1200" dirty="0" smtClean="0">
                <a:solidFill>
                  <a:schemeClr val="tx1"/>
                </a:solidFill>
                <a:latin typeface="Times New Roman" pitchFamily="18" charset="0"/>
                <a:ea typeface="+mn-ea"/>
                <a:cs typeface="+mn-cs"/>
              </a:rPr>
              <a:t>expected keep and release in the angler’s utility function allows….</a:t>
            </a:r>
            <a:endParaRPr lang="en-US" sz="1200" kern="1200" baseline="0" dirty="0" smtClean="0">
              <a:solidFill>
                <a:schemeClr val="tx1"/>
              </a:solidFill>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fld id="{38A07803-1126-48D7-BA96-BB9D0E6FD39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No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3201988" y="2707457"/>
            <a:ext cx="5484812" cy="1224439"/>
          </a:xfrm>
        </p:spPr>
        <p:txBody>
          <a:bodyPr/>
          <a:lstStyle/>
          <a:p>
            <a:pPr lvl="0"/>
            <a:r>
              <a:rPr lang="en-US" dirty="0" smtClean="0"/>
              <a:t>Click to edit Master text styles</a:t>
            </a:r>
          </a:p>
        </p:txBody>
      </p:sp>
      <p:sp>
        <p:nvSpPr>
          <p:cNvPr id="6" name="Text Placeholder 5"/>
          <p:cNvSpPr>
            <a:spLocks noGrp="1"/>
          </p:cNvSpPr>
          <p:nvPr>
            <p:ph type="body" sz="quarter" idx="11" hasCustomPrompt="1"/>
          </p:nvPr>
        </p:nvSpPr>
        <p:spPr>
          <a:xfrm>
            <a:off x="463550" y="3118590"/>
            <a:ext cx="1293813" cy="752475"/>
          </a:xfrm>
        </p:spPr>
        <p:txBody>
          <a:bodyPr lIns="0" tIns="0" rIns="0" bIns="0">
            <a:normAutofit/>
          </a:bodyPr>
          <a:lstStyle>
            <a:lvl1pPr algn="l">
              <a:defRPr sz="1800" b="1">
                <a:solidFill>
                  <a:schemeClr val="accent1"/>
                </a:solidFill>
              </a:defRPr>
            </a:lvl1pPr>
          </a:lstStyle>
          <a:p>
            <a:pPr lvl="0"/>
            <a:r>
              <a:rPr lang="en-US" dirty="0" smtClean="0"/>
              <a:t>Regional Unit</a:t>
            </a:r>
            <a:endParaRPr lang="en-US" dirty="0"/>
          </a:p>
        </p:txBody>
      </p:sp>
      <p:sp>
        <p:nvSpPr>
          <p:cNvPr id="8" name="Text Placeholder 7"/>
          <p:cNvSpPr>
            <a:spLocks noGrp="1"/>
          </p:cNvSpPr>
          <p:nvPr>
            <p:ph type="body" sz="quarter" idx="12" hasCustomPrompt="1"/>
          </p:nvPr>
        </p:nvSpPr>
        <p:spPr>
          <a:xfrm>
            <a:off x="3201988" y="4282303"/>
            <a:ext cx="5484812" cy="577850"/>
          </a:xfrm>
        </p:spPr>
        <p:txBody>
          <a:bodyPr>
            <a:normAutofit/>
          </a:bodyPr>
          <a:lstStyle>
            <a:lvl1pPr>
              <a:defRPr sz="1800"/>
            </a:lvl1pPr>
          </a:lstStyle>
          <a:p>
            <a:pPr lvl="0"/>
            <a:r>
              <a:rPr lang="en-US" dirty="0" smtClean="0"/>
              <a:t>July 19, 2012</a:t>
            </a:r>
            <a:endParaRPr lang="en-US" dirty="0"/>
          </a:p>
        </p:txBody>
      </p:sp>
    </p:spTree>
    <p:extLst>
      <p:ext uri="{BB962C8B-B14F-4D97-AF65-F5344CB8AC3E}">
        <p14:creationId xmlns="" xmlns:p14="http://schemas.microsoft.com/office/powerpoint/2010/main" val="218610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r>
              <a:rPr lang="en-US" smtClean="0"/>
              <a:t>U.S. Department of Commerce | National Oceanic and Atmospheric Administration | NOAA Fisheries | Page </a:t>
            </a:r>
            <a:fld id="{632D3AEB-7CBE-3049-91AC-335C6B4F5BF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1682" y="1141666"/>
            <a:ext cx="5485118" cy="1398472"/>
          </a:xfrm>
          <a:prstGeom prst="rect">
            <a:avLst/>
          </a:prstGeom>
        </p:spPr>
        <p:txBody>
          <a:bodyPr vert="horz" lIns="91440" tIns="45720" rIns="91440" bIns="4572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01682" y="2631403"/>
            <a:ext cx="5485117" cy="1277675"/>
          </a:xfrm>
          <a:prstGeom prst="rect">
            <a:avLst/>
          </a:prstGeom>
        </p:spPr>
        <p:txBody>
          <a:bodyPr vert="horz" lIns="91440" tIns="45720" rIns="91440" bIns="45720" rtlCol="0">
            <a:normAutofit/>
          </a:bodyPr>
          <a:lstStyle/>
          <a:p>
            <a:pPr lvl="0"/>
            <a:r>
              <a:rPr lang="en-US" dirty="0" smtClean="0"/>
              <a:t>Click to edit Master text styles</a:t>
            </a:r>
          </a:p>
        </p:txBody>
      </p:sp>
      <p:sp>
        <p:nvSpPr>
          <p:cNvPr id="7" name="Freeform 6"/>
          <p:cNvSpPr/>
          <p:nvPr userDrawn="1"/>
        </p:nvSpPr>
        <p:spPr>
          <a:xfrm>
            <a:off x="-9190" y="4417160"/>
            <a:ext cx="9170673" cy="2457785"/>
          </a:xfrm>
          <a:custGeom>
            <a:avLst/>
            <a:gdLst>
              <a:gd name="connsiteX0" fmla="*/ 0 w 10289745"/>
              <a:gd name="connsiteY0" fmla="*/ 2348314 h 2694297"/>
              <a:gd name="connsiteX1" fmla="*/ 9145997 w 10289745"/>
              <a:gd name="connsiteY1" fmla="*/ 81 h 2694297"/>
              <a:gd name="connsiteX2" fmla="*/ 9145997 w 10289745"/>
              <a:gd name="connsiteY2" fmla="*/ 2436173 h 2694297"/>
              <a:gd name="connsiteX3" fmla="*/ 0 w 10289745"/>
              <a:gd name="connsiteY3" fmla="*/ 2348314 h 2694297"/>
              <a:gd name="connsiteX0" fmla="*/ 0 w 10289745"/>
              <a:gd name="connsiteY0" fmla="*/ 2348233 h 2694216"/>
              <a:gd name="connsiteX1" fmla="*/ 9145997 w 10289745"/>
              <a:gd name="connsiteY1" fmla="*/ 0 h 2694216"/>
              <a:gd name="connsiteX2" fmla="*/ 9145997 w 10289745"/>
              <a:gd name="connsiteY2" fmla="*/ 2436092 h 2694216"/>
              <a:gd name="connsiteX3" fmla="*/ 0 w 10289745"/>
              <a:gd name="connsiteY3" fmla="*/ 2348233 h 2694216"/>
              <a:gd name="connsiteX0" fmla="*/ 0 w 10289745"/>
              <a:gd name="connsiteY0" fmla="*/ 2348233 h 2694216"/>
              <a:gd name="connsiteX1" fmla="*/ 9145997 w 10289745"/>
              <a:gd name="connsiteY1" fmla="*/ 0 h 2694216"/>
              <a:gd name="connsiteX2" fmla="*/ 9145997 w 10289745"/>
              <a:gd name="connsiteY2" fmla="*/ 2436092 h 2694216"/>
              <a:gd name="connsiteX3" fmla="*/ 0 w 10289745"/>
              <a:gd name="connsiteY3" fmla="*/ 2348233 h 2694216"/>
              <a:gd name="connsiteX0" fmla="*/ 2 w 10271923"/>
              <a:gd name="connsiteY0" fmla="*/ 1961048 h 2259210"/>
              <a:gd name="connsiteX1" fmla="*/ 9115022 w 10271923"/>
              <a:gd name="connsiteY1" fmla="*/ 0 h 2259210"/>
              <a:gd name="connsiteX2" fmla="*/ 9145999 w 10271923"/>
              <a:gd name="connsiteY2" fmla="*/ 2048907 h 2259210"/>
              <a:gd name="connsiteX3" fmla="*/ 2 w 10271923"/>
              <a:gd name="connsiteY3" fmla="*/ 1961048 h 2259210"/>
              <a:gd name="connsiteX0" fmla="*/ 2 w 10302372"/>
              <a:gd name="connsiteY0" fmla="*/ 2355976 h 2702917"/>
              <a:gd name="connsiteX1" fmla="*/ 9169232 w 10302372"/>
              <a:gd name="connsiteY1" fmla="*/ 0 h 2702917"/>
              <a:gd name="connsiteX2" fmla="*/ 9145999 w 10302372"/>
              <a:gd name="connsiteY2" fmla="*/ 2443835 h 2702917"/>
              <a:gd name="connsiteX3" fmla="*/ 2 w 10302372"/>
              <a:gd name="connsiteY3" fmla="*/ 2355976 h 2702917"/>
              <a:gd name="connsiteX0" fmla="*/ 2 w 10302372"/>
              <a:gd name="connsiteY0" fmla="*/ 2355976 h 2702917"/>
              <a:gd name="connsiteX1" fmla="*/ 9169232 w 10302372"/>
              <a:gd name="connsiteY1" fmla="*/ 0 h 2702917"/>
              <a:gd name="connsiteX2" fmla="*/ 9145999 w 10302372"/>
              <a:gd name="connsiteY2" fmla="*/ 2443835 h 2702917"/>
              <a:gd name="connsiteX3" fmla="*/ 2 w 10302372"/>
              <a:gd name="connsiteY3" fmla="*/ 2355976 h 2702917"/>
              <a:gd name="connsiteX0" fmla="*/ 2 w 10302372"/>
              <a:gd name="connsiteY0" fmla="*/ 2355976 h 2702917"/>
              <a:gd name="connsiteX1" fmla="*/ 9169232 w 10302372"/>
              <a:gd name="connsiteY1" fmla="*/ 0 h 2702917"/>
              <a:gd name="connsiteX2" fmla="*/ 9145999 w 10302372"/>
              <a:gd name="connsiteY2" fmla="*/ 2443835 h 2702917"/>
              <a:gd name="connsiteX3" fmla="*/ 2 w 10302372"/>
              <a:gd name="connsiteY3" fmla="*/ 2355976 h 2702917"/>
              <a:gd name="connsiteX0" fmla="*/ 1 w 10359948"/>
              <a:gd name="connsiteY0" fmla="*/ 2534080 h 2803153"/>
              <a:gd name="connsiteX1" fmla="*/ 9223441 w 10359948"/>
              <a:gd name="connsiteY1" fmla="*/ 0 h 2803153"/>
              <a:gd name="connsiteX2" fmla="*/ 9200208 w 10359948"/>
              <a:gd name="connsiteY2" fmla="*/ 2443835 h 2803153"/>
              <a:gd name="connsiteX3" fmla="*/ 1 w 10359948"/>
              <a:gd name="connsiteY3" fmla="*/ 2534080 h 2803153"/>
              <a:gd name="connsiteX0" fmla="*/ 2 w 10302373"/>
              <a:gd name="connsiteY0" fmla="*/ 2371463 h 2710654"/>
              <a:gd name="connsiteX1" fmla="*/ 9169233 w 10302373"/>
              <a:gd name="connsiteY1" fmla="*/ 0 h 2710654"/>
              <a:gd name="connsiteX2" fmla="*/ 9146000 w 10302373"/>
              <a:gd name="connsiteY2" fmla="*/ 2443835 h 2710654"/>
              <a:gd name="connsiteX3" fmla="*/ 2 w 10302373"/>
              <a:gd name="connsiteY3" fmla="*/ 2371463 h 2710654"/>
              <a:gd name="connsiteX0" fmla="*/ 22101 w 10324472"/>
              <a:gd name="connsiteY0" fmla="*/ 2371463 h 2601940"/>
              <a:gd name="connsiteX1" fmla="*/ 9191332 w 10324472"/>
              <a:gd name="connsiteY1" fmla="*/ 0 h 2601940"/>
              <a:gd name="connsiteX2" fmla="*/ 9168099 w 10324472"/>
              <a:gd name="connsiteY2" fmla="*/ 2443835 h 2601940"/>
              <a:gd name="connsiteX3" fmla="*/ 22101 w 10324472"/>
              <a:gd name="connsiteY3" fmla="*/ 2371463 h 2601940"/>
              <a:gd name="connsiteX0" fmla="*/ 454248 w 10756619"/>
              <a:gd name="connsiteY0" fmla="*/ 2371463 h 2635640"/>
              <a:gd name="connsiteX1" fmla="*/ 9623479 w 10756619"/>
              <a:gd name="connsiteY1" fmla="*/ 0 h 2635640"/>
              <a:gd name="connsiteX2" fmla="*/ 9600246 w 10756619"/>
              <a:gd name="connsiteY2" fmla="*/ 2443835 h 2635640"/>
              <a:gd name="connsiteX3" fmla="*/ 2243166 w 10756619"/>
              <a:gd name="connsiteY3" fmla="*/ 2466974 h 2635640"/>
              <a:gd name="connsiteX4" fmla="*/ 454248 w 10756619"/>
              <a:gd name="connsiteY4" fmla="*/ 2371463 h 2635640"/>
              <a:gd name="connsiteX0" fmla="*/ 1153431 w 11456764"/>
              <a:gd name="connsiteY0" fmla="*/ 2371463 h 2641277"/>
              <a:gd name="connsiteX1" fmla="*/ 10322662 w 11456764"/>
              <a:gd name="connsiteY1" fmla="*/ 0 h 2641277"/>
              <a:gd name="connsiteX2" fmla="*/ 10299429 w 11456764"/>
              <a:gd name="connsiteY2" fmla="*/ 2443835 h 2641277"/>
              <a:gd name="connsiteX3" fmla="*/ 1137944 w 11456764"/>
              <a:gd name="connsiteY3" fmla="*/ 2482461 h 2641277"/>
              <a:gd name="connsiteX4" fmla="*/ 1153431 w 11456764"/>
              <a:gd name="connsiteY4" fmla="*/ 2371463 h 2641277"/>
              <a:gd name="connsiteX0" fmla="*/ 15487 w 10318820"/>
              <a:gd name="connsiteY0" fmla="*/ 2371463 h 2641277"/>
              <a:gd name="connsiteX1" fmla="*/ 9184718 w 10318820"/>
              <a:gd name="connsiteY1" fmla="*/ 0 h 2641277"/>
              <a:gd name="connsiteX2" fmla="*/ 9161485 w 10318820"/>
              <a:gd name="connsiteY2" fmla="*/ 2443835 h 2641277"/>
              <a:gd name="connsiteX3" fmla="*/ 0 w 10318820"/>
              <a:gd name="connsiteY3" fmla="*/ 2482461 h 2641277"/>
              <a:gd name="connsiteX4" fmla="*/ 15487 w 10318820"/>
              <a:gd name="connsiteY4" fmla="*/ 2371463 h 2641277"/>
              <a:gd name="connsiteX0" fmla="*/ 15487 w 10318820"/>
              <a:gd name="connsiteY0" fmla="*/ 2371463 h 2641277"/>
              <a:gd name="connsiteX1" fmla="*/ 9184718 w 10318820"/>
              <a:gd name="connsiteY1" fmla="*/ 0 h 2641277"/>
              <a:gd name="connsiteX2" fmla="*/ 9161485 w 10318820"/>
              <a:gd name="connsiteY2" fmla="*/ 2443835 h 2641277"/>
              <a:gd name="connsiteX3" fmla="*/ 0 w 10318820"/>
              <a:gd name="connsiteY3" fmla="*/ 2482461 h 2641277"/>
              <a:gd name="connsiteX4" fmla="*/ 15487 w 10318820"/>
              <a:gd name="connsiteY4" fmla="*/ 2371463 h 2641277"/>
              <a:gd name="connsiteX0" fmla="*/ 15487 w 10318820"/>
              <a:gd name="connsiteY0" fmla="*/ 2371463 h 2641277"/>
              <a:gd name="connsiteX1" fmla="*/ 9184718 w 10318820"/>
              <a:gd name="connsiteY1" fmla="*/ 0 h 2641277"/>
              <a:gd name="connsiteX2" fmla="*/ 9161485 w 10318820"/>
              <a:gd name="connsiteY2" fmla="*/ 2443835 h 2641277"/>
              <a:gd name="connsiteX3" fmla="*/ 0 w 10318820"/>
              <a:gd name="connsiteY3" fmla="*/ 2482461 h 2641277"/>
              <a:gd name="connsiteX4" fmla="*/ 15487 w 10318820"/>
              <a:gd name="connsiteY4" fmla="*/ 2371463 h 2641277"/>
              <a:gd name="connsiteX0" fmla="*/ 15487 w 10318820"/>
              <a:gd name="connsiteY0" fmla="*/ 2371463 h 2641277"/>
              <a:gd name="connsiteX1" fmla="*/ 9184718 w 10318820"/>
              <a:gd name="connsiteY1" fmla="*/ 0 h 2641277"/>
              <a:gd name="connsiteX2" fmla="*/ 9161485 w 10318820"/>
              <a:gd name="connsiteY2" fmla="*/ 2443835 h 2641277"/>
              <a:gd name="connsiteX3" fmla="*/ 0 w 10318820"/>
              <a:gd name="connsiteY3" fmla="*/ 2482461 h 2641277"/>
              <a:gd name="connsiteX4" fmla="*/ 15487 w 10318820"/>
              <a:gd name="connsiteY4" fmla="*/ 2371463 h 2641277"/>
              <a:gd name="connsiteX0" fmla="*/ 15487 w 10318820"/>
              <a:gd name="connsiteY0" fmla="*/ 2371463 h 2482461"/>
              <a:gd name="connsiteX1" fmla="*/ 9184718 w 10318820"/>
              <a:gd name="connsiteY1" fmla="*/ 0 h 2482461"/>
              <a:gd name="connsiteX2" fmla="*/ 9161485 w 10318820"/>
              <a:gd name="connsiteY2" fmla="*/ 2443835 h 2482461"/>
              <a:gd name="connsiteX3" fmla="*/ 0 w 10318820"/>
              <a:gd name="connsiteY3" fmla="*/ 2482461 h 2482461"/>
              <a:gd name="connsiteX4" fmla="*/ 15487 w 10318820"/>
              <a:gd name="connsiteY4" fmla="*/ 2371463 h 2482461"/>
              <a:gd name="connsiteX0" fmla="*/ 15487 w 10252186"/>
              <a:gd name="connsiteY0" fmla="*/ 2371463 h 2482461"/>
              <a:gd name="connsiteX1" fmla="*/ 9184718 w 10252186"/>
              <a:gd name="connsiteY1" fmla="*/ 0 h 2482461"/>
              <a:gd name="connsiteX2" fmla="*/ 9022088 w 10252186"/>
              <a:gd name="connsiteY2" fmla="*/ 2242499 h 2482461"/>
              <a:gd name="connsiteX3" fmla="*/ 0 w 10252186"/>
              <a:gd name="connsiteY3" fmla="*/ 2482461 h 2482461"/>
              <a:gd name="connsiteX4" fmla="*/ 15487 w 10252186"/>
              <a:gd name="connsiteY4" fmla="*/ 2371463 h 2482461"/>
              <a:gd name="connsiteX0" fmla="*/ 15487 w 10311181"/>
              <a:gd name="connsiteY0" fmla="*/ 2371463 h 2482461"/>
              <a:gd name="connsiteX1" fmla="*/ 9184718 w 10311181"/>
              <a:gd name="connsiteY1" fmla="*/ 0 h 2482461"/>
              <a:gd name="connsiteX2" fmla="*/ 9145996 w 10311181"/>
              <a:gd name="connsiteY2" fmla="*/ 2443835 h 2482461"/>
              <a:gd name="connsiteX3" fmla="*/ 0 w 10311181"/>
              <a:gd name="connsiteY3" fmla="*/ 2482461 h 2482461"/>
              <a:gd name="connsiteX4" fmla="*/ 15487 w 10311181"/>
              <a:gd name="connsiteY4" fmla="*/ 2371463 h 2482461"/>
              <a:gd name="connsiteX0" fmla="*/ 15487 w 9184718"/>
              <a:gd name="connsiteY0" fmla="*/ 2371463 h 2482461"/>
              <a:gd name="connsiteX1" fmla="*/ 9184718 w 9184718"/>
              <a:gd name="connsiteY1" fmla="*/ 0 h 2482461"/>
              <a:gd name="connsiteX2" fmla="*/ 9145996 w 9184718"/>
              <a:gd name="connsiteY2" fmla="*/ 2443835 h 2482461"/>
              <a:gd name="connsiteX3" fmla="*/ 0 w 9184718"/>
              <a:gd name="connsiteY3" fmla="*/ 2482461 h 2482461"/>
              <a:gd name="connsiteX4" fmla="*/ 15487 w 9184718"/>
              <a:gd name="connsiteY4" fmla="*/ 2371463 h 2482461"/>
              <a:gd name="connsiteX0" fmla="*/ 15487 w 9184718"/>
              <a:gd name="connsiteY0" fmla="*/ 2371463 h 2482461"/>
              <a:gd name="connsiteX1" fmla="*/ 9184718 w 9184718"/>
              <a:gd name="connsiteY1" fmla="*/ 0 h 2482461"/>
              <a:gd name="connsiteX2" fmla="*/ 9176973 w 9184718"/>
              <a:gd name="connsiteY2" fmla="*/ 2459323 h 2482461"/>
              <a:gd name="connsiteX3" fmla="*/ 0 w 9184718"/>
              <a:gd name="connsiteY3" fmla="*/ 2482461 h 2482461"/>
              <a:gd name="connsiteX4" fmla="*/ 15487 w 9184718"/>
              <a:gd name="connsiteY4" fmla="*/ 2371463 h 2482461"/>
              <a:gd name="connsiteX0" fmla="*/ 15487 w 9184718"/>
              <a:gd name="connsiteY0" fmla="*/ 2371463 h 2482461"/>
              <a:gd name="connsiteX1" fmla="*/ 9184718 w 9184718"/>
              <a:gd name="connsiteY1" fmla="*/ 0 h 2482461"/>
              <a:gd name="connsiteX2" fmla="*/ 9176973 w 9184718"/>
              <a:gd name="connsiteY2" fmla="*/ 2459323 h 2482461"/>
              <a:gd name="connsiteX3" fmla="*/ 0 w 9184718"/>
              <a:gd name="connsiteY3" fmla="*/ 2482461 h 2482461"/>
              <a:gd name="connsiteX4" fmla="*/ 15487 w 9184718"/>
              <a:gd name="connsiteY4" fmla="*/ 2371463 h 2482461"/>
              <a:gd name="connsiteX0" fmla="*/ 15487 w 9184718"/>
              <a:gd name="connsiteY0" fmla="*/ 2371463 h 2482461"/>
              <a:gd name="connsiteX1" fmla="*/ 9184718 w 9184718"/>
              <a:gd name="connsiteY1" fmla="*/ 0 h 2482461"/>
              <a:gd name="connsiteX2" fmla="*/ 9176973 w 9184718"/>
              <a:gd name="connsiteY2" fmla="*/ 2459323 h 2482461"/>
              <a:gd name="connsiteX3" fmla="*/ 0 w 9184718"/>
              <a:gd name="connsiteY3" fmla="*/ 2482461 h 2482461"/>
              <a:gd name="connsiteX4" fmla="*/ 15487 w 9184718"/>
              <a:gd name="connsiteY4" fmla="*/ 2371463 h 2482461"/>
              <a:gd name="connsiteX0" fmla="*/ 15487 w 9184718"/>
              <a:gd name="connsiteY0" fmla="*/ 2371463 h 2482461"/>
              <a:gd name="connsiteX1" fmla="*/ 9184718 w 9184718"/>
              <a:gd name="connsiteY1" fmla="*/ 0 h 2482461"/>
              <a:gd name="connsiteX2" fmla="*/ 9176973 w 9184718"/>
              <a:gd name="connsiteY2" fmla="*/ 2459323 h 2482461"/>
              <a:gd name="connsiteX3" fmla="*/ 0 w 9184718"/>
              <a:gd name="connsiteY3" fmla="*/ 2482461 h 2482461"/>
              <a:gd name="connsiteX4" fmla="*/ 15487 w 9184718"/>
              <a:gd name="connsiteY4" fmla="*/ 2371463 h 2482461"/>
              <a:gd name="connsiteX0" fmla="*/ 15487 w 9184718"/>
              <a:gd name="connsiteY0" fmla="*/ 2371463 h 2482461"/>
              <a:gd name="connsiteX1" fmla="*/ 9184718 w 9184718"/>
              <a:gd name="connsiteY1" fmla="*/ 0 h 2482461"/>
              <a:gd name="connsiteX2" fmla="*/ 9176973 w 9184718"/>
              <a:gd name="connsiteY2" fmla="*/ 2459323 h 2482461"/>
              <a:gd name="connsiteX3" fmla="*/ 0 w 9184718"/>
              <a:gd name="connsiteY3" fmla="*/ 2482461 h 2482461"/>
              <a:gd name="connsiteX4" fmla="*/ 15487 w 9184718"/>
              <a:gd name="connsiteY4" fmla="*/ 2371463 h 2482461"/>
              <a:gd name="connsiteX0" fmla="*/ 15487 w 9184718"/>
              <a:gd name="connsiteY0" fmla="*/ 2371463 h 2482461"/>
              <a:gd name="connsiteX1" fmla="*/ 9184718 w 9184718"/>
              <a:gd name="connsiteY1" fmla="*/ 0 h 2482461"/>
              <a:gd name="connsiteX2" fmla="*/ 9176973 w 9184718"/>
              <a:gd name="connsiteY2" fmla="*/ 2459323 h 2482461"/>
              <a:gd name="connsiteX3" fmla="*/ 0 w 9184718"/>
              <a:gd name="connsiteY3" fmla="*/ 2482461 h 2482461"/>
              <a:gd name="connsiteX4" fmla="*/ 15487 w 9184718"/>
              <a:gd name="connsiteY4" fmla="*/ 2371463 h 2482461"/>
              <a:gd name="connsiteX0" fmla="*/ 0 w 9215696"/>
              <a:gd name="connsiteY0" fmla="*/ 2371463 h 2482461"/>
              <a:gd name="connsiteX1" fmla="*/ 9215696 w 9215696"/>
              <a:gd name="connsiteY1" fmla="*/ 0 h 2482461"/>
              <a:gd name="connsiteX2" fmla="*/ 9207951 w 9215696"/>
              <a:gd name="connsiteY2" fmla="*/ 2459323 h 2482461"/>
              <a:gd name="connsiteX3" fmla="*/ 30978 w 9215696"/>
              <a:gd name="connsiteY3" fmla="*/ 2482461 h 2482461"/>
              <a:gd name="connsiteX4" fmla="*/ 0 w 9215696"/>
              <a:gd name="connsiteY4" fmla="*/ 2371463 h 2482461"/>
              <a:gd name="connsiteX0" fmla="*/ 0 w 9215696"/>
              <a:gd name="connsiteY0" fmla="*/ 2371463 h 2497949"/>
              <a:gd name="connsiteX1" fmla="*/ 9215696 w 9215696"/>
              <a:gd name="connsiteY1" fmla="*/ 0 h 2497949"/>
              <a:gd name="connsiteX2" fmla="*/ 9207951 w 9215696"/>
              <a:gd name="connsiteY2" fmla="*/ 2459323 h 2497949"/>
              <a:gd name="connsiteX3" fmla="*/ 2 w 9215696"/>
              <a:gd name="connsiteY3" fmla="*/ 2497949 h 2497949"/>
              <a:gd name="connsiteX4" fmla="*/ 0 w 9215696"/>
              <a:gd name="connsiteY4" fmla="*/ 2371463 h 2497949"/>
              <a:gd name="connsiteX0" fmla="*/ 0 w 9215696"/>
              <a:gd name="connsiteY0" fmla="*/ 2371463 h 2474718"/>
              <a:gd name="connsiteX1" fmla="*/ 9215696 w 9215696"/>
              <a:gd name="connsiteY1" fmla="*/ 0 h 2474718"/>
              <a:gd name="connsiteX2" fmla="*/ 9207951 w 9215696"/>
              <a:gd name="connsiteY2" fmla="*/ 2459323 h 2474718"/>
              <a:gd name="connsiteX3" fmla="*/ 30979 w 9215696"/>
              <a:gd name="connsiteY3" fmla="*/ 2474718 h 2474718"/>
              <a:gd name="connsiteX4" fmla="*/ 0 w 9215696"/>
              <a:gd name="connsiteY4" fmla="*/ 2371463 h 2474718"/>
              <a:gd name="connsiteX0" fmla="*/ 0 w 9208117"/>
              <a:gd name="connsiteY0" fmla="*/ 2371463 h 2474718"/>
              <a:gd name="connsiteX1" fmla="*/ 9184719 w 9208117"/>
              <a:gd name="connsiteY1" fmla="*/ 0 h 2474718"/>
              <a:gd name="connsiteX2" fmla="*/ 9207951 w 9208117"/>
              <a:gd name="connsiteY2" fmla="*/ 2459323 h 2474718"/>
              <a:gd name="connsiteX3" fmla="*/ 30979 w 9208117"/>
              <a:gd name="connsiteY3" fmla="*/ 2474718 h 2474718"/>
              <a:gd name="connsiteX4" fmla="*/ 0 w 9208117"/>
              <a:gd name="connsiteY4" fmla="*/ 2371463 h 2474718"/>
              <a:gd name="connsiteX0" fmla="*/ 0 w 9184719"/>
              <a:gd name="connsiteY0" fmla="*/ 2371463 h 2474718"/>
              <a:gd name="connsiteX1" fmla="*/ 9184719 w 9184719"/>
              <a:gd name="connsiteY1" fmla="*/ 0 h 2474718"/>
              <a:gd name="connsiteX2" fmla="*/ 9115020 w 9184719"/>
              <a:gd name="connsiteY2" fmla="*/ 2381886 h 2474718"/>
              <a:gd name="connsiteX3" fmla="*/ 30979 w 9184719"/>
              <a:gd name="connsiteY3" fmla="*/ 2474718 h 2474718"/>
              <a:gd name="connsiteX4" fmla="*/ 0 w 9184719"/>
              <a:gd name="connsiteY4" fmla="*/ 2371463 h 2474718"/>
              <a:gd name="connsiteX0" fmla="*/ 0 w 9184719"/>
              <a:gd name="connsiteY0" fmla="*/ 2371463 h 2474718"/>
              <a:gd name="connsiteX1" fmla="*/ 9184719 w 9184719"/>
              <a:gd name="connsiteY1" fmla="*/ 0 h 2474718"/>
              <a:gd name="connsiteX2" fmla="*/ 9169230 w 9184719"/>
              <a:gd name="connsiteY2" fmla="*/ 2451580 h 2474718"/>
              <a:gd name="connsiteX3" fmla="*/ 30979 w 9184719"/>
              <a:gd name="connsiteY3" fmla="*/ 2474718 h 2474718"/>
              <a:gd name="connsiteX4" fmla="*/ 0 w 9184719"/>
              <a:gd name="connsiteY4" fmla="*/ 2371463 h 2474718"/>
              <a:gd name="connsiteX0" fmla="*/ 0 w 9167786"/>
              <a:gd name="connsiteY0" fmla="*/ 2375696 h 2474718"/>
              <a:gd name="connsiteX1" fmla="*/ 9167786 w 9167786"/>
              <a:gd name="connsiteY1" fmla="*/ 0 h 2474718"/>
              <a:gd name="connsiteX2" fmla="*/ 9152297 w 9167786"/>
              <a:gd name="connsiteY2" fmla="*/ 2451580 h 2474718"/>
              <a:gd name="connsiteX3" fmla="*/ 14046 w 9167786"/>
              <a:gd name="connsiteY3" fmla="*/ 2474718 h 2474718"/>
              <a:gd name="connsiteX4" fmla="*/ 0 w 9167786"/>
              <a:gd name="connsiteY4" fmla="*/ 2375696 h 2474718"/>
              <a:gd name="connsiteX0" fmla="*/ 2887 w 9170673"/>
              <a:gd name="connsiteY0" fmla="*/ 2375696 h 2474718"/>
              <a:gd name="connsiteX1" fmla="*/ 9170673 w 9170673"/>
              <a:gd name="connsiteY1" fmla="*/ 0 h 2474718"/>
              <a:gd name="connsiteX2" fmla="*/ 9155184 w 9170673"/>
              <a:gd name="connsiteY2" fmla="*/ 2451580 h 2474718"/>
              <a:gd name="connsiteX3" fmla="*/ 0 w 9170673"/>
              <a:gd name="connsiteY3" fmla="*/ 2474718 h 2474718"/>
              <a:gd name="connsiteX4" fmla="*/ 2887 w 9170673"/>
              <a:gd name="connsiteY4" fmla="*/ 2375696 h 2474718"/>
              <a:gd name="connsiteX0" fmla="*/ 2887 w 9170673"/>
              <a:gd name="connsiteY0" fmla="*/ 2375696 h 2457785"/>
              <a:gd name="connsiteX1" fmla="*/ 9170673 w 9170673"/>
              <a:gd name="connsiteY1" fmla="*/ 0 h 2457785"/>
              <a:gd name="connsiteX2" fmla="*/ 9155184 w 9170673"/>
              <a:gd name="connsiteY2" fmla="*/ 2451580 h 2457785"/>
              <a:gd name="connsiteX3" fmla="*/ 0 w 9170673"/>
              <a:gd name="connsiteY3" fmla="*/ 2457785 h 2457785"/>
              <a:gd name="connsiteX4" fmla="*/ 2887 w 9170673"/>
              <a:gd name="connsiteY4" fmla="*/ 2375696 h 2457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673" h="2457785">
                <a:moveTo>
                  <a:pt x="2887" y="2375696"/>
                </a:moveTo>
                <a:cubicBezTo>
                  <a:pt x="23548" y="2372367"/>
                  <a:pt x="7344315" y="2502055"/>
                  <a:pt x="9170673" y="0"/>
                </a:cubicBezTo>
                <a:cubicBezTo>
                  <a:pt x="9168091" y="819774"/>
                  <a:pt x="9157766" y="1631806"/>
                  <a:pt x="9155184" y="2451580"/>
                </a:cubicBezTo>
                <a:lnTo>
                  <a:pt x="0" y="2457785"/>
                </a:lnTo>
                <a:cubicBezTo>
                  <a:pt x="-1" y="2415623"/>
                  <a:pt x="2888" y="2417858"/>
                  <a:pt x="2887" y="2375696"/>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110462366"/>
      </p:ext>
    </p:extLst>
  </p:cSld>
  <p:clrMap bg1="lt1" tx1="dk1" bg2="lt2" tx2="dk2" accent1="accent1" accent2="accent2" accent3="accent3" accent4="accent4" accent5="accent5" accent6="accent6" hlink="hlink" folHlink="folHlink"/>
  <p:sldLayoutIdLst>
    <p:sldLayoutId id="2147483756" r:id="rId1"/>
  </p:sldLayoutIdLst>
  <p:hf hdr="0"/>
  <p:txStyles>
    <p:titleStyle>
      <a:lvl1pPr algn="r" defTabSz="457200" rtl="0" eaLnBrk="1" latinLnBrk="0" hangingPunct="1">
        <a:lnSpc>
          <a:spcPct val="80000"/>
        </a:lnSpc>
        <a:spcBef>
          <a:spcPct val="0"/>
        </a:spcBef>
        <a:buNone/>
        <a:defRPr sz="4400" b="1" i="0" kern="1200">
          <a:solidFill>
            <a:schemeClr val="accent1"/>
          </a:solidFill>
          <a:latin typeface="+mj-lt"/>
          <a:ea typeface="+mj-ea"/>
          <a:cs typeface="Arial Narrow Bold"/>
        </a:defRPr>
      </a:lvl1pPr>
    </p:titleStyle>
    <p:bodyStyle>
      <a:lvl1pPr marL="0" indent="0" algn="r" defTabSz="457200" rtl="0" eaLnBrk="1" latinLnBrk="0" hangingPunct="1">
        <a:spcBef>
          <a:spcPct val="20000"/>
        </a:spcBef>
        <a:buFont typeface="Arial"/>
        <a:buNone/>
        <a:defRPr sz="24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32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2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2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6355080"/>
            <a:ext cx="9144000" cy="50292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57200"/>
            <a:ext cx="8229600" cy="676014"/>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7293"/>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2285999" y="6355080"/>
            <a:ext cx="6400801" cy="502919"/>
          </a:xfrm>
          <a:prstGeom prst="rect">
            <a:avLst/>
          </a:prstGeom>
        </p:spPr>
        <p:txBody>
          <a:bodyPr vert="horz" lIns="0" tIns="45720" rIns="0" bIns="45720" rtlCol="0" anchor="ctr"/>
          <a:lstStyle>
            <a:lvl1pPr algn="r">
              <a:defRPr sz="800">
                <a:solidFill>
                  <a:srgbClr val="000000"/>
                </a:solidFill>
              </a:defRPr>
            </a:lvl1pPr>
          </a:lstStyle>
          <a:p>
            <a:r>
              <a:rPr lang="en-US" dirty="0" smtClean="0"/>
              <a:t>U.S. Department of Commerce | National Oceanic and Atmospheric Administration | NOAA Fisheries | Page </a:t>
            </a:r>
            <a:fld id="{632D3AEB-7CBE-3049-91AC-335C6B4F5BF6}" type="slidenum">
              <a:rPr lang="en-US" smtClean="0"/>
              <a:pPr/>
              <a:t>‹#›</a:t>
            </a:fld>
            <a:endParaRPr lang="en-US" dirty="0"/>
          </a:p>
        </p:txBody>
      </p:sp>
      <p:sp>
        <p:nvSpPr>
          <p:cNvPr id="7" name="Rectangle 6"/>
          <p:cNvSpPr/>
          <p:nvPr userDrawn="1"/>
        </p:nvSpPr>
        <p:spPr>
          <a:xfrm>
            <a:off x="0" y="0"/>
            <a:ext cx="9144000" cy="914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NOAA-Fisheries-horizontal.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444504" y="6419088"/>
            <a:ext cx="1643940" cy="388747"/>
          </a:xfrm>
          <a:prstGeom prst="rect">
            <a:avLst/>
          </a:prstGeom>
        </p:spPr>
      </p:pic>
    </p:spTree>
  </p:cSld>
  <p:clrMap bg1="lt1" tx1="dk1" bg2="lt2" tx2="dk2" accent1="accent1" accent2="accent2" accent3="accent3" accent4="accent4" accent5="accent5" accent6="accent6" hlink="hlink" folHlink="folHlink"/>
  <p:sldLayoutIdLst>
    <p:sldLayoutId id="2147483754" r:id="rId1"/>
  </p:sldLayoutIdLst>
  <p:hf hdr="0"/>
  <p:txStyles>
    <p:titleStyle>
      <a:lvl1pPr algn="l" defTabSz="457200" rtl="0" eaLnBrk="1" latinLnBrk="0" hangingPunct="1">
        <a:spcBef>
          <a:spcPct val="0"/>
        </a:spcBef>
        <a:buNone/>
        <a:defRPr sz="3600" b="1" i="0" kern="1200">
          <a:solidFill>
            <a:schemeClr val="accent1"/>
          </a:solidFill>
          <a:latin typeface="+mj-lt"/>
          <a:ea typeface="+mj-ea"/>
          <a:cs typeface="Arial Narrow Bold"/>
        </a:defRPr>
      </a:lvl1pPr>
    </p:titleStyle>
    <p:bodyStyle>
      <a:lvl1pPr marL="342900" indent="-342900" algn="l" defTabSz="457200" rtl="0" eaLnBrk="1" latinLnBrk="0" hangingPunct="1">
        <a:spcBef>
          <a:spcPct val="20000"/>
        </a:spcBef>
        <a:buFont typeface="Arial"/>
        <a:buChar char="•"/>
        <a:defRPr sz="32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32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2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2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tif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US" sz="3600" dirty="0" smtClean="0"/>
              <a:t>A Bioeconomic Model of the Recreational Gulf of Maine Cod and Haddock Fishery</a:t>
            </a:r>
            <a:endParaRPr lang="en-US" sz="3600" dirty="0"/>
          </a:p>
        </p:txBody>
      </p:sp>
      <p:sp>
        <p:nvSpPr>
          <p:cNvPr id="25603" name="Rectangle 3"/>
          <p:cNvSpPr>
            <a:spLocks noGrp="1" noChangeArrowheads="1"/>
          </p:cNvSpPr>
          <p:nvPr>
            <p:ph type="body" sz="quarter" idx="10"/>
          </p:nvPr>
        </p:nvSpPr>
        <p:spPr/>
        <p:txBody>
          <a:bodyPr/>
          <a:lstStyle/>
          <a:p>
            <a:pPr algn="ctr">
              <a:lnSpc>
                <a:spcPct val="90000"/>
              </a:lnSpc>
              <a:buNone/>
            </a:pPr>
            <a:r>
              <a:rPr lang="en-US" sz="2400" b="1" dirty="0" smtClean="0">
                <a:solidFill>
                  <a:srgbClr val="3366CC"/>
                </a:solidFill>
              </a:rPr>
              <a:t>Min-Yang Lee</a:t>
            </a:r>
            <a:r>
              <a:rPr lang="en-US" sz="2400" b="1" baseline="30000" dirty="0" smtClean="0">
                <a:solidFill>
                  <a:srgbClr val="3366CC"/>
                </a:solidFill>
              </a:rPr>
              <a:t>1</a:t>
            </a:r>
            <a:r>
              <a:rPr lang="en-US" sz="2400" b="1" dirty="0" smtClean="0">
                <a:solidFill>
                  <a:srgbClr val="3366CC"/>
                </a:solidFill>
              </a:rPr>
              <a:t>, Scott Steinback</a:t>
            </a:r>
            <a:r>
              <a:rPr lang="en-US" sz="2400" b="1" baseline="30000" dirty="0" smtClean="0">
                <a:solidFill>
                  <a:srgbClr val="3366CC"/>
                </a:solidFill>
              </a:rPr>
              <a:t>1</a:t>
            </a:r>
            <a:r>
              <a:rPr lang="en-US" sz="2400" b="1" dirty="0" smtClean="0">
                <a:solidFill>
                  <a:srgbClr val="3366CC"/>
                </a:solidFill>
              </a:rPr>
              <a:t>, and Kristy Wallmo</a:t>
            </a:r>
            <a:r>
              <a:rPr lang="en-US" sz="2400" b="1" baseline="30000" dirty="0" smtClean="0">
                <a:solidFill>
                  <a:srgbClr val="3366CC"/>
                </a:solidFill>
              </a:rPr>
              <a:t>2</a:t>
            </a:r>
            <a:endParaRPr lang="en-US" sz="2400" b="1" baseline="30000" dirty="0">
              <a:solidFill>
                <a:srgbClr val="3366CC"/>
              </a:solidFill>
            </a:endParaRPr>
          </a:p>
        </p:txBody>
      </p:sp>
      <p:sp>
        <p:nvSpPr>
          <p:cNvPr id="7" name="TextBox 6"/>
          <p:cNvSpPr txBox="1"/>
          <p:nvPr/>
        </p:nvSpPr>
        <p:spPr>
          <a:xfrm>
            <a:off x="685800" y="4343400"/>
            <a:ext cx="8458200" cy="1538883"/>
          </a:xfrm>
          <a:prstGeom prst="rect">
            <a:avLst/>
          </a:prstGeom>
          <a:noFill/>
        </p:spPr>
        <p:txBody>
          <a:bodyPr wrap="square" rtlCol="0">
            <a:spAutoFit/>
          </a:bodyPr>
          <a:lstStyle/>
          <a:p>
            <a:r>
              <a:rPr lang="en-US" sz="2000" b="1" baseline="30000" dirty="0" smtClean="0">
                <a:solidFill>
                  <a:srgbClr val="3366CC"/>
                </a:solidFill>
                <a:latin typeface="+mn-lt"/>
              </a:rPr>
              <a:t>1</a:t>
            </a:r>
            <a:r>
              <a:rPr lang="en-US" sz="2000" b="1" dirty="0" smtClean="0">
                <a:solidFill>
                  <a:srgbClr val="3366CC"/>
                </a:solidFill>
                <a:latin typeface="+mn-lt"/>
              </a:rPr>
              <a:t>NOAA Fisheries, Northeast Fisheries Science Center, Woods Hole, MA</a:t>
            </a:r>
          </a:p>
          <a:p>
            <a:r>
              <a:rPr lang="en-US" sz="2000" b="1" baseline="30000" dirty="0" smtClean="0">
                <a:solidFill>
                  <a:srgbClr val="3366CC"/>
                </a:solidFill>
                <a:latin typeface="+mn-lt"/>
              </a:rPr>
              <a:t>2</a:t>
            </a:r>
            <a:r>
              <a:rPr lang="en-US" sz="2000" b="1" dirty="0" smtClean="0">
                <a:solidFill>
                  <a:srgbClr val="3366CC"/>
                </a:solidFill>
                <a:latin typeface="+mn-lt"/>
              </a:rPr>
              <a:t>NOAA Fisheries, Office of Science and Technology, Silver Spring, MD</a:t>
            </a:r>
          </a:p>
          <a:p>
            <a:endParaRPr lang="en-US" b="1" dirty="0" smtClean="0">
              <a:solidFill>
                <a:srgbClr val="FFC000"/>
              </a:solidFill>
              <a:effectLst>
                <a:outerShdw blurRad="38100" dist="38100" dir="2700000" algn="tl">
                  <a:srgbClr val="000000">
                    <a:alpha val="43137"/>
                  </a:srgbClr>
                </a:outerShdw>
              </a:effectLst>
            </a:endParaRPr>
          </a:p>
          <a:p>
            <a:endParaRPr lang="en-US" b="1" dirty="0" smtClean="0">
              <a:solidFill>
                <a:srgbClr val="FFC000"/>
              </a:solidFill>
              <a:effectLst>
                <a:outerShdw blurRad="38100" dist="38100" dir="2700000" algn="tl">
                  <a:srgbClr val="000000">
                    <a:alpha val="43137"/>
                  </a:srgbClr>
                </a:outerShdw>
              </a:effectLst>
            </a:endParaRPr>
          </a:p>
          <a:p>
            <a:endParaRPr lang="en-US" b="1" dirty="0" smtClean="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Model</a:t>
            </a:r>
            <a:endParaRPr lang="en-US" dirty="0"/>
          </a:p>
        </p:txBody>
      </p:sp>
      <p:sp>
        <p:nvSpPr>
          <p:cNvPr id="4" name="TextBox 3"/>
          <p:cNvSpPr txBox="1"/>
          <p:nvPr/>
        </p:nvSpPr>
        <p:spPr>
          <a:xfrm>
            <a:off x="6705600" y="6488668"/>
            <a:ext cx="2438400" cy="369332"/>
          </a:xfrm>
          <a:prstGeom prst="rect">
            <a:avLst/>
          </a:prstGeom>
          <a:noFill/>
        </p:spPr>
        <p:txBody>
          <a:bodyPr wrap="square" rtlCol="0">
            <a:spAutoFit/>
          </a:bodyPr>
          <a:lstStyle/>
          <a:p>
            <a:pPr algn="ctr"/>
            <a:r>
              <a:rPr lang="en-US" dirty="0" smtClean="0"/>
              <a:t>Economic Sub-Model</a:t>
            </a:r>
            <a:endParaRPr lang="en-US" dirty="0"/>
          </a:p>
        </p:txBody>
      </p:sp>
      <p:pic>
        <p:nvPicPr>
          <p:cNvPr id="7" name="Picture 4" descr="C:\Documents and Settings\Administrator\Desktop\Picture1.png"/>
          <p:cNvPicPr>
            <a:picLocks noChangeAspect="1" noChangeArrowheads="1"/>
          </p:cNvPicPr>
          <p:nvPr/>
        </p:nvPicPr>
        <p:blipFill>
          <a:blip r:embed="rId3" cstate="print"/>
          <a:srcRect/>
          <a:stretch>
            <a:fillRect/>
          </a:stretch>
        </p:blipFill>
        <p:spPr bwMode="auto">
          <a:xfrm>
            <a:off x="381000" y="2057400"/>
            <a:ext cx="8302625" cy="2657475"/>
          </a:xfrm>
          <a:prstGeom prst="rect">
            <a:avLst/>
          </a:prstGeom>
          <a:noFill/>
        </p:spPr>
      </p:pic>
      <p:sp>
        <p:nvSpPr>
          <p:cNvPr id="6" name="Rounded Rectangle 5"/>
          <p:cNvSpPr/>
          <p:nvPr/>
        </p:nvSpPr>
        <p:spPr bwMode="auto">
          <a:xfrm>
            <a:off x="6248400" y="304800"/>
            <a:ext cx="2438400" cy="1328023"/>
          </a:xfrm>
          <a:prstGeom prst="roundRect">
            <a:avLst/>
          </a:prstGeom>
          <a:solidFill>
            <a:schemeClr val="accent1"/>
          </a:solid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aramond" pitchFamily="18" charset="0"/>
              </a:rPr>
              <a:t>Indirectly</a:t>
            </a:r>
            <a:r>
              <a:rPr kumimoji="0" lang="en-US" sz="2400" b="0" i="0" u="none" strike="noStrike" cap="none" normalizeH="0" dirty="0" smtClean="0">
                <a:ln>
                  <a:noFill/>
                </a:ln>
                <a:solidFill>
                  <a:schemeClr val="tx1"/>
                </a:solidFill>
                <a:effectLst/>
                <a:latin typeface="Garamond" pitchFamily="18" charset="0"/>
              </a:rPr>
              <a:t> affected by bag and size limits</a:t>
            </a:r>
            <a:endParaRPr kumimoji="0" lang="en-US" sz="2400" b="0" i="0" u="none" strike="noStrike" cap="none" normalizeH="0" baseline="0" dirty="0" smtClean="0">
              <a:ln>
                <a:noFill/>
              </a:ln>
              <a:solidFill>
                <a:schemeClr val="tx1"/>
              </a:solidFill>
              <a:effectLst/>
              <a:latin typeface="Garamond" pitchFamily="18" charset="0"/>
            </a:endParaRPr>
          </a:p>
        </p:txBody>
      </p:sp>
      <p:cxnSp>
        <p:nvCxnSpPr>
          <p:cNvPr id="12" name="Straight Arrow Connector 11"/>
          <p:cNvCxnSpPr>
            <a:stCxn id="6" idx="2"/>
          </p:cNvCxnSpPr>
          <p:nvPr/>
        </p:nvCxnSpPr>
        <p:spPr>
          <a:xfrm flipH="1">
            <a:off x="7239000" y="1632823"/>
            <a:ext cx="228600" cy="3483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6" idx="1"/>
          </p:cNvCxnSpPr>
          <p:nvPr/>
        </p:nvCxnSpPr>
        <p:spPr>
          <a:xfrm flipH="1">
            <a:off x="3733800" y="968812"/>
            <a:ext cx="2514600" cy="1088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smtClean="0"/>
              <a:t>U.S. Department of Commerce | National Oceanic and Atmospheric Administration | NOAA Fisheries | Page </a:t>
            </a:r>
            <a:fld id="{632D3AEB-7CBE-3049-91AC-335C6B4F5BF6}" type="slidenum">
              <a:rPr lang="en-US" smtClean="0"/>
              <a:pPr/>
              <a:t>11</a:t>
            </a:fld>
            <a:endParaRPr lang="en-US" dirty="0"/>
          </a:p>
        </p:txBody>
      </p:sp>
      <p:graphicFrame>
        <p:nvGraphicFramePr>
          <p:cNvPr id="481282" name="Object 2"/>
          <p:cNvGraphicFramePr>
            <a:graphicFrameLocks noChangeAspect="1"/>
          </p:cNvGraphicFramePr>
          <p:nvPr/>
        </p:nvGraphicFramePr>
        <p:xfrm>
          <a:off x="461962" y="1143000"/>
          <a:ext cx="8682038" cy="5141913"/>
        </p:xfrm>
        <a:graphic>
          <a:graphicData uri="http://schemas.openxmlformats.org/presentationml/2006/ole">
            <p:oleObj spid="_x0000_s481282" name="Document" r:id="rId3" imgW="6255829" imgH="4063040" progId="Word.Document.8">
              <p:embed/>
            </p:oleObj>
          </a:graphicData>
        </a:graphic>
      </p:graphicFrame>
      <p:sp>
        <p:nvSpPr>
          <p:cNvPr id="6" name="Title 1"/>
          <p:cNvSpPr>
            <a:spLocks noGrp="1"/>
          </p:cNvSpPr>
          <p:nvPr>
            <p:ph type="title"/>
          </p:nvPr>
        </p:nvSpPr>
        <p:spPr>
          <a:xfrm>
            <a:off x="457200" y="457200"/>
            <a:ext cx="8229600" cy="676014"/>
          </a:xfrm>
        </p:spPr>
        <p:txBody>
          <a:bodyPr/>
          <a:lstStyle/>
          <a:p>
            <a:r>
              <a:rPr lang="en-US" dirty="0" smtClean="0"/>
              <a:t>Behavioral Model Parameters</a:t>
            </a:r>
            <a:endParaRPr lang="en-US" dirty="0"/>
          </a:p>
        </p:txBody>
      </p:sp>
      <p:pic>
        <p:nvPicPr>
          <p:cNvPr id="8" name="Picture 5" descr="C:\Documents and Settings\Administrator\Desktop\Picture2.png"/>
          <p:cNvPicPr>
            <a:picLocks noChangeAspect="1" noChangeArrowheads="1"/>
          </p:cNvPicPr>
          <p:nvPr/>
        </p:nvPicPr>
        <p:blipFill>
          <a:blip r:embed="rId4" cstate="print"/>
          <a:srcRect/>
          <a:stretch>
            <a:fillRect/>
          </a:stretch>
        </p:blipFill>
        <p:spPr bwMode="auto">
          <a:xfrm>
            <a:off x="1828800" y="4648200"/>
            <a:ext cx="5221288" cy="119856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2819400"/>
            <a:ext cx="7924800" cy="1828800"/>
          </a:xfrm>
          <a:prstGeom prst="rect">
            <a:avLst/>
          </a:prstGeom>
          <a:solidFill>
            <a:srgbClr val="FFFF99"/>
          </a:solidFill>
        </p:spPr>
        <p:style>
          <a:lnRef idx="1">
            <a:schemeClr val="accent1"/>
          </a:lnRef>
          <a:fillRef idx="3">
            <a:schemeClr val="accent1"/>
          </a:fillRef>
          <a:effectRef idx="2">
            <a:schemeClr val="accent1"/>
          </a:effectRef>
          <a:fontRef idx="minor">
            <a:schemeClr val="lt1"/>
          </a:fontRef>
        </p:style>
        <p:txBody>
          <a:bodyPr rtlCol="0" anchor="ctr"/>
          <a:lstStyle/>
          <a:p>
            <a:pPr lvl="1">
              <a:buNone/>
            </a:pPr>
            <a:r>
              <a:rPr lang="en-US" sz="3000" dirty="0" smtClean="0">
                <a:solidFill>
                  <a:schemeClr val="tx1"/>
                </a:solidFill>
              </a:rPr>
              <a:t>But what changes expectations about kept and released fish?</a:t>
            </a:r>
          </a:p>
          <a:p>
            <a:pPr lvl="1">
              <a:buNone/>
            </a:pPr>
            <a:r>
              <a:rPr lang="en-US" sz="3000" dirty="0" smtClean="0">
                <a:solidFill>
                  <a:schemeClr val="tx1"/>
                </a:solidFill>
              </a:rPr>
              <a:t>	Regulations, stock structure, other factors</a:t>
            </a:r>
          </a:p>
        </p:txBody>
      </p:sp>
      <p:sp>
        <p:nvSpPr>
          <p:cNvPr id="2" name="Title 1"/>
          <p:cNvSpPr>
            <a:spLocks noGrp="1"/>
          </p:cNvSpPr>
          <p:nvPr>
            <p:ph type="title"/>
          </p:nvPr>
        </p:nvSpPr>
        <p:spPr/>
        <p:txBody>
          <a:bodyPr/>
          <a:lstStyle/>
          <a:p>
            <a:r>
              <a:rPr lang="en-US" dirty="0" smtClean="0"/>
              <a:t>Behavioral Model Summary</a:t>
            </a:r>
            <a:endParaRPr lang="en-US" dirty="0"/>
          </a:p>
        </p:txBody>
      </p:sp>
      <p:sp>
        <p:nvSpPr>
          <p:cNvPr id="3" name="Content Placeholder 2"/>
          <p:cNvSpPr>
            <a:spLocks noGrp="1"/>
          </p:cNvSpPr>
          <p:nvPr>
            <p:ph idx="1"/>
          </p:nvPr>
        </p:nvSpPr>
        <p:spPr>
          <a:xfrm>
            <a:off x="457200" y="1207293"/>
            <a:ext cx="8458200" cy="1840707"/>
          </a:xfrm>
        </p:spPr>
        <p:txBody>
          <a:bodyPr>
            <a:noAutofit/>
          </a:bodyPr>
          <a:lstStyle/>
          <a:p>
            <a:r>
              <a:rPr lang="en-US" sz="3000" dirty="0" smtClean="0"/>
              <a:t>Model estimates how changes in expectations (mainly catch expectations) affects the value of a fishing trip</a:t>
            </a:r>
          </a:p>
          <a:p>
            <a:pPr lvl="1"/>
            <a:endParaRPr lang="en-US" sz="3000" dirty="0" smtClean="0"/>
          </a:p>
          <a:p>
            <a:pPr>
              <a:buNone/>
            </a:pPr>
            <a:r>
              <a:rPr lang="en-US" sz="2800" dirty="0" smtClean="0"/>
              <a:t> </a:t>
            </a:r>
            <a:endParaRPr lang="en-US" sz="2800" dirty="0"/>
          </a:p>
        </p:txBody>
      </p:sp>
      <p:sp>
        <p:nvSpPr>
          <p:cNvPr id="4" name="TextBox 3"/>
          <p:cNvSpPr txBox="1"/>
          <p:nvPr/>
        </p:nvSpPr>
        <p:spPr>
          <a:xfrm>
            <a:off x="6705600" y="6488668"/>
            <a:ext cx="2438400" cy="369332"/>
          </a:xfrm>
          <a:prstGeom prst="rect">
            <a:avLst/>
          </a:prstGeom>
          <a:noFill/>
        </p:spPr>
        <p:txBody>
          <a:bodyPr wrap="square" rtlCol="0">
            <a:spAutoFit/>
          </a:bodyPr>
          <a:lstStyle/>
          <a:p>
            <a:pPr algn="ctr"/>
            <a:r>
              <a:rPr lang="en-US" dirty="0" smtClean="0"/>
              <a:t>Economic Sub-Model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Model Limitations</a:t>
            </a:r>
            <a:endParaRPr lang="en-US" dirty="0"/>
          </a:p>
        </p:txBody>
      </p:sp>
      <p:sp>
        <p:nvSpPr>
          <p:cNvPr id="3" name="Content Placeholder 2"/>
          <p:cNvSpPr>
            <a:spLocks noGrp="1"/>
          </p:cNvSpPr>
          <p:nvPr>
            <p:ph idx="1"/>
          </p:nvPr>
        </p:nvSpPr>
        <p:spPr/>
        <p:txBody>
          <a:bodyPr/>
          <a:lstStyle/>
          <a:p>
            <a:r>
              <a:rPr lang="en-US" dirty="0" smtClean="0"/>
              <a:t>No explicit link between changes in regulations and expected catch in behavioral model</a:t>
            </a:r>
          </a:p>
          <a:p>
            <a:endParaRPr lang="en-US" dirty="0" smtClean="0"/>
          </a:p>
          <a:p>
            <a:r>
              <a:rPr lang="en-US" dirty="0" smtClean="0"/>
              <a:t>No consideration of stock structures</a:t>
            </a:r>
          </a:p>
          <a:p>
            <a:endParaRPr lang="en-US" dirty="0" smtClean="0"/>
          </a:p>
          <a:p>
            <a:r>
              <a:rPr lang="en-US" dirty="0" smtClean="0"/>
              <a:t>Results are not explicitly linked to changes in numbers of trips per season (i.e., effort shifts)</a:t>
            </a:r>
          </a:p>
          <a:p>
            <a:endParaRPr lang="en-US" dirty="0"/>
          </a:p>
        </p:txBody>
      </p:sp>
      <p:sp>
        <p:nvSpPr>
          <p:cNvPr id="4" name="Slide Number Placeholder 3"/>
          <p:cNvSpPr>
            <a:spLocks noGrp="1"/>
          </p:cNvSpPr>
          <p:nvPr>
            <p:ph type="sldNum" sz="quarter" idx="10"/>
          </p:nvPr>
        </p:nvSpPr>
        <p:spPr/>
        <p:txBody>
          <a:bodyPr/>
          <a:lstStyle/>
          <a:p>
            <a:r>
              <a:rPr lang="en-US" smtClean="0"/>
              <a:t>U.S. Department of Commerce | National Oceanic and Atmospheric Administration | NOAA Fisheries | Page </a:t>
            </a:r>
            <a:fld id="{632D3AEB-7CBE-3049-91AC-335C6B4F5BF6}"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ounded Rectangle 36"/>
          <p:cNvSpPr/>
          <p:nvPr/>
        </p:nvSpPr>
        <p:spPr>
          <a:xfrm>
            <a:off x="3810000" y="1143000"/>
            <a:ext cx="5334000" cy="1905000"/>
          </a:xfrm>
          <a:prstGeom prst="round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ed Rectangle 92"/>
          <p:cNvSpPr/>
          <p:nvPr/>
        </p:nvSpPr>
        <p:spPr>
          <a:xfrm>
            <a:off x="228600" y="1828800"/>
            <a:ext cx="3505200" cy="2971800"/>
          </a:xfrm>
          <a:prstGeom prst="round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Model Overview</a:t>
            </a:r>
            <a:endParaRPr lang="en-US" dirty="0"/>
          </a:p>
        </p:txBody>
      </p:sp>
      <p:sp>
        <p:nvSpPr>
          <p:cNvPr id="31" name="Rounded Rectangle 30"/>
          <p:cNvSpPr/>
          <p:nvPr/>
        </p:nvSpPr>
        <p:spPr>
          <a:xfrm>
            <a:off x="533400" y="2819400"/>
            <a:ext cx="28956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Estimate a behavioral model for recreational anglers</a:t>
            </a:r>
            <a:endParaRPr lang="en-US" dirty="0"/>
          </a:p>
        </p:txBody>
      </p:sp>
      <p:sp>
        <p:nvSpPr>
          <p:cNvPr id="61" name="Rounded Rectangle 60"/>
          <p:cNvSpPr/>
          <p:nvPr/>
        </p:nvSpPr>
        <p:spPr>
          <a:xfrm>
            <a:off x="3886200" y="1905000"/>
            <a:ext cx="2362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t>Expected </a:t>
            </a:r>
            <a:r>
              <a:rPr lang="en-US" dirty="0" smtClean="0"/>
              <a:t>and actual encounters of fish on a trip</a:t>
            </a:r>
          </a:p>
          <a:p>
            <a:pPr algn="ctr"/>
            <a:endParaRPr lang="en-US" dirty="0"/>
          </a:p>
        </p:txBody>
      </p:sp>
      <p:sp>
        <p:nvSpPr>
          <p:cNvPr id="63" name="Rounded Rectangle 62"/>
          <p:cNvSpPr/>
          <p:nvPr/>
        </p:nvSpPr>
        <p:spPr>
          <a:xfrm>
            <a:off x="5181600" y="3657600"/>
            <a:ext cx="2895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Simulate Angler behavior under alternative stock structures and regulations</a:t>
            </a:r>
            <a:endParaRPr lang="en-US" dirty="0"/>
          </a:p>
        </p:txBody>
      </p:sp>
      <p:cxnSp>
        <p:nvCxnSpPr>
          <p:cNvPr id="69" name="Straight Arrow Connector 68"/>
          <p:cNvCxnSpPr>
            <a:stCxn id="61" idx="2"/>
            <a:endCxn id="63" idx="0"/>
          </p:cNvCxnSpPr>
          <p:nvPr/>
        </p:nvCxnSpPr>
        <p:spPr>
          <a:xfrm>
            <a:off x="5067300" y="2819400"/>
            <a:ext cx="1562100" cy="8382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77" name="Rounded Rectangle 76"/>
          <p:cNvSpPr/>
          <p:nvPr/>
        </p:nvSpPr>
        <p:spPr>
          <a:xfrm>
            <a:off x="6324600" y="1905000"/>
            <a:ext cx="2667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Fish kept </a:t>
            </a:r>
            <a:r>
              <a:rPr lang="en-US" dirty="0" smtClean="0"/>
              <a:t>and released are </a:t>
            </a:r>
            <a:r>
              <a:rPr lang="en-US" dirty="0" smtClean="0"/>
              <a:t>a function of length structure, selectivity, regulations</a:t>
            </a:r>
            <a:endParaRPr lang="en-US" dirty="0"/>
          </a:p>
        </p:txBody>
      </p:sp>
      <p:cxnSp>
        <p:nvCxnSpPr>
          <p:cNvPr id="87" name="Straight Arrow Connector 86"/>
          <p:cNvCxnSpPr>
            <a:stCxn id="77" idx="2"/>
            <a:endCxn id="63" idx="0"/>
          </p:cNvCxnSpPr>
          <p:nvPr/>
        </p:nvCxnSpPr>
        <p:spPr>
          <a:xfrm flipH="1">
            <a:off x="6629400" y="2819400"/>
            <a:ext cx="1028700" cy="8382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31" idx="3"/>
            <a:endCxn id="63" idx="1"/>
          </p:cNvCxnSpPr>
          <p:nvPr/>
        </p:nvCxnSpPr>
        <p:spPr>
          <a:xfrm>
            <a:off x="3429000" y="3390900"/>
            <a:ext cx="1752600" cy="685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228600" y="1143000"/>
            <a:ext cx="3505200" cy="1477328"/>
          </a:xfrm>
          <a:prstGeom prst="rect">
            <a:avLst/>
          </a:prstGeom>
          <a:noFill/>
        </p:spPr>
        <p:txBody>
          <a:bodyPr wrap="square" rtlCol="0">
            <a:spAutoFit/>
          </a:bodyP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Economic Sub-Model</a:t>
            </a:r>
            <a:endParaRPr lang="en-US" dirty="0"/>
          </a:p>
        </p:txBody>
      </p:sp>
      <p:sp>
        <p:nvSpPr>
          <p:cNvPr id="104" name="Rounded Rectangle 103"/>
          <p:cNvSpPr/>
          <p:nvPr/>
        </p:nvSpPr>
        <p:spPr>
          <a:xfrm>
            <a:off x="5181600" y="5867400"/>
            <a:ext cx="2895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Aggregate and Project stocks of fish</a:t>
            </a:r>
            <a:endParaRPr lang="en-US" dirty="0"/>
          </a:p>
        </p:txBody>
      </p:sp>
      <p:sp>
        <p:nvSpPr>
          <p:cNvPr id="44" name="TextBox 43"/>
          <p:cNvSpPr txBox="1"/>
          <p:nvPr/>
        </p:nvSpPr>
        <p:spPr>
          <a:xfrm>
            <a:off x="3810000" y="1143000"/>
            <a:ext cx="5334000" cy="369332"/>
          </a:xfrm>
          <a:prstGeom prst="rect">
            <a:avLst/>
          </a:prstGeom>
          <a:noFill/>
        </p:spPr>
        <p:txBody>
          <a:bodyPr wrap="square" rtlCol="0">
            <a:spAutoFit/>
          </a:bodyPr>
          <a:lstStyle/>
          <a:p>
            <a:pPr algn="ctr"/>
            <a:r>
              <a:rPr lang="en-US" dirty="0" smtClean="0"/>
              <a:t>“Biological” Sub-Model</a:t>
            </a:r>
            <a:endParaRPr lang="en-US" dirty="0"/>
          </a:p>
        </p:txBody>
      </p:sp>
      <p:sp>
        <p:nvSpPr>
          <p:cNvPr id="46" name="Oval 45"/>
          <p:cNvSpPr/>
          <p:nvPr/>
        </p:nvSpPr>
        <p:spPr bwMode="auto">
          <a:xfrm>
            <a:off x="7848600" y="4724400"/>
            <a:ext cx="1295400" cy="457200"/>
          </a:xfrm>
          <a:prstGeom prst="ellipse">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Retained</a:t>
            </a:r>
          </a:p>
        </p:txBody>
      </p:sp>
      <p:sp>
        <p:nvSpPr>
          <p:cNvPr id="47" name="Oval 46"/>
          <p:cNvSpPr/>
          <p:nvPr/>
        </p:nvSpPr>
        <p:spPr bwMode="auto">
          <a:xfrm>
            <a:off x="6477000" y="4876800"/>
            <a:ext cx="1295400" cy="457200"/>
          </a:xfrm>
          <a:prstGeom prst="ellipse">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Discards</a:t>
            </a:r>
          </a:p>
        </p:txBody>
      </p:sp>
      <p:sp>
        <p:nvSpPr>
          <p:cNvPr id="48" name="Oval 47"/>
          <p:cNvSpPr/>
          <p:nvPr/>
        </p:nvSpPr>
        <p:spPr bwMode="auto">
          <a:xfrm>
            <a:off x="3810000" y="4724400"/>
            <a:ext cx="1295400" cy="381000"/>
          </a:xfrm>
          <a:prstGeom prst="ellipse">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Effort</a:t>
            </a:r>
          </a:p>
        </p:txBody>
      </p:sp>
      <p:sp>
        <p:nvSpPr>
          <p:cNvPr id="49" name="Oval 48"/>
          <p:cNvSpPr/>
          <p:nvPr/>
        </p:nvSpPr>
        <p:spPr bwMode="auto">
          <a:xfrm>
            <a:off x="3733800" y="5410200"/>
            <a:ext cx="1371600" cy="457200"/>
          </a:xfrm>
          <a:prstGeom prst="ellipse">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Welfare</a:t>
            </a:r>
          </a:p>
        </p:txBody>
      </p:sp>
      <p:cxnSp>
        <p:nvCxnSpPr>
          <p:cNvPr id="74" name="Straight Arrow Connector 73"/>
          <p:cNvCxnSpPr>
            <a:stCxn id="63" idx="3"/>
            <a:endCxn id="46" idx="0"/>
          </p:cNvCxnSpPr>
          <p:nvPr/>
        </p:nvCxnSpPr>
        <p:spPr>
          <a:xfrm>
            <a:off x="8077200" y="4076700"/>
            <a:ext cx="419100" cy="6477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63" idx="2"/>
            <a:endCxn id="47" idx="0"/>
          </p:cNvCxnSpPr>
          <p:nvPr/>
        </p:nvCxnSpPr>
        <p:spPr>
          <a:xfrm>
            <a:off x="6629400" y="4495800"/>
            <a:ext cx="495300" cy="3810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63" idx="2"/>
            <a:endCxn id="48" idx="7"/>
          </p:cNvCxnSpPr>
          <p:nvPr/>
        </p:nvCxnSpPr>
        <p:spPr>
          <a:xfrm flipH="1">
            <a:off x="4915693" y="4495800"/>
            <a:ext cx="1713707" cy="28439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63" idx="2"/>
            <a:endCxn id="49" idx="7"/>
          </p:cNvCxnSpPr>
          <p:nvPr/>
        </p:nvCxnSpPr>
        <p:spPr>
          <a:xfrm flipH="1">
            <a:off x="4904534" y="4495800"/>
            <a:ext cx="1724866" cy="98135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47" idx="4"/>
            <a:endCxn id="104" idx="0"/>
          </p:cNvCxnSpPr>
          <p:nvPr/>
        </p:nvCxnSpPr>
        <p:spPr>
          <a:xfrm flipH="1">
            <a:off x="6629400" y="5334000"/>
            <a:ext cx="495300" cy="533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46" idx="4"/>
            <a:endCxn id="104" idx="0"/>
          </p:cNvCxnSpPr>
          <p:nvPr/>
        </p:nvCxnSpPr>
        <p:spPr>
          <a:xfrm flipH="1">
            <a:off x="6629400" y="5181600"/>
            <a:ext cx="1866900" cy="685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“Biological” Sub-Model:</a:t>
            </a:r>
            <a:endParaRPr lang="en-US" dirty="0"/>
          </a:p>
        </p:txBody>
      </p:sp>
      <p:sp>
        <p:nvSpPr>
          <p:cNvPr id="3" name="Content Placeholder 2"/>
          <p:cNvSpPr>
            <a:spLocks noGrp="1"/>
          </p:cNvSpPr>
          <p:nvPr>
            <p:ph idx="1"/>
          </p:nvPr>
        </p:nvSpPr>
        <p:spPr/>
        <p:txBody>
          <a:bodyPr/>
          <a:lstStyle/>
          <a:p>
            <a:r>
              <a:rPr lang="en-US" dirty="0" smtClean="0"/>
              <a:t>Generate expectations about catch:</a:t>
            </a:r>
          </a:p>
          <a:p>
            <a:pPr lvl="1"/>
            <a:r>
              <a:rPr lang="en-US" dirty="0" smtClean="0"/>
              <a:t>Encounters-per-trip</a:t>
            </a:r>
          </a:p>
          <a:p>
            <a:pPr lvl="1"/>
            <a:r>
              <a:rPr lang="en-US" dirty="0" smtClean="0"/>
              <a:t>Length of encounters-per-trip</a:t>
            </a:r>
          </a:p>
          <a:p>
            <a:pPr lvl="2"/>
            <a:r>
              <a:rPr lang="en-US" dirty="0" smtClean="0"/>
              <a:t>Length structure of fish in the ocean</a:t>
            </a:r>
          </a:p>
          <a:p>
            <a:pPr lvl="2"/>
            <a:r>
              <a:rPr lang="en-US" dirty="0" smtClean="0"/>
              <a:t>Size selectivity of anglers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Encounters-Per-Trip</a:t>
            </a:r>
            <a:endParaRPr lang="en-US" dirty="0"/>
          </a:p>
        </p:txBody>
      </p:sp>
      <p:sp>
        <p:nvSpPr>
          <p:cNvPr id="3" name="Content Placeholder 2"/>
          <p:cNvSpPr>
            <a:spLocks noGrp="1"/>
          </p:cNvSpPr>
          <p:nvPr>
            <p:ph idx="1"/>
          </p:nvPr>
        </p:nvSpPr>
        <p:spPr>
          <a:xfrm>
            <a:off x="304800" y="4114800"/>
            <a:ext cx="8610600" cy="2209800"/>
          </a:xfrm>
        </p:spPr>
        <p:txBody>
          <a:bodyPr>
            <a:normAutofit fontScale="70000" lnSpcReduction="20000"/>
          </a:bodyPr>
          <a:lstStyle/>
          <a:p>
            <a:r>
              <a:rPr lang="en-US" dirty="0" smtClean="0"/>
              <a:t>The distribution of encounters-per-trip derived from MRIP (2012)</a:t>
            </a:r>
          </a:p>
          <a:p>
            <a:pPr lvl="1"/>
            <a:r>
              <a:rPr lang="en-US" dirty="0" smtClean="0"/>
              <a:t>Encounters=Kept+ Discard</a:t>
            </a:r>
          </a:p>
          <a:p>
            <a:pPr lvl="1"/>
            <a:r>
              <a:rPr lang="en-US" dirty="0" smtClean="0"/>
              <a:t>Trips that targeted or caught GOM cod or haddock</a:t>
            </a:r>
          </a:p>
          <a:p>
            <a:r>
              <a:rPr lang="en-US" dirty="0" smtClean="0"/>
              <a:t>Lots of zeros</a:t>
            </a:r>
          </a:p>
          <a:p>
            <a:pPr lvl="1"/>
            <a:r>
              <a:rPr lang="en-US" dirty="0" smtClean="0"/>
              <a:t>Approx 25% of trips do not encounter a cod</a:t>
            </a:r>
          </a:p>
          <a:p>
            <a:pPr lvl="1"/>
            <a:r>
              <a:rPr lang="en-US" dirty="0" smtClean="0"/>
              <a:t>Nearly 60% of trips do not encounter a haddock</a:t>
            </a:r>
          </a:p>
        </p:txBody>
      </p:sp>
      <p:pic>
        <p:nvPicPr>
          <p:cNvPr id="1026" name="Picture 2" descr="C:\Documents and Settings\Administrator\Desktop\cod and haddock overview\figures\clinedrops.tif"/>
          <p:cNvPicPr>
            <a:picLocks noChangeAspect="1" noChangeArrowheads="1"/>
          </p:cNvPicPr>
          <p:nvPr/>
        </p:nvPicPr>
        <p:blipFill>
          <a:blip r:embed="rId3" cstate="print"/>
          <a:srcRect/>
          <a:stretch>
            <a:fillRect/>
          </a:stretch>
        </p:blipFill>
        <p:spPr bwMode="auto">
          <a:xfrm>
            <a:off x="304800" y="1066800"/>
            <a:ext cx="3981851" cy="2971800"/>
          </a:xfrm>
          <a:prstGeom prst="rect">
            <a:avLst/>
          </a:prstGeom>
          <a:noFill/>
        </p:spPr>
      </p:pic>
      <p:pic>
        <p:nvPicPr>
          <p:cNvPr id="5" name="Picture 3" descr="C:\Documents and Settings\Administrator\Desktop\cod and haddock overview\figures\hlinedrops.tif"/>
          <p:cNvPicPr>
            <a:picLocks noChangeAspect="1" noChangeArrowheads="1"/>
          </p:cNvPicPr>
          <p:nvPr/>
        </p:nvPicPr>
        <p:blipFill>
          <a:blip r:embed="rId4" cstate="print"/>
          <a:srcRect/>
          <a:stretch>
            <a:fillRect/>
          </a:stretch>
        </p:blipFill>
        <p:spPr bwMode="auto">
          <a:xfrm>
            <a:off x="4724400" y="1066800"/>
            <a:ext cx="4114800" cy="299228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Length Distribution of Encounters</a:t>
            </a:r>
            <a:endParaRPr lang="en-US" dirty="0"/>
          </a:p>
        </p:txBody>
      </p:sp>
      <p:sp>
        <p:nvSpPr>
          <p:cNvPr id="8" name="Content Placeholder 7"/>
          <p:cNvSpPr>
            <a:spLocks noGrp="1"/>
          </p:cNvSpPr>
          <p:nvPr>
            <p:ph idx="1"/>
          </p:nvPr>
        </p:nvSpPr>
        <p:spPr/>
        <p:txBody>
          <a:bodyPr>
            <a:normAutofit lnSpcReduction="10000"/>
          </a:bodyPr>
          <a:lstStyle/>
          <a:p>
            <a:r>
              <a:rPr lang="en-US" dirty="0" smtClean="0"/>
              <a:t>What is the length-distribution of fish encountered by recreational anglers?</a:t>
            </a:r>
          </a:p>
          <a:p>
            <a:endParaRPr lang="en-US" dirty="0" smtClean="0"/>
          </a:p>
          <a:p>
            <a:endParaRPr lang="en-US" dirty="0" smtClean="0"/>
          </a:p>
          <a:p>
            <a:r>
              <a:rPr lang="en-US" dirty="0" smtClean="0"/>
              <a:t>Not the same as:</a:t>
            </a:r>
          </a:p>
          <a:p>
            <a:pPr lvl="1"/>
            <a:r>
              <a:rPr lang="en-US" dirty="0" smtClean="0"/>
              <a:t>Length distribution of stock</a:t>
            </a:r>
          </a:p>
          <a:p>
            <a:pPr lvl="1"/>
            <a:endParaRPr lang="en-US" dirty="0" smtClean="0"/>
          </a:p>
          <a:p>
            <a:pPr lvl="1"/>
            <a:r>
              <a:rPr lang="en-US" dirty="0" smtClean="0"/>
              <a:t>Length distribution of historical catch</a:t>
            </a:r>
          </a:p>
          <a:p>
            <a:pPr lvl="1"/>
            <a:endParaRPr lang="en-US" dirty="0" smtClean="0"/>
          </a:p>
          <a:p>
            <a:endParaRPr lang="en-US" dirty="0"/>
          </a:p>
        </p:txBody>
      </p:sp>
      <p:sp>
        <p:nvSpPr>
          <p:cNvPr id="6" name="Slide Number Placeholder 5"/>
          <p:cNvSpPr>
            <a:spLocks noGrp="1"/>
          </p:cNvSpPr>
          <p:nvPr>
            <p:ph type="sldNum" sz="quarter" idx="10"/>
          </p:nvPr>
        </p:nvSpPr>
        <p:spPr/>
        <p:txBody>
          <a:bodyPr/>
          <a:lstStyle/>
          <a:p>
            <a:fld id="{92C2E9C3-AE67-44C9-80D7-4774C16591E5}" type="slidenum">
              <a:rPr lang="en-US" smtClean="0"/>
              <a:pPr/>
              <a:t>17</a:t>
            </a:fld>
            <a:endParaRPr lang="en-US"/>
          </a:p>
        </p:txBody>
      </p:sp>
      <p:sp>
        <p:nvSpPr>
          <p:cNvPr id="4" name="Date Placeholder 3"/>
          <p:cNvSpPr>
            <a:spLocks noGrp="1"/>
          </p:cNvSpPr>
          <p:nvPr>
            <p:ph type="dt" sz="half" idx="4294967295"/>
          </p:nvPr>
        </p:nvSpPr>
        <p:spPr>
          <a:xfrm>
            <a:off x="0" y="6356350"/>
            <a:ext cx="2133600" cy="365125"/>
          </a:xfrm>
          <a:prstGeom prst="rect">
            <a:avLst/>
          </a:prstGeom>
        </p:spPr>
        <p:txBody>
          <a:bodyPr/>
          <a:lstStyle/>
          <a:p>
            <a:endParaRPr lang="en-US" dirty="0"/>
          </a:p>
        </p:txBody>
      </p:sp>
      <p:sp>
        <p:nvSpPr>
          <p:cNvPr id="9" name="Rounded Rectangle 8"/>
          <p:cNvSpPr/>
          <p:nvPr/>
        </p:nvSpPr>
        <p:spPr>
          <a:xfrm>
            <a:off x="4572000" y="1752600"/>
            <a:ext cx="2209800" cy="1219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Pair with bag, size limits to determine how many fish are kept and released.</a:t>
            </a:r>
            <a:endParaRPr lang="en-US" dirty="0"/>
          </a:p>
        </p:txBody>
      </p:sp>
      <p:sp>
        <p:nvSpPr>
          <p:cNvPr id="12" name="Rounded Rectangle 11"/>
          <p:cNvSpPr/>
          <p:nvPr/>
        </p:nvSpPr>
        <p:spPr>
          <a:xfrm>
            <a:off x="5334000" y="3733800"/>
            <a:ext cx="2514600" cy="609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Doesn’t account for targeting behavior</a:t>
            </a:r>
            <a:endParaRPr lang="en-US" dirty="0"/>
          </a:p>
        </p:txBody>
      </p:sp>
      <p:sp>
        <p:nvSpPr>
          <p:cNvPr id="15" name="Rounded Rectangle 14"/>
          <p:cNvSpPr/>
          <p:nvPr/>
        </p:nvSpPr>
        <p:spPr>
          <a:xfrm>
            <a:off x="6781800" y="4800600"/>
            <a:ext cx="21336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Doesn’t account for changing stock conditions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9144000" cy="868362"/>
          </a:xfrm>
        </p:spPr>
        <p:txBody>
          <a:bodyPr>
            <a:normAutofit/>
          </a:bodyPr>
          <a:lstStyle/>
          <a:p>
            <a:r>
              <a:rPr lang="en-US" dirty="0" smtClean="0"/>
              <a:t>Recreational Selectivity and Catch-at-length</a:t>
            </a:r>
            <a:endParaRPr lang="en-US" dirty="0"/>
          </a:p>
        </p:txBody>
      </p:sp>
      <p:pic>
        <p:nvPicPr>
          <p:cNvPr id="1026" name="Picture 2" descr="C:\Documents and Settings\Administrator\Desktop\cod and haddock overview\figures\cod_2013_and_pdf.tif"/>
          <p:cNvPicPr>
            <a:picLocks noChangeAspect="1" noChangeArrowheads="1"/>
          </p:cNvPicPr>
          <p:nvPr/>
        </p:nvPicPr>
        <p:blipFill>
          <a:blip r:embed="rId2" cstate="print"/>
          <a:srcRect/>
          <a:stretch>
            <a:fillRect/>
          </a:stretch>
        </p:blipFill>
        <p:spPr bwMode="auto">
          <a:xfrm>
            <a:off x="1219200" y="1143000"/>
            <a:ext cx="6707188" cy="4953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1828800"/>
            <a:ext cx="2438400" cy="646331"/>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Last Year’s </a:t>
            </a:r>
            <a:r>
              <a:rPr lang="en-US" dirty="0" smtClean="0"/>
              <a:t>Numbers at Age (Assessments)</a:t>
            </a:r>
            <a:endParaRPr lang="en-US" dirty="0"/>
          </a:p>
        </p:txBody>
      </p:sp>
      <p:sp>
        <p:nvSpPr>
          <p:cNvPr id="7" name="TextBox 6"/>
          <p:cNvSpPr txBox="1"/>
          <p:nvPr/>
        </p:nvSpPr>
        <p:spPr>
          <a:xfrm>
            <a:off x="2895600" y="1828800"/>
            <a:ext cx="2667000" cy="646331"/>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Last Year’s Age-Length </a:t>
            </a:r>
            <a:r>
              <a:rPr lang="en-US" dirty="0" smtClean="0"/>
              <a:t>Data</a:t>
            </a:r>
          </a:p>
          <a:p>
            <a:r>
              <a:rPr lang="en-US" dirty="0" smtClean="0"/>
              <a:t>(Bottom Trawl Survey)</a:t>
            </a:r>
            <a:endParaRPr lang="en-US" dirty="0"/>
          </a:p>
        </p:txBody>
      </p:sp>
      <p:sp>
        <p:nvSpPr>
          <p:cNvPr id="8" name="TextBox 7"/>
          <p:cNvSpPr txBox="1"/>
          <p:nvPr/>
        </p:nvSpPr>
        <p:spPr>
          <a:xfrm>
            <a:off x="2590800" y="3200400"/>
            <a:ext cx="533400" cy="369332"/>
          </a:xfrm>
          <a:prstGeom prst="rect">
            <a:avLst/>
          </a:prstGeom>
          <a:noFill/>
        </p:spPr>
        <p:txBody>
          <a:bodyPr wrap="square" rtlCol="0">
            <a:spAutoFit/>
          </a:bodyPr>
          <a:lstStyle/>
          <a:p>
            <a:r>
              <a:rPr lang="en-US" b="1" dirty="0" smtClean="0"/>
              <a:t>+</a:t>
            </a:r>
            <a:endParaRPr lang="en-US" b="1" dirty="0"/>
          </a:p>
        </p:txBody>
      </p:sp>
      <p:cxnSp>
        <p:nvCxnSpPr>
          <p:cNvPr id="9" name="Straight Arrow Connector 8"/>
          <p:cNvCxnSpPr/>
          <p:nvPr/>
        </p:nvCxnSpPr>
        <p:spPr>
          <a:xfrm flipH="1">
            <a:off x="1600200" y="2514600"/>
            <a:ext cx="2057400" cy="457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3048000"/>
            <a:ext cx="2438400" cy="646331"/>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Last Year’s </a:t>
            </a:r>
            <a:r>
              <a:rPr lang="en-US" dirty="0" smtClean="0"/>
              <a:t>Numbers  at Length</a:t>
            </a:r>
            <a:endParaRPr lang="en-US" dirty="0"/>
          </a:p>
        </p:txBody>
      </p:sp>
      <p:sp>
        <p:nvSpPr>
          <p:cNvPr id="11" name="TextBox 10"/>
          <p:cNvSpPr txBox="1"/>
          <p:nvPr/>
        </p:nvSpPr>
        <p:spPr>
          <a:xfrm>
            <a:off x="2590800" y="1981200"/>
            <a:ext cx="533400" cy="369332"/>
          </a:xfrm>
          <a:prstGeom prst="rect">
            <a:avLst/>
          </a:prstGeom>
          <a:noFill/>
        </p:spPr>
        <p:txBody>
          <a:bodyPr wrap="square" rtlCol="0">
            <a:spAutoFit/>
          </a:bodyPr>
          <a:lstStyle/>
          <a:p>
            <a:r>
              <a:rPr lang="en-US" b="1" dirty="0" smtClean="0"/>
              <a:t>+</a:t>
            </a:r>
            <a:endParaRPr lang="en-US" b="1" dirty="0"/>
          </a:p>
        </p:txBody>
      </p:sp>
      <p:cxnSp>
        <p:nvCxnSpPr>
          <p:cNvPr id="12" name="Straight Arrow Connector 11"/>
          <p:cNvCxnSpPr/>
          <p:nvPr/>
        </p:nvCxnSpPr>
        <p:spPr>
          <a:xfrm>
            <a:off x="5638800" y="3352800"/>
            <a:ext cx="7620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477000" y="3048000"/>
            <a:ext cx="2514600" cy="646331"/>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Last Year’s</a:t>
            </a:r>
            <a:r>
              <a:rPr lang="en-US" dirty="0" smtClean="0"/>
              <a:t> </a:t>
            </a:r>
            <a:r>
              <a:rPr lang="en-US" dirty="0" smtClean="0"/>
              <a:t>Recreational </a:t>
            </a:r>
            <a:r>
              <a:rPr lang="en-US" dirty="0" smtClean="0"/>
              <a:t>Selectivity-at-Length</a:t>
            </a:r>
            <a:endParaRPr lang="en-US" dirty="0"/>
          </a:p>
        </p:txBody>
      </p:sp>
      <p:sp>
        <p:nvSpPr>
          <p:cNvPr id="14" name="TextBox 13"/>
          <p:cNvSpPr txBox="1"/>
          <p:nvPr/>
        </p:nvSpPr>
        <p:spPr>
          <a:xfrm>
            <a:off x="990600" y="4038600"/>
            <a:ext cx="4114800" cy="369332"/>
          </a:xfrm>
          <a:prstGeom prst="rect">
            <a:avLst/>
          </a:prstGeom>
          <a:noFill/>
          <a:ln>
            <a:solidFill>
              <a:schemeClr val="accent1"/>
            </a:solidFill>
          </a:ln>
        </p:spPr>
        <p:txBody>
          <a:bodyPr wrap="square" rtlCol="0">
            <a:spAutoFit/>
          </a:bodyPr>
          <a:lstStyle/>
          <a:p>
            <a:r>
              <a:rPr lang="en-US" dirty="0" smtClean="0">
                <a:latin typeface="+mn-lt"/>
              </a:rPr>
              <a:t>Next Year’s Projected </a:t>
            </a:r>
            <a:r>
              <a:rPr lang="en-US" dirty="0" smtClean="0">
                <a:latin typeface="+mn-lt"/>
              </a:rPr>
              <a:t>Numbers </a:t>
            </a:r>
            <a:r>
              <a:rPr lang="en-US" dirty="0" smtClean="0">
                <a:latin typeface="+mn-lt"/>
              </a:rPr>
              <a:t>at </a:t>
            </a:r>
            <a:r>
              <a:rPr lang="en-US" dirty="0" smtClean="0">
                <a:latin typeface="+mn-lt"/>
              </a:rPr>
              <a:t>Age</a:t>
            </a:r>
            <a:endParaRPr lang="en-US" dirty="0">
              <a:latin typeface="+mn-lt"/>
            </a:endParaRPr>
          </a:p>
        </p:txBody>
      </p:sp>
      <p:sp>
        <p:nvSpPr>
          <p:cNvPr id="16" name="TextBox 15"/>
          <p:cNvSpPr txBox="1"/>
          <p:nvPr/>
        </p:nvSpPr>
        <p:spPr>
          <a:xfrm>
            <a:off x="5791200" y="5715000"/>
            <a:ext cx="3352800" cy="646331"/>
          </a:xfrm>
          <a:prstGeom prst="rect">
            <a:avLst/>
          </a:prstGeom>
          <a:noFill/>
          <a:ln>
            <a:solidFill>
              <a:schemeClr val="accent1"/>
            </a:solidFill>
          </a:ln>
        </p:spPr>
        <p:txBody>
          <a:bodyPr wrap="square" rtlCol="0">
            <a:spAutoFit/>
          </a:bodyPr>
          <a:lstStyle/>
          <a:p>
            <a:r>
              <a:rPr lang="en-US" dirty="0" smtClean="0">
                <a:latin typeface="+mn-lt"/>
              </a:rPr>
              <a:t>Next Year’s Projected Recreational CPUE-at-Length </a:t>
            </a:r>
            <a:endParaRPr lang="en-US" dirty="0">
              <a:latin typeface="+mn-lt"/>
            </a:endParaRPr>
          </a:p>
        </p:txBody>
      </p:sp>
      <p:sp>
        <p:nvSpPr>
          <p:cNvPr id="17" name="TextBox 16"/>
          <p:cNvSpPr txBox="1"/>
          <p:nvPr/>
        </p:nvSpPr>
        <p:spPr>
          <a:xfrm>
            <a:off x="6324600" y="4572000"/>
            <a:ext cx="2667000" cy="646331"/>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Next Year’s </a:t>
            </a:r>
            <a:r>
              <a:rPr lang="en-US" dirty="0" smtClean="0"/>
              <a:t>Recreational Selectivity-at-Length </a:t>
            </a:r>
            <a:r>
              <a:rPr lang="en-US" dirty="0" smtClean="0"/>
              <a:t>[</a:t>
            </a:r>
            <a:r>
              <a:rPr lang="en-US" dirty="0" err="1" smtClean="0"/>
              <a:t>q</a:t>
            </a:r>
            <a:r>
              <a:rPr lang="en-US" baseline="30000" dirty="0" err="1" smtClean="0"/>
              <a:t>l</a:t>
            </a:r>
            <a:r>
              <a:rPr lang="en-US" dirty="0" smtClean="0"/>
              <a:t>]</a:t>
            </a:r>
            <a:endParaRPr lang="en-US" dirty="0"/>
          </a:p>
        </p:txBody>
      </p:sp>
      <p:sp>
        <p:nvSpPr>
          <p:cNvPr id="19" name="TextBox 18"/>
          <p:cNvSpPr txBox="1"/>
          <p:nvPr/>
        </p:nvSpPr>
        <p:spPr>
          <a:xfrm rot="16200000">
            <a:off x="7386310" y="3891290"/>
            <a:ext cx="533400" cy="523220"/>
          </a:xfrm>
          <a:prstGeom prst="rect">
            <a:avLst/>
          </a:prstGeom>
          <a:noFill/>
        </p:spPr>
        <p:txBody>
          <a:bodyPr wrap="square" rtlCol="0">
            <a:spAutoFit/>
          </a:bodyPr>
          <a:lstStyle/>
          <a:p>
            <a:r>
              <a:rPr lang="en-US" sz="2800" dirty="0" smtClean="0"/>
              <a:t>≈</a:t>
            </a:r>
            <a:endParaRPr lang="en-US" sz="2800" dirty="0"/>
          </a:p>
        </p:txBody>
      </p:sp>
      <p:sp>
        <p:nvSpPr>
          <p:cNvPr id="22" name="Title 21"/>
          <p:cNvSpPr>
            <a:spLocks noGrp="1"/>
          </p:cNvSpPr>
          <p:nvPr>
            <p:ph type="title"/>
          </p:nvPr>
        </p:nvSpPr>
        <p:spPr/>
        <p:txBody>
          <a:bodyPr>
            <a:normAutofit fontScale="90000"/>
          </a:bodyPr>
          <a:lstStyle/>
          <a:p>
            <a:r>
              <a:rPr lang="en-US" dirty="0" smtClean="0"/>
              <a:t>Combining Stock Assessment and Recreational Catch data</a:t>
            </a:r>
            <a:br>
              <a:rPr lang="en-US" dirty="0" smtClean="0"/>
            </a:br>
            <a:endParaRPr lang="en-US" dirty="0"/>
          </a:p>
        </p:txBody>
      </p:sp>
      <p:sp>
        <p:nvSpPr>
          <p:cNvPr id="23" name="TextBox 22"/>
          <p:cNvSpPr txBox="1"/>
          <p:nvPr/>
        </p:nvSpPr>
        <p:spPr>
          <a:xfrm>
            <a:off x="2895600" y="3048000"/>
            <a:ext cx="2667000" cy="646331"/>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Last Year’s Catch-at-Length (MRIP)</a:t>
            </a:r>
            <a:endParaRPr lang="en-US" dirty="0"/>
          </a:p>
        </p:txBody>
      </p:sp>
      <p:sp>
        <p:nvSpPr>
          <p:cNvPr id="30" name="TextBox 29"/>
          <p:cNvSpPr txBox="1"/>
          <p:nvPr/>
        </p:nvSpPr>
        <p:spPr>
          <a:xfrm>
            <a:off x="609600" y="4724400"/>
            <a:ext cx="4876800" cy="369332"/>
          </a:xfrm>
          <a:prstGeom prst="rect">
            <a:avLst/>
          </a:prstGeom>
          <a:noFill/>
          <a:ln>
            <a:solidFill>
              <a:schemeClr val="accent1"/>
            </a:solidFill>
          </a:ln>
        </p:spPr>
        <p:txBody>
          <a:bodyPr wrap="square" rtlCol="0">
            <a:spAutoFit/>
          </a:bodyPr>
          <a:lstStyle/>
          <a:p>
            <a:r>
              <a:rPr lang="en-US" dirty="0" smtClean="0">
                <a:latin typeface="+mn-lt"/>
              </a:rPr>
              <a:t>Calculate Next Year’s Projected </a:t>
            </a:r>
            <a:r>
              <a:rPr lang="en-US" dirty="0" smtClean="0">
                <a:latin typeface="+mn-lt"/>
              </a:rPr>
              <a:t>Numbers-at-</a:t>
            </a:r>
            <a:r>
              <a:rPr lang="en-US" dirty="0" smtClean="0">
                <a:latin typeface="+mn-lt"/>
              </a:rPr>
              <a:t>Length</a:t>
            </a:r>
            <a:endParaRPr lang="en-US" dirty="0">
              <a:latin typeface="+mn-lt"/>
            </a:endParaRPr>
          </a:p>
        </p:txBody>
      </p:sp>
      <p:cxnSp>
        <p:nvCxnSpPr>
          <p:cNvPr id="33" name="Straight Arrow Connector 32"/>
          <p:cNvCxnSpPr/>
          <p:nvPr/>
        </p:nvCxnSpPr>
        <p:spPr>
          <a:xfrm>
            <a:off x="2971800" y="4419600"/>
            <a:ext cx="0" cy="304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715000" y="4724400"/>
            <a:ext cx="300082" cy="369332"/>
          </a:xfrm>
          <a:prstGeom prst="rect">
            <a:avLst/>
          </a:prstGeom>
          <a:noFill/>
        </p:spPr>
        <p:txBody>
          <a:bodyPr wrap="none" rtlCol="0">
            <a:spAutoFit/>
          </a:bodyPr>
          <a:lstStyle/>
          <a:p>
            <a:r>
              <a:rPr lang="en-US" b="1" dirty="0" smtClean="0"/>
              <a:t>x</a:t>
            </a:r>
            <a:endParaRPr lang="en-US" b="1" dirty="0"/>
          </a:p>
        </p:txBody>
      </p:sp>
      <p:cxnSp>
        <p:nvCxnSpPr>
          <p:cNvPr id="60" name="Straight Arrow Connector 59"/>
          <p:cNvCxnSpPr>
            <a:endCxn id="16" idx="0"/>
          </p:cNvCxnSpPr>
          <p:nvPr/>
        </p:nvCxnSpPr>
        <p:spPr>
          <a:xfrm flipH="1">
            <a:off x="7467600" y="5181600"/>
            <a:ext cx="76200" cy="533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Policy/Research Questions</a:t>
            </a:r>
            <a:endParaRPr lang="en-US" dirty="0"/>
          </a:p>
        </p:txBody>
      </p:sp>
      <p:sp>
        <p:nvSpPr>
          <p:cNvPr id="3" name="Content Placeholder 2"/>
          <p:cNvSpPr>
            <a:spLocks noGrp="1"/>
          </p:cNvSpPr>
          <p:nvPr>
            <p:ph idx="1"/>
          </p:nvPr>
        </p:nvSpPr>
        <p:spPr/>
        <p:txBody>
          <a:bodyPr>
            <a:normAutofit/>
          </a:bodyPr>
          <a:lstStyle/>
          <a:p>
            <a:r>
              <a:rPr lang="en-US" dirty="0" smtClean="0"/>
              <a:t>How will changes in management measures alter angler fishing effort, angler welfare, recreational fishing mortality, and stock levels of Atlantic cod and haddock in the Gulf of Maine?</a:t>
            </a:r>
          </a:p>
          <a:p>
            <a:pPr lvl="1">
              <a:buNone/>
            </a:pPr>
            <a:endParaRPr lang="en-US" dirty="0" smtClean="0"/>
          </a:p>
          <a:p>
            <a:r>
              <a:rPr lang="en-US" dirty="0" smtClean="0"/>
              <a:t>What combination of management measures can achieve conservation objectives?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ounded Rectangle 36"/>
          <p:cNvSpPr/>
          <p:nvPr/>
        </p:nvSpPr>
        <p:spPr>
          <a:xfrm>
            <a:off x="3810000" y="1143000"/>
            <a:ext cx="5334000" cy="1905000"/>
          </a:xfrm>
          <a:prstGeom prst="round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ed Rectangle 92"/>
          <p:cNvSpPr/>
          <p:nvPr/>
        </p:nvSpPr>
        <p:spPr>
          <a:xfrm>
            <a:off x="228600" y="1828800"/>
            <a:ext cx="3505200" cy="2971800"/>
          </a:xfrm>
          <a:prstGeom prst="round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Model Overview</a:t>
            </a:r>
            <a:endParaRPr lang="en-US" dirty="0"/>
          </a:p>
        </p:txBody>
      </p:sp>
      <p:sp>
        <p:nvSpPr>
          <p:cNvPr id="31" name="Rounded Rectangle 30"/>
          <p:cNvSpPr/>
          <p:nvPr/>
        </p:nvSpPr>
        <p:spPr>
          <a:xfrm>
            <a:off x="533400" y="2819400"/>
            <a:ext cx="28956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Estimate a behavioral model for recreational anglers</a:t>
            </a:r>
            <a:endParaRPr lang="en-US" dirty="0"/>
          </a:p>
        </p:txBody>
      </p:sp>
      <p:sp>
        <p:nvSpPr>
          <p:cNvPr id="61" name="Rounded Rectangle 60"/>
          <p:cNvSpPr/>
          <p:nvPr/>
        </p:nvSpPr>
        <p:spPr>
          <a:xfrm>
            <a:off x="3886200" y="1905000"/>
            <a:ext cx="2362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t>Expected </a:t>
            </a:r>
            <a:r>
              <a:rPr lang="en-US" dirty="0" smtClean="0"/>
              <a:t>and actual encounters of fish on a trip</a:t>
            </a:r>
          </a:p>
          <a:p>
            <a:pPr algn="ctr"/>
            <a:endParaRPr lang="en-US" dirty="0"/>
          </a:p>
        </p:txBody>
      </p:sp>
      <p:sp>
        <p:nvSpPr>
          <p:cNvPr id="63" name="Rounded Rectangle 62"/>
          <p:cNvSpPr/>
          <p:nvPr/>
        </p:nvSpPr>
        <p:spPr>
          <a:xfrm>
            <a:off x="5181600" y="3657600"/>
            <a:ext cx="2895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Simulate Angler behavior under alternative stock structures and regulations</a:t>
            </a:r>
            <a:endParaRPr lang="en-US" dirty="0"/>
          </a:p>
        </p:txBody>
      </p:sp>
      <p:cxnSp>
        <p:nvCxnSpPr>
          <p:cNvPr id="69" name="Straight Arrow Connector 68"/>
          <p:cNvCxnSpPr>
            <a:stCxn id="61" idx="2"/>
            <a:endCxn id="63" idx="0"/>
          </p:cNvCxnSpPr>
          <p:nvPr/>
        </p:nvCxnSpPr>
        <p:spPr>
          <a:xfrm>
            <a:off x="5067300" y="2819400"/>
            <a:ext cx="1562100" cy="8382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77" name="Rounded Rectangle 76"/>
          <p:cNvSpPr/>
          <p:nvPr/>
        </p:nvSpPr>
        <p:spPr>
          <a:xfrm>
            <a:off x="6324600" y="1905000"/>
            <a:ext cx="2667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Fish kept </a:t>
            </a:r>
            <a:r>
              <a:rPr lang="en-US" dirty="0" smtClean="0"/>
              <a:t>and released are </a:t>
            </a:r>
            <a:r>
              <a:rPr lang="en-US" dirty="0" smtClean="0"/>
              <a:t>a function of length structure, selectivity, regulations</a:t>
            </a:r>
            <a:endParaRPr lang="en-US" dirty="0"/>
          </a:p>
        </p:txBody>
      </p:sp>
      <p:cxnSp>
        <p:nvCxnSpPr>
          <p:cNvPr id="87" name="Straight Arrow Connector 86"/>
          <p:cNvCxnSpPr>
            <a:stCxn id="77" idx="2"/>
            <a:endCxn id="63" idx="0"/>
          </p:cNvCxnSpPr>
          <p:nvPr/>
        </p:nvCxnSpPr>
        <p:spPr>
          <a:xfrm flipH="1">
            <a:off x="6629400" y="2819400"/>
            <a:ext cx="1028700" cy="8382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31" idx="3"/>
            <a:endCxn id="63" idx="1"/>
          </p:cNvCxnSpPr>
          <p:nvPr/>
        </p:nvCxnSpPr>
        <p:spPr>
          <a:xfrm>
            <a:off x="3429000" y="3390900"/>
            <a:ext cx="1752600" cy="685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228600" y="1143000"/>
            <a:ext cx="3505200" cy="1477328"/>
          </a:xfrm>
          <a:prstGeom prst="rect">
            <a:avLst/>
          </a:prstGeom>
          <a:noFill/>
        </p:spPr>
        <p:txBody>
          <a:bodyPr wrap="square" rtlCol="0">
            <a:spAutoFit/>
          </a:bodyP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Economic Sub-Model</a:t>
            </a:r>
            <a:endParaRPr lang="en-US" dirty="0"/>
          </a:p>
        </p:txBody>
      </p:sp>
      <p:sp>
        <p:nvSpPr>
          <p:cNvPr id="104" name="Rounded Rectangle 103"/>
          <p:cNvSpPr/>
          <p:nvPr/>
        </p:nvSpPr>
        <p:spPr>
          <a:xfrm>
            <a:off x="5181600" y="5867400"/>
            <a:ext cx="2895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Aggregate and Project stocks of fish</a:t>
            </a:r>
            <a:endParaRPr lang="en-US" dirty="0"/>
          </a:p>
        </p:txBody>
      </p:sp>
      <p:sp>
        <p:nvSpPr>
          <p:cNvPr id="44" name="TextBox 43"/>
          <p:cNvSpPr txBox="1"/>
          <p:nvPr/>
        </p:nvSpPr>
        <p:spPr>
          <a:xfrm>
            <a:off x="3810000" y="1143000"/>
            <a:ext cx="5334000" cy="369332"/>
          </a:xfrm>
          <a:prstGeom prst="rect">
            <a:avLst/>
          </a:prstGeom>
          <a:noFill/>
        </p:spPr>
        <p:txBody>
          <a:bodyPr wrap="square" rtlCol="0">
            <a:spAutoFit/>
          </a:bodyPr>
          <a:lstStyle/>
          <a:p>
            <a:pPr algn="ctr"/>
            <a:r>
              <a:rPr lang="en-US" dirty="0" smtClean="0"/>
              <a:t>“Biological” Sub-Model</a:t>
            </a:r>
            <a:endParaRPr lang="en-US" dirty="0"/>
          </a:p>
        </p:txBody>
      </p:sp>
      <p:sp>
        <p:nvSpPr>
          <p:cNvPr id="46" name="Oval 45"/>
          <p:cNvSpPr/>
          <p:nvPr/>
        </p:nvSpPr>
        <p:spPr bwMode="auto">
          <a:xfrm>
            <a:off x="7848600" y="4724400"/>
            <a:ext cx="1295400" cy="457200"/>
          </a:xfrm>
          <a:prstGeom prst="ellipse">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Retained</a:t>
            </a:r>
          </a:p>
        </p:txBody>
      </p:sp>
      <p:sp>
        <p:nvSpPr>
          <p:cNvPr id="47" name="Oval 46"/>
          <p:cNvSpPr/>
          <p:nvPr/>
        </p:nvSpPr>
        <p:spPr bwMode="auto">
          <a:xfrm>
            <a:off x="6477000" y="4876800"/>
            <a:ext cx="1295400" cy="457200"/>
          </a:xfrm>
          <a:prstGeom prst="ellipse">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Discards</a:t>
            </a:r>
          </a:p>
        </p:txBody>
      </p:sp>
      <p:sp>
        <p:nvSpPr>
          <p:cNvPr id="48" name="Oval 47"/>
          <p:cNvSpPr/>
          <p:nvPr/>
        </p:nvSpPr>
        <p:spPr bwMode="auto">
          <a:xfrm>
            <a:off x="3810000" y="4724400"/>
            <a:ext cx="1295400" cy="381000"/>
          </a:xfrm>
          <a:prstGeom prst="ellipse">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Effort</a:t>
            </a:r>
          </a:p>
        </p:txBody>
      </p:sp>
      <p:sp>
        <p:nvSpPr>
          <p:cNvPr id="49" name="Oval 48"/>
          <p:cNvSpPr/>
          <p:nvPr/>
        </p:nvSpPr>
        <p:spPr bwMode="auto">
          <a:xfrm>
            <a:off x="3733800" y="5410200"/>
            <a:ext cx="1371600" cy="457200"/>
          </a:xfrm>
          <a:prstGeom prst="ellipse">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Welfare</a:t>
            </a:r>
          </a:p>
        </p:txBody>
      </p:sp>
      <p:cxnSp>
        <p:nvCxnSpPr>
          <p:cNvPr id="74" name="Straight Arrow Connector 73"/>
          <p:cNvCxnSpPr>
            <a:stCxn id="63" idx="3"/>
            <a:endCxn id="46" idx="0"/>
          </p:cNvCxnSpPr>
          <p:nvPr/>
        </p:nvCxnSpPr>
        <p:spPr>
          <a:xfrm>
            <a:off x="8077200" y="4076700"/>
            <a:ext cx="419100" cy="6477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63" idx="2"/>
            <a:endCxn id="47" idx="0"/>
          </p:cNvCxnSpPr>
          <p:nvPr/>
        </p:nvCxnSpPr>
        <p:spPr>
          <a:xfrm>
            <a:off x="6629400" y="4495800"/>
            <a:ext cx="495300" cy="3810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63" idx="2"/>
            <a:endCxn id="48" idx="7"/>
          </p:cNvCxnSpPr>
          <p:nvPr/>
        </p:nvCxnSpPr>
        <p:spPr>
          <a:xfrm flipH="1">
            <a:off x="4915693" y="4495800"/>
            <a:ext cx="1713707" cy="28439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63" idx="2"/>
            <a:endCxn id="49" idx="7"/>
          </p:cNvCxnSpPr>
          <p:nvPr/>
        </p:nvCxnSpPr>
        <p:spPr>
          <a:xfrm flipH="1">
            <a:off x="4904534" y="4495800"/>
            <a:ext cx="1724866" cy="98135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47" idx="4"/>
            <a:endCxn id="104" idx="0"/>
          </p:cNvCxnSpPr>
          <p:nvPr/>
        </p:nvCxnSpPr>
        <p:spPr>
          <a:xfrm flipH="1">
            <a:off x="6629400" y="5334000"/>
            <a:ext cx="495300" cy="533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46" idx="4"/>
            <a:endCxn id="104" idx="0"/>
          </p:cNvCxnSpPr>
          <p:nvPr/>
        </p:nvCxnSpPr>
        <p:spPr>
          <a:xfrm flipH="1">
            <a:off x="6629400" y="5181600"/>
            <a:ext cx="1866900" cy="685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Simulating </a:t>
            </a:r>
            <a:r>
              <a:rPr lang="en-US" b="1" i="1" u="sng" dirty="0" smtClean="0"/>
              <a:t>Expected Catch </a:t>
            </a:r>
            <a:r>
              <a:rPr lang="en-US" dirty="0" smtClean="0"/>
              <a:t>for a Trip</a:t>
            </a:r>
            <a:endParaRPr lang="en-US" dirty="0"/>
          </a:p>
        </p:txBody>
      </p:sp>
      <p:sp>
        <p:nvSpPr>
          <p:cNvPr id="12" name="Oval 11"/>
          <p:cNvSpPr/>
          <p:nvPr/>
        </p:nvSpPr>
        <p:spPr>
          <a:xfrm>
            <a:off x="3733800" y="1219200"/>
            <a:ext cx="1981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Draw Length of A Fish</a:t>
            </a:r>
            <a:endParaRPr lang="en-US" dirty="0"/>
          </a:p>
        </p:txBody>
      </p:sp>
      <p:cxnSp>
        <p:nvCxnSpPr>
          <p:cNvPr id="16" name="Elbow Connector 15"/>
          <p:cNvCxnSpPr>
            <a:stCxn id="33" idx="1"/>
            <a:endCxn id="44" idx="0"/>
          </p:cNvCxnSpPr>
          <p:nvPr/>
        </p:nvCxnSpPr>
        <p:spPr>
          <a:xfrm rot="10800000" flipV="1">
            <a:off x="2552700" y="2743200"/>
            <a:ext cx="1257300" cy="76200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810000" y="2362200"/>
            <a:ext cx="1828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Greater Than Minimum Size?</a:t>
            </a:r>
            <a:endParaRPr lang="en-US" dirty="0"/>
          </a:p>
        </p:txBody>
      </p:sp>
      <p:cxnSp>
        <p:nvCxnSpPr>
          <p:cNvPr id="37" name="Straight Arrow Connector 36"/>
          <p:cNvCxnSpPr>
            <a:stCxn id="12" idx="4"/>
            <a:endCxn id="33" idx="0"/>
          </p:cNvCxnSpPr>
          <p:nvPr/>
        </p:nvCxnSpPr>
        <p:spPr>
          <a:xfrm>
            <a:off x="4724400" y="2133600"/>
            <a:ext cx="0" cy="228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828800" y="3505200"/>
            <a:ext cx="1447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Add to </a:t>
            </a:r>
            <a:r>
              <a:rPr lang="en-US" dirty="0" smtClean="0"/>
              <a:t>Kept</a:t>
            </a:r>
            <a:endParaRPr lang="en-US" dirty="0"/>
          </a:p>
        </p:txBody>
      </p:sp>
      <p:sp>
        <p:nvSpPr>
          <p:cNvPr id="48" name="TextBox 47"/>
          <p:cNvSpPr txBox="1"/>
          <p:nvPr/>
        </p:nvSpPr>
        <p:spPr>
          <a:xfrm>
            <a:off x="2895600" y="2438400"/>
            <a:ext cx="485518" cy="369332"/>
          </a:xfrm>
          <a:prstGeom prst="rect">
            <a:avLst/>
          </a:prstGeom>
          <a:noFill/>
        </p:spPr>
        <p:txBody>
          <a:bodyPr wrap="none" rtlCol="0">
            <a:spAutoFit/>
          </a:bodyPr>
          <a:lstStyle/>
          <a:p>
            <a:r>
              <a:rPr lang="en-US" dirty="0" smtClean="0"/>
              <a:t>Yes</a:t>
            </a:r>
            <a:endParaRPr lang="en-US" dirty="0"/>
          </a:p>
        </p:txBody>
      </p:sp>
      <p:cxnSp>
        <p:nvCxnSpPr>
          <p:cNvPr id="50" name="Straight Arrow Connector 49"/>
          <p:cNvCxnSpPr>
            <a:stCxn id="33" idx="2"/>
            <a:endCxn id="52" idx="0"/>
          </p:cNvCxnSpPr>
          <p:nvPr/>
        </p:nvCxnSpPr>
        <p:spPr>
          <a:xfrm>
            <a:off x="4724400" y="3124200"/>
            <a:ext cx="0" cy="3810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191000" y="3124200"/>
            <a:ext cx="609600" cy="369332"/>
          </a:xfrm>
          <a:prstGeom prst="rect">
            <a:avLst/>
          </a:prstGeom>
          <a:noFill/>
        </p:spPr>
        <p:txBody>
          <a:bodyPr wrap="square" rtlCol="0">
            <a:spAutoFit/>
          </a:bodyPr>
          <a:lstStyle/>
          <a:p>
            <a:r>
              <a:rPr lang="en-US" dirty="0" smtClean="0"/>
              <a:t>No</a:t>
            </a:r>
            <a:endParaRPr lang="en-US" dirty="0"/>
          </a:p>
        </p:txBody>
      </p:sp>
      <p:sp>
        <p:nvSpPr>
          <p:cNvPr id="52" name="Rectangle 51"/>
          <p:cNvSpPr/>
          <p:nvPr/>
        </p:nvSpPr>
        <p:spPr>
          <a:xfrm>
            <a:off x="3810000" y="3505200"/>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Add to Release</a:t>
            </a:r>
            <a:endParaRPr lang="en-US" dirty="0"/>
          </a:p>
        </p:txBody>
      </p:sp>
      <p:sp>
        <p:nvSpPr>
          <p:cNvPr id="60" name="Rectangle 59"/>
          <p:cNvSpPr/>
          <p:nvPr/>
        </p:nvSpPr>
        <p:spPr>
          <a:xfrm>
            <a:off x="3810000" y="4267200"/>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Reached “Encounter” Limit?</a:t>
            </a:r>
            <a:endParaRPr lang="en-US" dirty="0"/>
          </a:p>
        </p:txBody>
      </p:sp>
      <p:cxnSp>
        <p:nvCxnSpPr>
          <p:cNvPr id="62" name="Straight Arrow Connector 61"/>
          <p:cNvCxnSpPr>
            <a:stCxn id="52" idx="2"/>
            <a:endCxn id="60" idx="0"/>
          </p:cNvCxnSpPr>
          <p:nvPr/>
        </p:nvCxnSpPr>
        <p:spPr>
          <a:xfrm>
            <a:off x="4724400" y="3962400"/>
            <a:ext cx="0" cy="304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4" name="Shape 63"/>
          <p:cNvCxnSpPr>
            <a:stCxn id="44" idx="2"/>
            <a:endCxn id="60" idx="1"/>
          </p:cNvCxnSpPr>
          <p:nvPr/>
        </p:nvCxnSpPr>
        <p:spPr>
          <a:xfrm rot="16200000" flipH="1">
            <a:off x="2781300" y="3733800"/>
            <a:ext cx="800100" cy="125730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3810000" y="5715000"/>
            <a:ext cx="1828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Stop Fishing</a:t>
            </a:r>
            <a:endParaRPr lang="en-US" dirty="0"/>
          </a:p>
        </p:txBody>
      </p:sp>
      <p:cxnSp>
        <p:nvCxnSpPr>
          <p:cNvPr id="67" name="Straight Arrow Connector 66"/>
          <p:cNvCxnSpPr>
            <a:stCxn id="60" idx="2"/>
            <a:endCxn id="65" idx="0"/>
          </p:cNvCxnSpPr>
          <p:nvPr/>
        </p:nvCxnSpPr>
        <p:spPr>
          <a:xfrm>
            <a:off x="4724400" y="5257800"/>
            <a:ext cx="0" cy="457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6477000" y="2971800"/>
            <a:ext cx="1905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Reached Possession Limit?</a:t>
            </a:r>
            <a:endParaRPr lang="en-US" dirty="0"/>
          </a:p>
        </p:txBody>
      </p:sp>
      <p:cxnSp>
        <p:nvCxnSpPr>
          <p:cNvPr id="73" name="Shape 72"/>
          <p:cNvCxnSpPr>
            <a:stCxn id="71" idx="2"/>
            <a:endCxn id="65" idx="3"/>
          </p:cNvCxnSpPr>
          <p:nvPr/>
        </p:nvCxnSpPr>
        <p:spPr>
          <a:xfrm rot="5400000">
            <a:off x="5334000" y="3810000"/>
            <a:ext cx="2400300" cy="179070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800600" y="5334000"/>
            <a:ext cx="485518" cy="369332"/>
          </a:xfrm>
          <a:prstGeom prst="rect">
            <a:avLst/>
          </a:prstGeom>
          <a:noFill/>
        </p:spPr>
        <p:txBody>
          <a:bodyPr wrap="none" rtlCol="0">
            <a:spAutoFit/>
          </a:bodyPr>
          <a:lstStyle/>
          <a:p>
            <a:r>
              <a:rPr lang="en-US" dirty="0" smtClean="0"/>
              <a:t>Yes</a:t>
            </a:r>
            <a:endParaRPr lang="en-US" dirty="0"/>
          </a:p>
        </p:txBody>
      </p:sp>
      <p:sp>
        <p:nvSpPr>
          <p:cNvPr id="75" name="TextBox 74"/>
          <p:cNvSpPr txBox="1"/>
          <p:nvPr/>
        </p:nvSpPr>
        <p:spPr>
          <a:xfrm>
            <a:off x="6934200" y="3657600"/>
            <a:ext cx="485518" cy="369332"/>
          </a:xfrm>
          <a:prstGeom prst="rect">
            <a:avLst/>
          </a:prstGeom>
          <a:noFill/>
        </p:spPr>
        <p:txBody>
          <a:bodyPr wrap="none" rtlCol="0">
            <a:spAutoFit/>
          </a:bodyPr>
          <a:lstStyle/>
          <a:p>
            <a:r>
              <a:rPr lang="en-US" dirty="0" smtClean="0"/>
              <a:t>Yes</a:t>
            </a:r>
            <a:endParaRPr lang="en-US" dirty="0"/>
          </a:p>
        </p:txBody>
      </p:sp>
      <p:sp>
        <p:nvSpPr>
          <p:cNvPr id="76" name="TextBox 75"/>
          <p:cNvSpPr txBox="1"/>
          <p:nvPr/>
        </p:nvSpPr>
        <p:spPr>
          <a:xfrm>
            <a:off x="6096000" y="4419600"/>
            <a:ext cx="762000" cy="369332"/>
          </a:xfrm>
          <a:prstGeom prst="rect">
            <a:avLst/>
          </a:prstGeom>
          <a:noFill/>
        </p:spPr>
        <p:txBody>
          <a:bodyPr wrap="square" rtlCol="0">
            <a:spAutoFit/>
          </a:bodyPr>
          <a:lstStyle/>
          <a:p>
            <a:r>
              <a:rPr lang="en-US" dirty="0" smtClean="0"/>
              <a:t>No</a:t>
            </a:r>
            <a:endParaRPr lang="en-US" dirty="0"/>
          </a:p>
        </p:txBody>
      </p:sp>
      <p:cxnSp>
        <p:nvCxnSpPr>
          <p:cNvPr id="80" name="Shape 79"/>
          <p:cNvCxnSpPr>
            <a:stCxn id="71" idx="0"/>
            <a:endCxn id="12" idx="6"/>
          </p:cNvCxnSpPr>
          <p:nvPr/>
        </p:nvCxnSpPr>
        <p:spPr>
          <a:xfrm rot="16200000" flipV="1">
            <a:off x="5924550" y="1466850"/>
            <a:ext cx="1295400" cy="171450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7467600" y="2438400"/>
            <a:ext cx="685800" cy="369332"/>
          </a:xfrm>
          <a:prstGeom prst="rect">
            <a:avLst/>
          </a:prstGeom>
          <a:noFill/>
        </p:spPr>
        <p:txBody>
          <a:bodyPr wrap="square" rtlCol="0">
            <a:spAutoFit/>
          </a:bodyPr>
          <a:lstStyle/>
          <a:p>
            <a:r>
              <a:rPr lang="en-US" dirty="0" smtClean="0"/>
              <a:t>No</a:t>
            </a:r>
          </a:p>
        </p:txBody>
      </p:sp>
      <p:cxnSp>
        <p:nvCxnSpPr>
          <p:cNvPr id="100" name="Elbow Connector 99"/>
          <p:cNvCxnSpPr>
            <a:stCxn id="60" idx="3"/>
            <a:endCxn id="71" idx="1"/>
          </p:cNvCxnSpPr>
          <p:nvPr/>
        </p:nvCxnSpPr>
        <p:spPr>
          <a:xfrm flipV="1">
            <a:off x="5638800" y="3238500"/>
            <a:ext cx="838200" cy="152400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a:xfrm>
            <a:off x="5867400" y="6096000"/>
            <a:ext cx="3048000" cy="4572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Compute Expected Catch (numbers of fish)</a:t>
            </a:r>
            <a:endParaRPr lang="en-US" dirty="0"/>
          </a:p>
        </p:txBody>
      </p:sp>
      <p:cxnSp>
        <p:nvCxnSpPr>
          <p:cNvPr id="110" name="Shape 109"/>
          <p:cNvCxnSpPr>
            <a:stCxn id="65" idx="2"/>
            <a:endCxn id="108" idx="1"/>
          </p:cNvCxnSpPr>
          <p:nvPr/>
        </p:nvCxnSpPr>
        <p:spPr>
          <a:xfrm rot="16200000" flipH="1">
            <a:off x="5181600" y="5638800"/>
            <a:ext cx="228600" cy="114300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1" name="Right Arrow 30"/>
          <p:cNvSpPr/>
          <p:nvPr/>
        </p:nvSpPr>
        <p:spPr>
          <a:xfrm>
            <a:off x="2286000" y="1219200"/>
            <a:ext cx="16002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304800" y="10668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Draw “Encounter” limit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The Participation Decision</a:t>
            </a:r>
            <a:endParaRPr lang="en-US" dirty="0"/>
          </a:p>
        </p:txBody>
      </p:sp>
      <p:sp>
        <p:nvSpPr>
          <p:cNvPr id="5" name="Rectangle 4"/>
          <p:cNvSpPr/>
          <p:nvPr/>
        </p:nvSpPr>
        <p:spPr>
          <a:xfrm>
            <a:off x="2286000" y="1219200"/>
            <a:ext cx="2057400" cy="4572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Expected Catch</a:t>
            </a:r>
            <a:endParaRPr lang="en-US" dirty="0"/>
          </a:p>
        </p:txBody>
      </p:sp>
      <p:cxnSp>
        <p:nvCxnSpPr>
          <p:cNvPr id="7" name="Straight Arrow Connector 6"/>
          <p:cNvCxnSpPr>
            <a:stCxn id="5" idx="2"/>
            <a:endCxn id="8" idx="0"/>
          </p:cNvCxnSpPr>
          <p:nvPr/>
        </p:nvCxnSpPr>
        <p:spPr>
          <a:xfrm>
            <a:off x="3314700" y="1676400"/>
            <a:ext cx="762000" cy="609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895600" y="2286000"/>
            <a:ext cx="2362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RUM: Probability a Prospective Trip Will Occur</a:t>
            </a:r>
            <a:endParaRPr lang="en-US" dirty="0"/>
          </a:p>
        </p:txBody>
      </p:sp>
      <p:sp>
        <p:nvSpPr>
          <p:cNvPr id="15" name="Oval 14"/>
          <p:cNvSpPr/>
          <p:nvPr/>
        </p:nvSpPr>
        <p:spPr>
          <a:xfrm>
            <a:off x="1752600" y="5105400"/>
            <a:ext cx="16764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Trip Does not Occur</a:t>
            </a:r>
            <a:endParaRPr lang="en-US" dirty="0"/>
          </a:p>
        </p:txBody>
      </p:sp>
      <p:sp>
        <p:nvSpPr>
          <p:cNvPr id="16" name="Oval 15"/>
          <p:cNvSpPr/>
          <p:nvPr/>
        </p:nvSpPr>
        <p:spPr>
          <a:xfrm>
            <a:off x="5791200" y="3962400"/>
            <a:ext cx="19812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Trip Occurs</a:t>
            </a:r>
            <a:endParaRPr lang="en-US" dirty="0"/>
          </a:p>
        </p:txBody>
      </p:sp>
      <p:cxnSp>
        <p:nvCxnSpPr>
          <p:cNvPr id="18" name="Elbow Connector 17"/>
          <p:cNvCxnSpPr>
            <a:stCxn id="8" idx="2"/>
            <a:endCxn id="15" idx="6"/>
          </p:cNvCxnSpPr>
          <p:nvPr/>
        </p:nvCxnSpPr>
        <p:spPr>
          <a:xfrm rot="5400000">
            <a:off x="2628900" y="4000500"/>
            <a:ext cx="2247900" cy="64770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276600" y="3657600"/>
            <a:ext cx="752129" cy="369332"/>
          </a:xfrm>
          <a:prstGeom prst="rect">
            <a:avLst/>
          </a:prstGeom>
          <a:noFill/>
        </p:spPr>
        <p:txBody>
          <a:bodyPr wrap="none" rtlCol="0">
            <a:spAutoFit/>
          </a:bodyPr>
          <a:lstStyle/>
          <a:p>
            <a:r>
              <a:rPr lang="en-US" dirty="0" smtClean="0">
                <a:latin typeface="+mn-lt"/>
              </a:rPr>
              <a:t>&lt; 50%</a:t>
            </a:r>
            <a:endParaRPr lang="en-US" dirty="0">
              <a:latin typeface="+mn-lt"/>
            </a:endParaRPr>
          </a:p>
        </p:txBody>
      </p:sp>
      <p:cxnSp>
        <p:nvCxnSpPr>
          <p:cNvPr id="42" name="Straight Arrow Connector 41"/>
          <p:cNvCxnSpPr>
            <a:stCxn id="8" idx="3"/>
            <a:endCxn id="16" idx="2"/>
          </p:cNvCxnSpPr>
          <p:nvPr/>
        </p:nvCxnSpPr>
        <p:spPr>
          <a:xfrm>
            <a:off x="5257800" y="2743200"/>
            <a:ext cx="533400" cy="15240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562600" y="3124200"/>
            <a:ext cx="699230" cy="369332"/>
          </a:xfrm>
          <a:prstGeom prst="rect">
            <a:avLst/>
          </a:prstGeom>
          <a:noFill/>
        </p:spPr>
        <p:txBody>
          <a:bodyPr wrap="none" rtlCol="0">
            <a:spAutoFit/>
          </a:bodyPr>
          <a:lstStyle/>
          <a:p>
            <a:r>
              <a:rPr lang="en-US" dirty="0" smtClean="0">
                <a:latin typeface="+mn-lt"/>
              </a:rPr>
              <a:t>&gt;50%</a:t>
            </a:r>
            <a:endParaRPr lang="en-US" dirty="0">
              <a:latin typeface="+mn-lt"/>
            </a:endParaRPr>
          </a:p>
        </p:txBody>
      </p:sp>
      <p:cxnSp>
        <p:nvCxnSpPr>
          <p:cNvPr id="45" name="Straight Arrow Connector 44"/>
          <p:cNvCxnSpPr>
            <a:stCxn id="16" idx="0"/>
            <a:endCxn id="48" idx="2"/>
          </p:cNvCxnSpPr>
          <p:nvPr/>
        </p:nvCxnSpPr>
        <p:spPr>
          <a:xfrm flipV="1">
            <a:off x="6781800" y="2133600"/>
            <a:ext cx="533400" cy="1828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315200" y="3200400"/>
            <a:ext cx="1224951" cy="646331"/>
          </a:xfrm>
          <a:prstGeom prst="rect">
            <a:avLst/>
          </a:prstGeom>
          <a:noFill/>
          <a:ln>
            <a:solidFill>
              <a:schemeClr val="accent1">
                <a:shade val="95000"/>
                <a:satMod val="105000"/>
              </a:schemeClr>
            </a:solidFill>
          </a:ln>
        </p:spPr>
        <p:txBody>
          <a:bodyPr wrap="none" rtlCol="0">
            <a:spAutoFit/>
          </a:bodyPr>
          <a:lstStyle/>
          <a:p>
            <a:r>
              <a:rPr lang="en-US" dirty="0" smtClean="0">
                <a:latin typeface="+mn-lt"/>
              </a:rPr>
              <a:t>Rum </a:t>
            </a:r>
            <a:r>
              <a:rPr lang="en-US" dirty="0" smtClean="0">
                <a:latin typeface="+mn-lt"/>
              </a:rPr>
              <a:t>Model</a:t>
            </a:r>
          </a:p>
          <a:p>
            <a:r>
              <a:rPr lang="en-US" dirty="0" smtClean="0">
                <a:latin typeface="+mn-lt"/>
              </a:rPr>
              <a:t> Coefficients</a:t>
            </a:r>
            <a:endParaRPr lang="en-US" dirty="0">
              <a:latin typeface="+mn-lt"/>
            </a:endParaRPr>
          </a:p>
        </p:txBody>
      </p:sp>
      <p:sp>
        <p:nvSpPr>
          <p:cNvPr id="48" name="Rectangle 47"/>
          <p:cNvSpPr/>
          <p:nvPr/>
        </p:nvSpPr>
        <p:spPr>
          <a:xfrm>
            <a:off x="6248400" y="1371600"/>
            <a:ext cx="2133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WTP For a Trip</a:t>
            </a:r>
            <a:endParaRPr lang="en-US" dirty="0"/>
          </a:p>
        </p:txBody>
      </p:sp>
      <p:cxnSp>
        <p:nvCxnSpPr>
          <p:cNvPr id="51" name="Straight Arrow Connector 50"/>
          <p:cNvCxnSpPr>
            <a:stCxn id="47" idx="0"/>
            <a:endCxn id="48" idx="2"/>
          </p:cNvCxnSpPr>
          <p:nvPr/>
        </p:nvCxnSpPr>
        <p:spPr>
          <a:xfrm flipH="1" flipV="1">
            <a:off x="7315200" y="2133600"/>
            <a:ext cx="612476" cy="1066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0" y="2286000"/>
            <a:ext cx="2514600" cy="646331"/>
          </a:xfrm>
          <a:prstGeom prst="rect">
            <a:avLst/>
          </a:prstGeom>
          <a:noFill/>
          <a:ln>
            <a:solidFill>
              <a:schemeClr val="accent1">
                <a:shade val="50000"/>
              </a:schemeClr>
            </a:solidFill>
          </a:ln>
        </p:spPr>
        <p:txBody>
          <a:bodyPr wrap="square" rtlCol="0">
            <a:spAutoFit/>
          </a:bodyPr>
          <a:lstStyle/>
          <a:p>
            <a:r>
              <a:rPr lang="en-US" dirty="0" smtClean="0">
                <a:latin typeface="+mn-lt"/>
              </a:rPr>
              <a:t>Other Trip Characteristics</a:t>
            </a:r>
          </a:p>
          <a:p>
            <a:r>
              <a:rPr lang="en-US" dirty="0" smtClean="0">
                <a:latin typeface="+mn-lt"/>
              </a:rPr>
              <a:t>(costs, mode, length)</a:t>
            </a:r>
            <a:endParaRPr lang="en-US" dirty="0">
              <a:latin typeface="+mn-lt"/>
            </a:endParaRPr>
          </a:p>
        </p:txBody>
      </p:sp>
      <p:cxnSp>
        <p:nvCxnSpPr>
          <p:cNvPr id="64" name="Straight Arrow Connector 63"/>
          <p:cNvCxnSpPr>
            <a:stCxn id="62" idx="3"/>
            <a:endCxn id="8" idx="1"/>
          </p:cNvCxnSpPr>
          <p:nvPr/>
        </p:nvCxnSpPr>
        <p:spPr>
          <a:xfrm>
            <a:off x="2514600" y="2609166"/>
            <a:ext cx="381000" cy="1340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5638800" y="5791200"/>
            <a:ext cx="2286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Simulate Actual Catch</a:t>
            </a:r>
            <a:endParaRPr lang="en-US" dirty="0"/>
          </a:p>
        </p:txBody>
      </p:sp>
      <p:cxnSp>
        <p:nvCxnSpPr>
          <p:cNvPr id="95" name="Straight Arrow Connector 94"/>
          <p:cNvCxnSpPr>
            <a:stCxn id="16" idx="4"/>
            <a:endCxn id="93" idx="0"/>
          </p:cNvCxnSpPr>
          <p:nvPr/>
        </p:nvCxnSpPr>
        <p:spPr>
          <a:xfrm>
            <a:off x="6781800" y="4572000"/>
            <a:ext cx="0" cy="1219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Simulating </a:t>
            </a:r>
            <a:r>
              <a:rPr lang="en-US" b="1" i="1" u="sng" dirty="0" smtClean="0"/>
              <a:t>Actual Catch </a:t>
            </a:r>
            <a:r>
              <a:rPr lang="en-US" dirty="0" smtClean="0"/>
              <a:t>for a Trip</a:t>
            </a:r>
            <a:endParaRPr lang="en-US" dirty="0"/>
          </a:p>
        </p:txBody>
      </p:sp>
      <p:sp>
        <p:nvSpPr>
          <p:cNvPr id="12" name="Oval 11"/>
          <p:cNvSpPr/>
          <p:nvPr/>
        </p:nvSpPr>
        <p:spPr>
          <a:xfrm>
            <a:off x="3733800" y="1219200"/>
            <a:ext cx="1981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Draw Length of A Fish</a:t>
            </a:r>
            <a:endParaRPr lang="en-US" dirty="0"/>
          </a:p>
        </p:txBody>
      </p:sp>
      <p:cxnSp>
        <p:nvCxnSpPr>
          <p:cNvPr id="16" name="Elbow Connector 15"/>
          <p:cNvCxnSpPr>
            <a:stCxn id="33" idx="1"/>
            <a:endCxn id="44" idx="0"/>
          </p:cNvCxnSpPr>
          <p:nvPr/>
        </p:nvCxnSpPr>
        <p:spPr>
          <a:xfrm rot="10800000" flipV="1">
            <a:off x="2552700" y="2743200"/>
            <a:ext cx="1257300" cy="76200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810000" y="2362200"/>
            <a:ext cx="1828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Greater Than Minimum Size?</a:t>
            </a:r>
            <a:endParaRPr lang="en-US" dirty="0"/>
          </a:p>
        </p:txBody>
      </p:sp>
      <p:cxnSp>
        <p:nvCxnSpPr>
          <p:cNvPr id="37" name="Straight Arrow Connector 36"/>
          <p:cNvCxnSpPr>
            <a:stCxn id="12" idx="4"/>
            <a:endCxn id="33" idx="0"/>
          </p:cNvCxnSpPr>
          <p:nvPr/>
        </p:nvCxnSpPr>
        <p:spPr>
          <a:xfrm>
            <a:off x="4724400" y="2133600"/>
            <a:ext cx="0" cy="228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828800" y="3505200"/>
            <a:ext cx="1447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Add to Bag</a:t>
            </a:r>
            <a:endParaRPr lang="en-US" dirty="0"/>
          </a:p>
        </p:txBody>
      </p:sp>
      <p:sp>
        <p:nvSpPr>
          <p:cNvPr id="48" name="TextBox 47"/>
          <p:cNvSpPr txBox="1"/>
          <p:nvPr/>
        </p:nvSpPr>
        <p:spPr>
          <a:xfrm>
            <a:off x="2895600" y="2438400"/>
            <a:ext cx="485518" cy="369332"/>
          </a:xfrm>
          <a:prstGeom prst="rect">
            <a:avLst/>
          </a:prstGeom>
          <a:noFill/>
        </p:spPr>
        <p:txBody>
          <a:bodyPr wrap="none" rtlCol="0">
            <a:spAutoFit/>
          </a:bodyPr>
          <a:lstStyle/>
          <a:p>
            <a:r>
              <a:rPr lang="en-US" dirty="0" smtClean="0"/>
              <a:t>Yes</a:t>
            </a:r>
            <a:endParaRPr lang="en-US" dirty="0"/>
          </a:p>
        </p:txBody>
      </p:sp>
      <p:cxnSp>
        <p:nvCxnSpPr>
          <p:cNvPr id="50" name="Straight Arrow Connector 49"/>
          <p:cNvCxnSpPr>
            <a:stCxn id="33" idx="2"/>
            <a:endCxn id="52" idx="0"/>
          </p:cNvCxnSpPr>
          <p:nvPr/>
        </p:nvCxnSpPr>
        <p:spPr>
          <a:xfrm>
            <a:off x="4724400" y="3124200"/>
            <a:ext cx="0" cy="3810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191000" y="3124200"/>
            <a:ext cx="609600" cy="369332"/>
          </a:xfrm>
          <a:prstGeom prst="rect">
            <a:avLst/>
          </a:prstGeom>
          <a:noFill/>
        </p:spPr>
        <p:txBody>
          <a:bodyPr wrap="square" rtlCol="0">
            <a:spAutoFit/>
          </a:bodyPr>
          <a:lstStyle/>
          <a:p>
            <a:r>
              <a:rPr lang="en-US" dirty="0" smtClean="0"/>
              <a:t>No</a:t>
            </a:r>
            <a:endParaRPr lang="en-US" dirty="0"/>
          </a:p>
        </p:txBody>
      </p:sp>
      <p:sp>
        <p:nvSpPr>
          <p:cNvPr id="52" name="Rectangle 51"/>
          <p:cNvSpPr/>
          <p:nvPr/>
        </p:nvSpPr>
        <p:spPr>
          <a:xfrm>
            <a:off x="3810000" y="3505200"/>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Discard</a:t>
            </a:r>
            <a:endParaRPr lang="en-US" dirty="0"/>
          </a:p>
        </p:txBody>
      </p:sp>
      <p:sp>
        <p:nvSpPr>
          <p:cNvPr id="60" name="Rectangle 59"/>
          <p:cNvSpPr/>
          <p:nvPr/>
        </p:nvSpPr>
        <p:spPr>
          <a:xfrm>
            <a:off x="3810000" y="4267200"/>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Reached “Encounter” Limit?</a:t>
            </a:r>
            <a:endParaRPr lang="en-US" dirty="0"/>
          </a:p>
        </p:txBody>
      </p:sp>
      <p:cxnSp>
        <p:nvCxnSpPr>
          <p:cNvPr id="62" name="Straight Arrow Connector 61"/>
          <p:cNvCxnSpPr>
            <a:stCxn id="52" idx="2"/>
            <a:endCxn id="60" idx="0"/>
          </p:cNvCxnSpPr>
          <p:nvPr/>
        </p:nvCxnSpPr>
        <p:spPr>
          <a:xfrm>
            <a:off x="4724400" y="3962400"/>
            <a:ext cx="0" cy="304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4" name="Shape 63"/>
          <p:cNvCxnSpPr>
            <a:stCxn id="44" idx="2"/>
            <a:endCxn id="60" idx="1"/>
          </p:cNvCxnSpPr>
          <p:nvPr/>
        </p:nvCxnSpPr>
        <p:spPr>
          <a:xfrm rot="16200000" flipH="1">
            <a:off x="2781300" y="3733800"/>
            <a:ext cx="800100" cy="125730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3810000" y="5715000"/>
            <a:ext cx="1828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Stop Fishing</a:t>
            </a:r>
            <a:endParaRPr lang="en-US" dirty="0"/>
          </a:p>
        </p:txBody>
      </p:sp>
      <p:cxnSp>
        <p:nvCxnSpPr>
          <p:cNvPr id="67" name="Straight Arrow Connector 66"/>
          <p:cNvCxnSpPr>
            <a:stCxn id="60" idx="2"/>
            <a:endCxn id="65" idx="0"/>
          </p:cNvCxnSpPr>
          <p:nvPr/>
        </p:nvCxnSpPr>
        <p:spPr>
          <a:xfrm>
            <a:off x="4724400" y="5257800"/>
            <a:ext cx="0" cy="457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6477000" y="2971800"/>
            <a:ext cx="1905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Reached Possession Limit?</a:t>
            </a:r>
            <a:endParaRPr lang="en-US" dirty="0"/>
          </a:p>
        </p:txBody>
      </p:sp>
      <p:cxnSp>
        <p:nvCxnSpPr>
          <p:cNvPr id="73" name="Shape 72"/>
          <p:cNvCxnSpPr>
            <a:stCxn id="71" idx="2"/>
            <a:endCxn id="65" idx="3"/>
          </p:cNvCxnSpPr>
          <p:nvPr/>
        </p:nvCxnSpPr>
        <p:spPr>
          <a:xfrm rot="5400000">
            <a:off x="5334000" y="3810000"/>
            <a:ext cx="2400300" cy="179070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800600" y="5334000"/>
            <a:ext cx="485518" cy="369332"/>
          </a:xfrm>
          <a:prstGeom prst="rect">
            <a:avLst/>
          </a:prstGeom>
          <a:noFill/>
        </p:spPr>
        <p:txBody>
          <a:bodyPr wrap="none" rtlCol="0">
            <a:spAutoFit/>
          </a:bodyPr>
          <a:lstStyle/>
          <a:p>
            <a:r>
              <a:rPr lang="en-US" dirty="0" smtClean="0"/>
              <a:t>Yes</a:t>
            </a:r>
            <a:endParaRPr lang="en-US" dirty="0"/>
          </a:p>
        </p:txBody>
      </p:sp>
      <p:sp>
        <p:nvSpPr>
          <p:cNvPr id="75" name="TextBox 74"/>
          <p:cNvSpPr txBox="1"/>
          <p:nvPr/>
        </p:nvSpPr>
        <p:spPr>
          <a:xfrm>
            <a:off x="6934200" y="3657600"/>
            <a:ext cx="485518" cy="369332"/>
          </a:xfrm>
          <a:prstGeom prst="rect">
            <a:avLst/>
          </a:prstGeom>
          <a:noFill/>
        </p:spPr>
        <p:txBody>
          <a:bodyPr wrap="none" rtlCol="0">
            <a:spAutoFit/>
          </a:bodyPr>
          <a:lstStyle/>
          <a:p>
            <a:r>
              <a:rPr lang="en-US" dirty="0" smtClean="0"/>
              <a:t>Yes</a:t>
            </a:r>
            <a:endParaRPr lang="en-US" dirty="0"/>
          </a:p>
        </p:txBody>
      </p:sp>
      <p:sp>
        <p:nvSpPr>
          <p:cNvPr id="76" name="TextBox 75"/>
          <p:cNvSpPr txBox="1"/>
          <p:nvPr/>
        </p:nvSpPr>
        <p:spPr>
          <a:xfrm>
            <a:off x="6096000" y="4419600"/>
            <a:ext cx="762000" cy="369332"/>
          </a:xfrm>
          <a:prstGeom prst="rect">
            <a:avLst/>
          </a:prstGeom>
          <a:noFill/>
        </p:spPr>
        <p:txBody>
          <a:bodyPr wrap="square" rtlCol="0">
            <a:spAutoFit/>
          </a:bodyPr>
          <a:lstStyle/>
          <a:p>
            <a:r>
              <a:rPr lang="en-US" dirty="0" smtClean="0"/>
              <a:t>No</a:t>
            </a:r>
            <a:endParaRPr lang="en-US" dirty="0"/>
          </a:p>
        </p:txBody>
      </p:sp>
      <p:cxnSp>
        <p:nvCxnSpPr>
          <p:cNvPr id="80" name="Shape 79"/>
          <p:cNvCxnSpPr>
            <a:stCxn id="71" idx="0"/>
            <a:endCxn id="12" idx="6"/>
          </p:cNvCxnSpPr>
          <p:nvPr/>
        </p:nvCxnSpPr>
        <p:spPr>
          <a:xfrm rot="16200000" flipV="1">
            <a:off x="5924550" y="1466850"/>
            <a:ext cx="1295400" cy="171450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7467600" y="2438400"/>
            <a:ext cx="685800" cy="369332"/>
          </a:xfrm>
          <a:prstGeom prst="rect">
            <a:avLst/>
          </a:prstGeom>
          <a:noFill/>
        </p:spPr>
        <p:txBody>
          <a:bodyPr wrap="square" rtlCol="0">
            <a:spAutoFit/>
          </a:bodyPr>
          <a:lstStyle/>
          <a:p>
            <a:r>
              <a:rPr lang="en-US" dirty="0" smtClean="0"/>
              <a:t>No</a:t>
            </a:r>
          </a:p>
        </p:txBody>
      </p:sp>
      <p:cxnSp>
        <p:nvCxnSpPr>
          <p:cNvPr id="100" name="Elbow Connector 99"/>
          <p:cNvCxnSpPr>
            <a:stCxn id="60" idx="3"/>
            <a:endCxn id="71" idx="1"/>
          </p:cNvCxnSpPr>
          <p:nvPr/>
        </p:nvCxnSpPr>
        <p:spPr>
          <a:xfrm flipV="1">
            <a:off x="5638800" y="3238500"/>
            <a:ext cx="838200" cy="152400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a:xfrm>
            <a:off x="5867400" y="6096000"/>
            <a:ext cx="2667000" cy="4572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Compute Actual Catch</a:t>
            </a:r>
          </a:p>
          <a:p>
            <a:pPr algn="ctr"/>
            <a:r>
              <a:rPr lang="en-US" dirty="0" smtClean="0"/>
              <a:t>(numbers of fish)</a:t>
            </a:r>
            <a:endParaRPr lang="en-US" dirty="0"/>
          </a:p>
        </p:txBody>
      </p:sp>
      <p:cxnSp>
        <p:nvCxnSpPr>
          <p:cNvPr id="110" name="Shape 109"/>
          <p:cNvCxnSpPr>
            <a:stCxn id="65" idx="2"/>
            <a:endCxn id="108" idx="1"/>
          </p:cNvCxnSpPr>
          <p:nvPr/>
        </p:nvCxnSpPr>
        <p:spPr>
          <a:xfrm rot="16200000" flipH="1">
            <a:off x="5181600" y="5638800"/>
            <a:ext cx="228600" cy="114300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1" name="Right Arrow 30"/>
          <p:cNvSpPr/>
          <p:nvPr/>
        </p:nvSpPr>
        <p:spPr>
          <a:xfrm>
            <a:off x="2514600" y="1219200"/>
            <a:ext cx="13716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33400" y="11430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Draw a “Encounter” limit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Weights of Kept and Released Fish</a:t>
            </a:r>
            <a:endParaRPr lang="en-US" dirty="0"/>
          </a:p>
        </p:txBody>
      </p:sp>
      <p:sp>
        <p:nvSpPr>
          <p:cNvPr id="3" name="Content Placeholder 2"/>
          <p:cNvSpPr>
            <a:spLocks noGrp="1"/>
          </p:cNvSpPr>
          <p:nvPr>
            <p:ph idx="1"/>
          </p:nvPr>
        </p:nvSpPr>
        <p:spPr>
          <a:xfrm>
            <a:off x="457200" y="1600200"/>
            <a:ext cx="8229600" cy="4525963"/>
          </a:xfrm>
        </p:spPr>
        <p:txBody>
          <a:bodyPr/>
          <a:lstStyle/>
          <a:p>
            <a:r>
              <a:rPr lang="en-US" dirty="0" smtClean="0"/>
              <a:t>Compute </a:t>
            </a:r>
            <a:r>
              <a:rPr lang="en-US" dirty="0" smtClean="0"/>
              <a:t>weights of kept and released fish on each simulated trip from length-weight equations used in the assessments </a:t>
            </a:r>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Simulating Over Entire Fishing Year</a:t>
            </a:r>
            <a:endParaRPr lang="en-US" dirty="0"/>
          </a:p>
        </p:txBody>
      </p:sp>
      <p:sp>
        <p:nvSpPr>
          <p:cNvPr id="3" name="Content Placeholder 2"/>
          <p:cNvSpPr>
            <a:spLocks noGrp="1"/>
          </p:cNvSpPr>
          <p:nvPr>
            <p:ph idx="1"/>
          </p:nvPr>
        </p:nvSpPr>
        <p:spPr/>
        <p:txBody>
          <a:bodyPr/>
          <a:lstStyle/>
          <a:p>
            <a:r>
              <a:rPr lang="en-US" dirty="0"/>
              <a:t>The </a:t>
            </a:r>
            <a:r>
              <a:rPr lang="en-US" dirty="0" smtClean="0"/>
              <a:t>algorithm </a:t>
            </a:r>
            <a:r>
              <a:rPr lang="en-US" dirty="0"/>
              <a:t>simulates trips </a:t>
            </a:r>
            <a:r>
              <a:rPr lang="en-US" dirty="0" smtClean="0"/>
              <a:t>until the </a:t>
            </a:r>
            <a:r>
              <a:rPr lang="en-US" dirty="0" smtClean="0"/>
              <a:t>maximum number of potential trips is reached  </a:t>
            </a:r>
          </a:p>
          <a:p>
            <a:r>
              <a:rPr lang="en-US" dirty="0" smtClean="0"/>
              <a:t>Potential Trips?</a:t>
            </a:r>
          </a:p>
          <a:p>
            <a:pPr lvl="1"/>
            <a:r>
              <a:rPr lang="en-US" dirty="0" smtClean="0"/>
              <a:t>Set a number for potential trips that is large enough so that it is not binding if the fishery becomes more desirable, but is not </a:t>
            </a:r>
            <a:r>
              <a:rPr lang="en-US" dirty="0" smtClean="0"/>
              <a:t>unrealistic</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Calibration</a:t>
            </a:r>
            <a:endParaRPr lang="en-US" dirty="0"/>
          </a:p>
        </p:txBody>
      </p:sp>
      <p:sp>
        <p:nvSpPr>
          <p:cNvPr id="3" name="Content Placeholder 2"/>
          <p:cNvSpPr>
            <a:spLocks noGrp="1"/>
          </p:cNvSpPr>
          <p:nvPr>
            <p:ph idx="1"/>
          </p:nvPr>
        </p:nvSpPr>
        <p:spPr>
          <a:xfrm>
            <a:off x="0" y="1207293"/>
            <a:ext cx="3505200" cy="4525963"/>
          </a:xfrm>
        </p:spPr>
        <p:txBody>
          <a:bodyPr>
            <a:normAutofit/>
          </a:bodyPr>
          <a:lstStyle/>
          <a:p>
            <a:r>
              <a:rPr lang="en-US" dirty="0" smtClean="0"/>
              <a:t>Use possession and size limits in effect for </a:t>
            </a:r>
            <a:r>
              <a:rPr lang="en-US" dirty="0" smtClean="0"/>
              <a:t>2012.</a:t>
            </a:r>
            <a:endParaRPr lang="en-US" dirty="0" smtClean="0"/>
          </a:p>
          <a:p>
            <a:r>
              <a:rPr lang="en-US" dirty="0" smtClean="0"/>
              <a:t>Adjust number of “potential trips” until </a:t>
            </a:r>
            <a:r>
              <a:rPr lang="en-US" dirty="0" smtClean="0"/>
              <a:t>estimated trips predicted to occur = MRIP </a:t>
            </a:r>
            <a:r>
              <a:rPr lang="en-US" dirty="0" smtClean="0"/>
              <a:t>actual </a:t>
            </a:r>
            <a:r>
              <a:rPr lang="en-US" dirty="0" smtClean="0"/>
              <a:t>trips.</a:t>
            </a:r>
            <a:endParaRPr lang="en-US" dirty="0"/>
          </a:p>
        </p:txBody>
      </p:sp>
      <p:graphicFrame>
        <p:nvGraphicFramePr>
          <p:cNvPr id="4" name="Content Placeholder 3"/>
          <p:cNvGraphicFramePr>
            <a:graphicFrameLocks/>
          </p:cNvGraphicFramePr>
          <p:nvPr/>
        </p:nvGraphicFramePr>
        <p:xfrm>
          <a:off x="3429000" y="914400"/>
          <a:ext cx="5562599" cy="5213604"/>
        </p:xfrm>
        <a:graphic>
          <a:graphicData uri="http://schemas.openxmlformats.org/drawingml/2006/table">
            <a:tbl>
              <a:tblPr firstRow="1" bandRow="1">
                <a:tableStyleId>{5C22544A-7EE6-4342-B048-85BDC9FD1C3A}</a:tableStyleId>
              </a:tblPr>
              <a:tblGrid>
                <a:gridCol w="1905000"/>
                <a:gridCol w="990600"/>
                <a:gridCol w="1371600"/>
                <a:gridCol w="1295399"/>
              </a:tblGrid>
              <a:tr h="533400">
                <a:tc>
                  <a:txBody>
                    <a:bodyPr/>
                    <a:lstStyle/>
                    <a:p>
                      <a:pPr marL="342900" marR="0" lvl="0" indent="-342900">
                        <a:lnSpc>
                          <a:spcPct val="115000"/>
                        </a:lnSpc>
                        <a:spcBef>
                          <a:spcPts val="2400"/>
                        </a:spcBef>
                        <a:spcAft>
                          <a:spcPts val="600"/>
                        </a:spcAft>
                        <a:buFont typeface="Arial"/>
                        <a:buNone/>
                        <a:tabLst>
                          <a:tab pos="0" algn="l"/>
                        </a:tabLst>
                      </a:pPr>
                      <a:r>
                        <a:rPr lang="en-US" sz="1600" dirty="0">
                          <a:solidFill>
                            <a:srgbClr val="000000"/>
                          </a:solidFill>
                          <a:latin typeface="Times New Roman"/>
                          <a:ea typeface="Times New Roman"/>
                        </a:rPr>
                        <a:t> </a:t>
                      </a:r>
                      <a:endParaRPr lang="en-US" sz="1600" dirty="0">
                        <a:solidFill>
                          <a:srgbClr val="000000"/>
                        </a:solidFill>
                        <a:latin typeface="Arial"/>
                        <a:ea typeface="Arial"/>
                      </a:endParaRPr>
                    </a:p>
                  </a:txBody>
                  <a:tcPr marL="68580" marR="68580" marT="0" marB="0" anchor="b"/>
                </a:tc>
                <a:tc>
                  <a:txBody>
                    <a:bodyPr/>
                    <a:lstStyle/>
                    <a:p>
                      <a:pPr marL="0" marR="0" algn="r">
                        <a:lnSpc>
                          <a:spcPct val="115000"/>
                        </a:lnSpc>
                        <a:spcBef>
                          <a:spcPts val="2400"/>
                        </a:spcBef>
                        <a:spcAft>
                          <a:spcPts val="600"/>
                        </a:spcAft>
                      </a:pPr>
                      <a:r>
                        <a:rPr lang="en-US" sz="1800" dirty="0" smtClean="0">
                          <a:solidFill>
                            <a:srgbClr val="000000"/>
                          </a:solidFill>
                          <a:latin typeface="Times New Roman"/>
                          <a:ea typeface="Times New Roman"/>
                        </a:rPr>
                        <a:t>MRIP  FY2012</a:t>
                      </a:r>
                      <a:endParaRPr lang="en-US" sz="1800" dirty="0">
                        <a:solidFill>
                          <a:srgbClr val="000000"/>
                        </a:solidFill>
                        <a:latin typeface="Arial"/>
                        <a:ea typeface="Arial"/>
                      </a:endParaRPr>
                    </a:p>
                  </a:txBody>
                  <a:tcPr marL="68580" marR="68580" marT="0" marB="0" anchor="b"/>
                </a:tc>
                <a:tc>
                  <a:txBody>
                    <a:bodyPr/>
                    <a:lstStyle/>
                    <a:p>
                      <a:pPr marL="0" marR="0" algn="r">
                        <a:lnSpc>
                          <a:spcPct val="115000"/>
                        </a:lnSpc>
                        <a:spcBef>
                          <a:spcPts val="2400"/>
                        </a:spcBef>
                        <a:spcAft>
                          <a:spcPts val="600"/>
                        </a:spcAft>
                      </a:pPr>
                      <a:r>
                        <a:rPr lang="en-US" sz="1800" dirty="0">
                          <a:solidFill>
                            <a:srgbClr val="000000"/>
                          </a:solidFill>
                          <a:latin typeface="Times New Roman"/>
                          <a:ea typeface="Times New Roman"/>
                        </a:rPr>
                        <a:t>Model </a:t>
                      </a:r>
                      <a:r>
                        <a:rPr lang="en-US" sz="1800" dirty="0" smtClean="0">
                          <a:solidFill>
                            <a:srgbClr val="000000"/>
                          </a:solidFill>
                          <a:latin typeface="Times New Roman"/>
                          <a:ea typeface="Times New Roman"/>
                        </a:rPr>
                        <a:t>Predictions FY2012</a:t>
                      </a:r>
                      <a:endParaRPr lang="en-US" sz="1800" dirty="0">
                        <a:solidFill>
                          <a:srgbClr val="000000"/>
                        </a:solidFill>
                        <a:latin typeface="Arial"/>
                        <a:ea typeface="Arial"/>
                      </a:endParaRPr>
                    </a:p>
                  </a:txBody>
                  <a:tcPr marL="68580" marR="68580" marT="0" marB="0" anchor="b"/>
                </a:tc>
                <a:tc>
                  <a:txBody>
                    <a:bodyPr/>
                    <a:lstStyle/>
                    <a:p>
                      <a:pPr marL="0" marR="0" algn="r">
                        <a:lnSpc>
                          <a:spcPct val="115000"/>
                        </a:lnSpc>
                        <a:spcBef>
                          <a:spcPts val="2400"/>
                        </a:spcBef>
                        <a:spcAft>
                          <a:spcPts val="600"/>
                        </a:spcAft>
                      </a:pPr>
                      <a:r>
                        <a:rPr lang="en-US" sz="1800" dirty="0" smtClean="0">
                          <a:solidFill>
                            <a:srgbClr val="000000"/>
                          </a:solidFill>
                          <a:latin typeface="Arial"/>
                          <a:ea typeface="Arial"/>
                        </a:rPr>
                        <a:t>Difference</a:t>
                      </a:r>
                      <a:endParaRPr lang="en-US" sz="1800" dirty="0">
                        <a:solidFill>
                          <a:srgbClr val="000000"/>
                        </a:solidFill>
                        <a:latin typeface="Arial"/>
                        <a:ea typeface="Arial"/>
                      </a:endParaRPr>
                    </a:p>
                  </a:txBody>
                  <a:tcPr marL="68580" marR="68580" marT="0" marB="0" anchor="b"/>
                </a:tc>
              </a:tr>
              <a:tr h="533400">
                <a:tc>
                  <a:txBody>
                    <a:bodyPr/>
                    <a:lstStyle/>
                    <a:p>
                      <a:pPr marL="342900" marR="0" lvl="0" indent="-342900">
                        <a:lnSpc>
                          <a:spcPct val="115000"/>
                        </a:lnSpc>
                        <a:spcBef>
                          <a:spcPts val="2400"/>
                        </a:spcBef>
                        <a:spcAft>
                          <a:spcPts val="600"/>
                        </a:spcAft>
                        <a:buFont typeface="Arial"/>
                        <a:buNone/>
                        <a:tabLst>
                          <a:tab pos="0" algn="l"/>
                        </a:tabLst>
                      </a:pPr>
                      <a:r>
                        <a:rPr lang="en-US" sz="1800" dirty="0">
                          <a:solidFill>
                            <a:srgbClr val="000000"/>
                          </a:solidFill>
                          <a:latin typeface="+mn-lt"/>
                          <a:ea typeface="Times New Roman"/>
                        </a:rPr>
                        <a:t>Potential Trips</a:t>
                      </a:r>
                      <a:endParaRPr lang="en-US" sz="1800" dirty="0">
                        <a:solidFill>
                          <a:srgbClr val="000000"/>
                        </a:solidFill>
                        <a:latin typeface="+mn-lt"/>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a:solidFill>
                            <a:srgbClr val="000000"/>
                          </a:solidFill>
                          <a:latin typeface="Arial" pitchFamily="34" charset="0"/>
                          <a:ea typeface="Times New Roman"/>
                          <a:cs typeface="Arial" pitchFamily="34" charset="0"/>
                        </a:rPr>
                        <a:t> N/A</a:t>
                      </a:r>
                      <a:endParaRPr lang="en-US" sz="1600" dirty="0">
                        <a:solidFill>
                          <a:srgbClr val="000000"/>
                        </a:solidFill>
                        <a:latin typeface="Arial" pitchFamily="34" charset="0"/>
                        <a:ea typeface="Arial"/>
                        <a:cs typeface="Arial" pitchFamily="34" charset="0"/>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pitchFamily="34" charset="0"/>
                          <a:ea typeface="Times New Roman"/>
                          <a:cs typeface="Arial" pitchFamily="34" charset="0"/>
                        </a:rPr>
                        <a:t>408,000</a:t>
                      </a:r>
                      <a:endParaRPr lang="en-US" sz="1600" dirty="0">
                        <a:solidFill>
                          <a:srgbClr val="000000"/>
                        </a:solidFill>
                        <a:latin typeface="Arial" pitchFamily="34" charset="0"/>
                        <a:ea typeface="Arial"/>
                        <a:cs typeface="Arial" pitchFamily="34" charset="0"/>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a:solidFill>
                            <a:srgbClr val="000000"/>
                          </a:solidFill>
                          <a:latin typeface="Times New Roman"/>
                          <a:ea typeface="Times New Roman"/>
                        </a:rPr>
                        <a:t> </a:t>
                      </a:r>
                      <a:endParaRPr lang="en-US" sz="1600" dirty="0">
                        <a:solidFill>
                          <a:srgbClr val="000000"/>
                        </a:solidFill>
                        <a:latin typeface="Arial"/>
                        <a:ea typeface="Arial"/>
                      </a:endParaRPr>
                    </a:p>
                  </a:txBody>
                  <a:tcPr marL="68580" marR="68580" marT="0" marB="0" anchor="b">
                    <a:solidFill>
                      <a:schemeClr val="bg2"/>
                    </a:solidFill>
                  </a:tcPr>
                </a:tc>
              </a:tr>
              <a:tr h="533400">
                <a:tc>
                  <a:txBody>
                    <a:bodyPr/>
                    <a:lstStyle/>
                    <a:p>
                      <a:pPr marL="342900" marR="0" lvl="0" indent="-342900">
                        <a:lnSpc>
                          <a:spcPct val="115000"/>
                        </a:lnSpc>
                        <a:spcBef>
                          <a:spcPts val="2400"/>
                        </a:spcBef>
                        <a:spcAft>
                          <a:spcPts val="600"/>
                        </a:spcAft>
                        <a:buFont typeface="Arial"/>
                        <a:buNone/>
                        <a:tabLst>
                          <a:tab pos="0" algn="l"/>
                        </a:tabLst>
                      </a:pPr>
                      <a:r>
                        <a:rPr lang="en-US" sz="1800" dirty="0">
                          <a:solidFill>
                            <a:srgbClr val="000000"/>
                          </a:solidFill>
                          <a:latin typeface="+mn-lt"/>
                          <a:ea typeface="Times New Roman"/>
                        </a:rPr>
                        <a:t>Trips</a:t>
                      </a:r>
                      <a:endParaRPr lang="en-US" sz="1800" dirty="0">
                        <a:solidFill>
                          <a:srgbClr val="000000"/>
                        </a:solidFill>
                        <a:latin typeface="+mn-lt"/>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164,684</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165,853</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Times New Roman"/>
                          <a:ea typeface="Times New Roman"/>
                        </a:rPr>
                        <a:t>0.7%</a:t>
                      </a:r>
                      <a:endParaRPr lang="en-US" sz="1600" dirty="0">
                        <a:solidFill>
                          <a:srgbClr val="000000"/>
                        </a:solidFill>
                        <a:latin typeface="Arial"/>
                        <a:ea typeface="Arial"/>
                      </a:endParaRPr>
                    </a:p>
                  </a:txBody>
                  <a:tcPr marL="68580" marR="68580" marT="0" marB="0" anchor="b">
                    <a:solidFill>
                      <a:schemeClr val="bg2"/>
                    </a:solidFill>
                  </a:tcPr>
                </a:tc>
              </a:tr>
              <a:tr h="533400">
                <a:tc>
                  <a:txBody>
                    <a:bodyPr/>
                    <a:lstStyle/>
                    <a:p>
                      <a:pPr marL="342900" marR="0" lvl="0" indent="-342900">
                        <a:lnSpc>
                          <a:spcPct val="115000"/>
                        </a:lnSpc>
                        <a:spcBef>
                          <a:spcPts val="2400"/>
                        </a:spcBef>
                        <a:spcAft>
                          <a:spcPts val="600"/>
                        </a:spcAft>
                        <a:buFont typeface="Arial"/>
                        <a:buNone/>
                        <a:tabLst>
                          <a:tab pos="0" algn="l"/>
                        </a:tabLst>
                      </a:pPr>
                      <a:r>
                        <a:rPr lang="en-US" sz="1800" dirty="0">
                          <a:solidFill>
                            <a:srgbClr val="000000"/>
                          </a:solidFill>
                          <a:latin typeface="+mn-lt"/>
                          <a:ea typeface="Times New Roman"/>
                        </a:rPr>
                        <a:t>Cod </a:t>
                      </a:r>
                      <a:r>
                        <a:rPr lang="en-US" sz="1800" dirty="0" smtClean="0">
                          <a:solidFill>
                            <a:srgbClr val="000000"/>
                          </a:solidFill>
                          <a:latin typeface="+mn-lt"/>
                          <a:ea typeface="Times New Roman"/>
                        </a:rPr>
                        <a:t>Kept</a:t>
                      </a:r>
                      <a:endParaRPr lang="en-US" sz="1800" dirty="0">
                        <a:solidFill>
                          <a:srgbClr val="000000"/>
                        </a:solidFill>
                        <a:latin typeface="+mn-lt"/>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274,000</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283,506</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chemeClr val="tx1"/>
                          </a:solidFill>
                          <a:latin typeface="Times New Roman"/>
                          <a:ea typeface="Times New Roman"/>
                        </a:rPr>
                        <a:t>3.4%</a:t>
                      </a:r>
                      <a:endParaRPr lang="en-US" sz="1600" dirty="0">
                        <a:solidFill>
                          <a:schemeClr val="tx1"/>
                        </a:solidFill>
                        <a:latin typeface="Arial"/>
                        <a:ea typeface="Arial"/>
                      </a:endParaRPr>
                    </a:p>
                  </a:txBody>
                  <a:tcPr marL="68580" marR="68580" marT="0" marB="0" anchor="b">
                    <a:solidFill>
                      <a:schemeClr val="bg2"/>
                    </a:solidFill>
                  </a:tcPr>
                </a:tc>
              </a:tr>
              <a:tr h="533400">
                <a:tc>
                  <a:txBody>
                    <a:bodyPr/>
                    <a:lstStyle/>
                    <a:p>
                      <a:pPr marL="342900" marR="0" lvl="0" indent="-342900">
                        <a:lnSpc>
                          <a:spcPct val="115000"/>
                        </a:lnSpc>
                        <a:spcBef>
                          <a:spcPts val="2400"/>
                        </a:spcBef>
                        <a:spcAft>
                          <a:spcPts val="600"/>
                        </a:spcAft>
                        <a:buFont typeface="Arial"/>
                        <a:buNone/>
                        <a:tabLst>
                          <a:tab pos="0" algn="l"/>
                        </a:tabLst>
                      </a:pPr>
                      <a:r>
                        <a:rPr lang="en-US" sz="1800" dirty="0">
                          <a:solidFill>
                            <a:srgbClr val="000000"/>
                          </a:solidFill>
                          <a:latin typeface="+mn-lt"/>
                          <a:ea typeface="Times New Roman"/>
                        </a:rPr>
                        <a:t>Cod </a:t>
                      </a:r>
                      <a:r>
                        <a:rPr lang="en-US" sz="1800" dirty="0" smtClean="0">
                          <a:solidFill>
                            <a:srgbClr val="000000"/>
                          </a:solidFill>
                          <a:latin typeface="+mn-lt"/>
                          <a:ea typeface="Times New Roman"/>
                        </a:rPr>
                        <a:t>Released</a:t>
                      </a:r>
                      <a:endParaRPr lang="en-US" sz="1800" dirty="0">
                        <a:solidFill>
                          <a:srgbClr val="000000"/>
                        </a:solidFill>
                        <a:latin typeface="+mn-lt"/>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454,371</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469,161</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Times New Roman"/>
                          <a:ea typeface="Times New Roman"/>
                        </a:rPr>
                        <a:t>3.2%</a:t>
                      </a:r>
                      <a:endParaRPr lang="en-US" sz="1600" dirty="0">
                        <a:solidFill>
                          <a:srgbClr val="000000"/>
                        </a:solidFill>
                        <a:latin typeface="Arial"/>
                        <a:ea typeface="Arial"/>
                      </a:endParaRPr>
                    </a:p>
                  </a:txBody>
                  <a:tcPr marL="68580" marR="68580" marT="0" marB="0" anchor="b">
                    <a:solidFill>
                      <a:schemeClr val="bg2"/>
                    </a:solidFill>
                  </a:tcPr>
                </a:tc>
              </a:tr>
              <a:tr h="533400">
                <a:tc>
                  <a:txBody>
                    <a:bodyPr/>
                    <a:lstStyle/>
                    <a:p>
                      <a:pPr marL="342900" marR="0" lvl="0" indent="-342900">
                        <a:lnSpc>
                          <a:spcPct val="115000"/>
                        </a:lnSpc>
                        <a:spcBef>
                          <a:spcPts val="2400"/>
                        </a:spcBef>
                        <a:spcAft>
                          <a:spcPts val="600"/>
                        </a:spcAft>
                        <a:buFont typeface="Arial"/>
                        <a:buNone/>
                        <a:tabLst>
                          <a:tab pos="0" algn="l"/>
                        </a:tabLst>
                      </a:pPr>
                      <a:r>
                        <a:rPr lang="en-US" sz="1800" dirty="0">
                          <a:solidFill>
                            <a:srgbClr val="000000"/>
                          </a:solidFill>
                          <a:latin typeface="+mn-lt"/>
                          <a:ea typeface="Times New Roman"/>
                        </a:rPr>
                        <a:t>Total </a:t>
                      </a:r>
                      <a:r>
                        <a:rPr lang="en-US" sz="1800" dirty="0" smtClean="0">
                          <a:solidFill>
                            <a:srgbClr val="000000"/>
                          </a:solidFill>
                          <a:latin typeface="+mn-lt"/>
                          <a:ea typeface="Times New Roman"/>
                        </a:rPr>
                        <a:t>Cod </a:t>
                      </a:r>
                      <a:endParaRPr lang="en-US" sz="1800" dirty="0">
                        <a:solidFill>
                          <a:srgbClr val="000000"/>
                        </a:solidFill>
                        <a:latin typeface="+mn-lt"/>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728,371</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752,667</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chemeClr val="tx1"/>
                          </a:solidFill>
                          <a:latin typeface="Times New Roman"/>
                          <a:ea typeface="Times New Roman"/>
                        </a:rPr>
                        <a:t>3.2%</a:t>
                      </a:r>
                      <a:endParaRPr lang="en-US" sz="1600" dirty="0">
                        <a:solidFill>
                          <a:schemeClr val="tx1"/>
                        </a:solidFill>
                        <a:latin typeface="Arial"/>
                        <a:ea typeface="Arial"/>
                      </a:endParaRPr>
                    </a:p>
                  </a:txBody>
                  <a:tcPr marL="68580" marR="68580" marT="0" marB="0" anchor="b">
                    <a:solidFill>
                      <a:schemeClr val="bg2"/>
                    </a:solidFill>
                  </a:tcPr>
                </a:tc>
              </a:tr>
              <a:tr h="533400">
                <a:tc>
                  <a:txBody>
                    <a:bodyPr/>
                    <a:lstStyle/>
                    <a:p>
                      <a:pPr marL="342900" marR="0" lvl="0" indent="-342900">
                        <a:lnSpc>
                          <a:spcPct val="115000"/>
                        </a:lnSpc>
                        <a:spcBef>
                          <a:spcPts val="2400"/>
                        </a:spcBef>
                        <a:spcAft>
                          <a:spcPts val="600"/>
                        </a:spcAft>
                        <a:buFont typeface="Arial"/>
                        <a:buNone/>
                        <a:tabLst>
                          <a:tab pos="0" algn="l"/>
                        </a:tabLst>
                      </a:pPr>
                      <a:r>
                        <a:rPr lang="en-US" sz="1800" dirty="0">
                          <a:solidFill>
                            <a:srgbClr val="000000"/>
                          </a:solidFill>
                          <a:latin typeface="+mn-lt"/>
                          <a:ea typeface="Times New Roman"/>
                        </a:rPr>
                        <a:t>Haddock Kept</a:t>
                      </a:r>
                      <a:endParaRPr lang="en-US" sz="1800" dirty="0">
                        <a:solidFill>
                          <a:srgbClr val="000000"/>
                        </a:solidFill>
                        <a:latin typeface="+mn-lt"/>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144,145</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119,508</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FF0000"/>
                          </a:solidFill>
                          <a:latin typeface="Times New Roman"/>
                          <a:ea typeface="Times New Roman"/>
                        </a:rPr>
                        <a:t>-20.6%</a:t>
                      </a:r>
                      <a:endParaRPr lang="en-US" sz="1600" dirty="0">
                        <a:solidFill>
                          <a:srgbClr val="FF0000"/>
                        </a:solidFill>
                        <a:latin typeface="Arial"/>
                        <a:ea typeface="Arial"/>
                      </a:endParaRPr>
                    </a:p>
                  </a:txBody>
                  <a:tcPr marL="68580" marR="68580" marT="0" marB="0" anchor="b">
                    <a:solidFill>
                      <a:schemeClr val="bg2"/>
                    </a:solidFill>
                  </a:tcPr>
                </a:tc>
              </a:tr>
              <a:tr h="533400">
                <a:tc>
                  <a:txBody>
                    <a:bodyPr/>
                    <a:lstStyle/>
                    <a:p>
                      <a:pPr marL="342900" marR="0" lvl="0" indent="-342900">
                        <a:lnSpc>
                          <a:spcPct val="115000"/>
                        </a:lnSpc>
                        <a:spcBef>
                          <a:spcPts val="2400"/>
                        </a:spcBef>
                        <a:spcAft>
                          <a:spcPts val="600"/>
                        </a:spcAft>
                        <a:buFont typeface="Arial"/>
                        <a:buNone/>
                        <a:tabLst>
                          <a:tab pos="0" algn="l"/>
                        </a:tabLst>
                      </a:pPr>
                      <a:r>
                        <a:rPr lang="en-US" sz="1800" dirty="0">
                          <a:solidFill>
                            <a:srgbClr val="000000"/>
                          </a:solidFill>
                          <a:latin typeface="+mn-lt"/>
                          <a:ea typeface="Times New Roman"/>
                        </a:rPr>
                        <a:t>Haddock Released</a:t>
                      </a:r>
                      <a:endParaRPr lang="en-US" sz="1800" dirty="0">
                        <a:solidFill>
                          <a:srgbClr val="000000"/>
                        </a:solidFill>
                        <a:latin typeface="+mn-lt"/>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176,748</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245,575</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FF0000"/>
                          </a:solidFill>
                          <a:latin typeface="Times New Roman"/>
                          <a:ea typeface="Times New Roman"/>
                        </a:rPr>
                        <a:t>28.0%</a:t>
                      </a:r>
                      <a:endParaRPr lang="en-US" sz="1600" dirty="0">
                        <a:solidFill>
                          <a:srgbClr val="000000"/>
                        </a:solidFill>
                        <a:latin typeface="Arial"/>
                        <a:ea typeface="Arial"/>
                      </a:endParaRPr>
                    </a:p>
                  </a:txBody>
                  <a:tcPr marL="68580" marR="68580" marT="0" marB="0" anchor="b">
                    <a:solidFill>
                      <a:schemeClr val="bg2"/>
                    </a:solidFill>
                  </a:tcPr>
                </a:tc>
              </a:tr>
              <a:tr h="533400">
                <a:tc>
                  <a:txBody>
                    <a:bodyPr/>
                    <a:lstStyle/>
                    <a:p>
                      <a:pPr marL="342900" marR="0" lvl="0" indent="-342900">
                        <a:lnSpc>
                          <a:spcPct val="115000"/>
                        </a:lnSpc>
                        <a:spcBef>
                          <a:spcPts val="2400"/>
                        </a:spcBef>
                        <a:spcAft>
                          <a:spcPts val="600"/>
                        </a:spcAft>
                        <a:buFont typeface="Arial"/>
                        <a:buNone/>
                        <a:tabLst>
                          <a:tab pos="0" algn="l"/>
                        </a:tabLst>
                      </a:pPr>
                      <a:r>
                        <a:rPr lang="en-US" sz="1800" dirty="0">
                          <a:solidFill>
                            <a:srgbClr val="000000"/>
                          </a:solidFill>
                          <a:latin typeface="+mn-lt"/>
                          <a:ea typeface="Times New Roman"/>
                        </a:rPr>
                        <a:t>Total Haddock</a:t>
                      </a:r>
                      <a:endParaRPr lang="en-US" sz="1800" dirty="0">
                        <a:solidFill>
                          <a:srgbClr val="000000"/>
                        </a:solidFill>
                        <a:latin typeface="+mn-lt"/>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320,893</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000000"/>
                          </a:solidFill>
                          <a:latin typeface="Arial"/>
                          <a:ea typeface="Arial"/>
                        </a:rPr>
                        <a:t>365,083</a:t>
                      </a:r>
                      <a:endParaRPr lang="en-US" sz="1600" dirty="0">
                        <a:solidFill>
                          <a:srgbClr val="000000"/>
                        </a:solidFill>
                        <a:latin typeface="Arial"/>
                        <a:ea typeface="Arial"/>
                      </a:endParaRPr>
                    </a:p>
                  </a:txBody>
                  <a:tcPr marL="68580" marR="68580" marT="0" marB="0" anchor="b">
                    <a:solidFill>
                      <a:schemeClr val="bg2"/>
                    </a:solidFill>
                  </a:tcPr>
                </a:tc>
                <a:tc>
                  <a:txBody>
                    <a:bodyPr/>
                    <a:lstStyle/>
                    <a:p>
                      <a:pPr marL="342900" marR="0" lvl="0" indent="-342900" algn="r">
                        <a:lnSpc>
                          <a:spcPct val="115000"/>
                        </a:lnSpc>
                        <a:spcBef>
                          <a:spcPts val="2400"/>
                        </a:spcBef>
                        <a:spcAft>
                          <a:spcPts val="600"/>
                        </a:spcAft>
                        <a:buFont typeface="Arial"/>
                        <a:buNone/>
                        <a:tabLst>
                          <a:tab pos="0" algn="l"/>
                        </a:tabLst>
                      </a:pPr>
                      <a:r>
                        <a:rPr lang="en-US" sz="1600" dirty="0" smtClean="0">
                          <a:solidFill>
                            <a:srgbClr val="FF0000"/>
                          </a:solidFill>
                          <a:latin typeface="Times New Roman"/>
                          <a:ea typeface="Times New Roman"/>
                        </a:rPr>
                        <a:t>12.1%</a:t>
                      </a:r>
                      <a:endParaRPr lang="en-US" sz="1600" dirty="0">
                        <a:solidFill>
                          <a:srgbClr val="000000"/>
                        </a:solidFill>
                        <a:latin typeface="Arial"/>
                        <a:ea typeface="Arial"/>
                      </a:endParaRPr>
                    </a:p>
                  </a:txBody>
                  <a:tcPr marL="68580" marR="68580" marT="0" marB="0" anchor="b">
                    <a:solidFill>
                      <a:schemeClr val="bg2"/>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FY2013 Simulation Results</a:t>
            </a:r>
            <a:endParaRPr lang="en-US" dirty="0"/>
          </a:p>
        </p:txBody>
      </p:sp>
      <p:graphicFrame>
        <p:nvGraphicFramePr>
          <p:cNvPr id="11" name="Table 10"/>
          <p:cNvGraphicFramePr>
            <a:graphicFrameLocks noGrp="1"/>
          </p:cNvGraphicFramePr>
          <p:nvPr/>
        </p:nvGraphicFramePr>
        <p:xfrm>
          <a:off x="152400" y="1676400"/>
          <a:ext cx="8762998" cy="2856018"/>
        </p:xfrm>
        <a:graphic>
          <a:graphicData uri="http://schemas.openxmlformats.org/drawingml/2006/table">
            <a:tbl>
              <a:tblPr/>
              <a:tblGrid>
                <a:gridCol w="417283"/>
                <a:gridCol w="834572"/>
                <a:gridCol w="500742"/>
                <a:gridCol w="834572"/>
                <a:gridCol w="918029"/>
                <a:gridCol w="803276"/>
                <a:gridCol w="1022350"/>
                <a:gridCol w="1460500"/>
                <a:gridCol w="1971674"/>
              </a:tblGrid>
              <a:tr h="898562">
                <a:tc>
                  <a:txBody>
                    <a:bodyPr/>
                    <a:lstStyle/>
                    <a:p>
                      <a:pPr algn="ctr" fontAlgn="b"/>
                      <a:r>
                        <a:rPr lang="en-US" sz="1600" b="0" i="0" u="none" strike="noStrike" dirty="0">
                          <a:latin typeface="Arial"/>
                        </a:rPr>
                        <a:t>Cod Bag</a:t>
                      </a:r>
                    </a:p>
                  </a:txBody>
                  <a:tcPr marL="5535" marR="5535" marT="5535" marB="0" anchor="b">
                    <a:lnL>
                      <a:noFill/>
                    </a:lnL>
                    <a:lnR>
                      <a:noFill/>
                    </a:lnR>
                    <a:lnT>
                      <a:noFill/>
                    </a:lnT>
                    <a:lnB>
                      <a:noFill/>
                    </a:lnB>
                  </a:tcPr>
                </a:tc>
                <a:tc>
                  <a:txBody>
                    <a:bodyPr/>
                    <a:lstStyle/>
                    <a:p>
                      <a:pPr algn="ctr" fontAlgn="b"/>
                      <a:r>
                        <a:rPr lang="en-US" sz="1600" b="0" i="0" u="none" strike="noStrike" dirty="0" smtClean="0">
                          <a:latin typeface="Arial"/>
                        </a:rPr>
                        <a:t>Haddock</a:t>
                      </a:r>
                    </a:p>
                    <a:p>
                      <a:pPr algn="ctr" fontAlgn="b"/>
                      <a:r>
                        <a:rPr lang="en-US" sz="1600" b="0" i="0" u="none" strike="noStrike" dirty="0" smtClean="0">
                          <a:latin typeface="Arial"/>
                        </a:rPr>
                        <a:t> </a:t>
                      </a:r>
                      <a:r>
                        <a:rPr lang="en-US" sz="1600" b="0" i="0" u="none" strike="noStrike" dirty="0">
                          <a:latin typeface="Arial"/>
                        </a:rPr>
                        <a:t>Bag</a:t>
                      </a:r>
                    </a:p>
                  </a:txBody>
                  <a:tcPr marL="5535" marR="5535" marT="5535" marB="0" anchor="b">
                    <a:lnL>
                      <a:noFill/>
                    </a:lnL>
                    <a:lnR>
                      <a:noFill/>
                    </a:lnR>
                    <a:lnT>
                      <a:noFill/>
                    </a:lnT>
                    <a:lnB>
                      <a:noFill/>
                    </a:lnB>
                  </a:tcPr>
                </a:tc>
                <a:tc>
                  <a:txBody>
                    <a:bodyPr/>
                    <a:lstStyle/>
                    <a:p>
                      <a:pPr algn="ctr" fontAlgn="b"/>
                      <a:r>
                        <a:rPr lang="en-US" sz="1600" b="0" i="0" u="none" strike="noStrike" dirty="0" smtClean="0">
                          <a:latin typeface="Arial"/>
                        </a:rPr>
                        <a:t>Cod</a:t>
                      </a:r>
                    </a:p>
                    <a:p>
                      <a:pPr algn="ctr" fontAlgn="b"/>
                      <a:r>
                        <a:rPr lang="en-US" sz="1600" b="0" i="0" u="none" strike="noStrike" dirty="0" smtClean="0">
                          <a:latin typeface="Arial"/>
                        </a:rPr>
                        <a:t>Min</a:t>
                      </a:r>
                      <a:endParaRPr lang="en-US" sz="1600" b="0" i="0" u="none" strike="noStrike" dirty="0">
                        <a:latin typeface="Arial"/>
                      </a:endParaRPr>
                    </a:p>
                  </a:txBody>
                  <a:tcPr marL="5535" marR="5535" marT="5535" marB="0" anchor="b">
                    <a:lnL>
                      <a:noFill/>
                    </a:lnL>
                    <a:lnR>
                      <a:noFill/>
                    </a:lnR>
                    <a:lnT>
                      <a:noFill/>
                    </a:lnT>
                    <a:lnB>
                      <a:noFill/>
                    </a:lnB>
                  </a:tcPr>
                </a:tc>
                <a:tc>
                  <a:txBody>
                    <a:bodyPr/>
                    <a:lstStyle/>
                    <a:p>
                      <a:pPr algn="ctr" fontAlgn="b"/>
                      <a:r>
                        <a:rPr lang="en-US" sz="1600" b="0" i="0" u="none" strike="noStrike" dirty="0">
                          <a:latin typeface="Arial"/>
                        </a:rPr>
                        <a:t>Haddock Min</a:t>
                      </a:r>
                    </a:p>
                  </a:txBody>
                  <a:tcPr marL="5535" marR="5535" marT="5535" marB="0" anchor="b">
                    <a:lnL>
                      <a:noFill/>
                    </a:lnL>
                    <a:lnR>
                      <a:noFill/>
                    </a:lnR>
                    <a:lnT>
                      <a:noFill/>
                    </a:lnT>
                    <a:lnB>
                      <a:noFill/>
                    </a:lnB>
                  </a:tcPr>
                </a:tc>
                <a:tc>
                  <a:txBody>
                    <a:bodyPr/>
                    <a:lstStyle/>
                    <a:p>
                      <a:pPr algn="ctr" fontAlgn="b"/>
                      <a:r>
                        <a:rPr lang="en-US" sz="1600" b="0" i="0" u="none" strike="noStrike" dirty="0" smtClean="0">
                          <a:latin typeface="Arial"/>
                        </a:rPr>
                        <a:t>Trips</a:t>
                      </a:r>
                    </a:p>
                    <a:p>
                      <a:pPr algn="ctr" fontAlgn="b"/>
                      <a:r>
                        <a:rPr lang="en-US" sz="1600" b="0" i="0" u="none" strike="noStrike" dirty="0" smtClean="0">
                          <a:latin typeface="Arial"/>
                        </a:rPr>
                        <a:t>(</a:t>
                      </a:r>
                      <a:r>
                        <a:rPr lang="en-US" sz="1600" b="0" i="0" u="none" strike="noStrike" dirty="0">
                          <a:latin typeface="Arial"/>
                        </a:rPr>
                        <a:t>Median)</a:t>
                      </a:r>
                    </a:p>
                  </a:txBody>
                  <a:tcPr marL="5535" marR="5535" marT="5535" marB="0" anchor="b">
                    <a:lnL>
                      <a:noFill/>
                    </a:lnL>
                    <a:lnR>
                      <a:noFill/>
                    </a:lnR>
                    <a:lnT>
                      <a:noFill/>
                    </a:lnT>
                    <a:lnB>
                      <a:noFill/>
                    </a:lnB>
                  </a:tcPr>
                </a:tc>
                <a:tc>
                  <a:txBody>
                    <a:bodyPr/>
                    <a:lstStyle/>
                    <a:p>
                      <a:pPr algn="ctr" fontAlgn="b"/>
                      <a:r>
                        <a:rPr lang="en-US" sz="1600" b="0" i="0" u="none" strike="noStrike" dirty="0" smtClean="0">
                          <a:latin typeface="Arial"/>
                        </a:rPr>
                        <a:t>% </a:t>
                      </a:r>
                      <a:r>
                        <a:rPr lang="en-US" sz="1600" b="0" i="0" u="none" strike="noStrike" dirty="0" smtClean="0">
                          <a:latin typeface="Arial"/>
                        </a:rPr>
                        <a:t>Under Cod ACL (out of 100 trials)</a:t>
                      </a:r>
                      <a:endParaRPr lang="en-US" sz="1600" b="0" i="0" u="none" strike="noStrike" dirty="0">
                        <a:latin typeface="Arial"/>
                      </a:endParaRPr>
                    </a:p>
                  </a:txBody>
                  <a:tcPr marL="5535" marR="5535" marT="5535" marB="0" anchor="b">
                    <a:lnL>
                      <a:noFill/>
                    </a:lnL>
                    <a:lnR>
                      <a:noFill/>
                    </a:lnR>
                    <a:lnT>
                      <a:noFill/>
                    </a:lnT>
                    <a:lnB>
                      <a:noFill/>
                    </a:lnB>
                  </a:tcPr>
                </a:tc>
                <a:tc>
                  <a:txBody>
                    <a:bodyPr/>
                    <a:lstStyle/>
                    <a:p>
                      <a:pPr algn="ctr" fontAlgn="b"/>
                      <a:r>
                        <a:rPr lang="en-US" sz="1600" b="0" i="0" u="none" strike="noStrike" dirty="0" smtClean="0">
                          <a:latin typeface="Arial"/>
                        </a:rPr>
                        <a:t>% Under</a:t>
                      </a:r>
                    </a:p>
                    <a:p>
                      <a:pPr algn="ctr" fontAlgn="b"/>
                      <a:r>
                        <a:rPr lang="en-US" sz="1600" b="0" i="0" u="none" strike="noStrike" dirty="0" smtClean="0">
                          <a:latin typeface="Arial"/>
                        </a:rPr>
                        <a:t>Haddock</a:t>
                      </a:r>
                      <a:r>
                        <a:rPr lang="en-US" sz="1600" b="0" i="0" u="none" strike="noStrike" baseline="0" dirty="0" smtClean="0">
                          <a:latin typeface="Arial"/>
                        </a:rPr>
                        <a:t> ACL (out of 100 trials)</a:t>
                      </a:r>
                      <a:endParaRPr lang="en-US" sz="1600" b="0" i="0" u="none" strike="noStrike" dirty="0">
                        <a:latin typeface="Arial"/>
                      </a:endParaRPr>
                    </a:p>
                  </a:txBody>
                  <a:tcPr marL="5535" marR="5535" marT="5535" marB="0" anchor="b">
                    <a:lnL>
                      <a:noFill/>
                    </a:lnL>
                    <a:lnR>
                      <a:noFill/>
                    </a:lnR>
                    <a:lnT>
                      <a:noFill/>
                    </a:lnT>
                    <a:lnB>
                      <a:noFill/>
                    </a:lnB>
                  </a:tcPr>
                </a:tc>
                <a:tc>
                  <a:txBody>
                    <a:bodyPr/>
                    <a:lstStyle/>
                    <a:p>
                      <a:pPr algn="ctr" fontAlgn="b"/>
                      <a:r>
                        <a:rPr lang="en-US" sz="1600" b="0" i="0" u="none" strike="noStrike" dirty="0">
                          <a:latin typeface="Arial"/>
                        </a:rPr>
                        <a:t> Cod </a:t>
                      </a:r>
                      <a:r>
                        <a:rPr lang="en-US" sz="1600" b="0" i="0" u="none" strike="noStrike" dirty="0" smtClean="0">
                          <a:latin typeface="Arial"/>
                        </a:rPr>
                        <a:t>Mortality</a:t>
                      </a:r>
                    </a:p>
                    <a:p>
                      <a:pPr algn="ctr" fontAlgn="b"/>
                      <a:r>
                        <a:rPr lang="en-US" sz="1600" b="0" i="0" u="none" strike="noStrike" dirty="0" smtClean="0">
                          <a:latin typeface="Arial"/>
                        </a:rPr>
                        <a:t>lbs</a:t>
                      </a:r>
                      <a:endParaRPr lang="en-US" sz="1600" b="0" i="0" u="none" strike="noStrike" dirty="0" smtClean="0">
                        <a:latin typeface="Arial"/>
                      </a:endParaRPr>
                    </a:p>
                    <a:p>
                      <a:pPr algn="ctr" fontAlgn="b"/>
                      <a:r>
                        <a:rPr lang="en-US" sz="1600" b="0" i="0" u="none" strike="noStrike" dirty="0" smtClean="0">
                          <a:latin typeface="Arial"/>
                        </a:rPr>
                        <a:t>(</a:t>
                      </a:r>
                      <a:r>
                        <a:rPr lang="en-US" sz="1600" b="0" i="0" u="none" strike="noStrike" dirty="0">
                          <a:latin typeface="Arial"/>
                        </a:rPr>
                        <a:t>Median)</a:t>
                      </a:r>
                    </a:p>
                  </a:txBody>
                  <a:tcPr marL="5535" marR="5535" marT="5535" marB="0" anchor="b">
                    <a:lnL>
                      <a:noFill/>
                    </a:lnL>
                    <a:lnR>
                      <a:noFill/>
                    </a:lnR>
                    <a:lnT>
                      <a:noFill/>
                    </a:lnT>
                    <a:lnB>
                      <a:noFill/>
                    </a:lnB>
                  </a:tcPr>
                </a:tc>
                <a:tc>
                  <a:txBody>
                    <a:bodyPr/>
                    <a:lstStyle/>
                    <a:p>
                      <a:pPr algn="ctr" fontAlgn="b"/>
                      <a:r>
                        <a:rPr lang="en-US" sz="1600" b="0" i="0" u="none" strike="noStrike" dirty="0">
                          <a:latin typeface="Arial"/>
                        </a:rPr>
                        <a:t> Haddock </a:t>
                      </a:r>
                      <a:r>
                        <a:rPr lang="en-US" sz="1600" b="0" i="0" u="none" strike="noStrike" dirty="0" smtClean="0">
                          <a:latin typeface="Arial"/>
                        </a:rPr>
                        <a:t>Mortality</a:t>
                      </a:r>
                    </a:p>
                    <a:p>
                      <a:pPr algn="ctr" fontAlgn="b"/>
                      <a:r>
                        <a:rPr lang="en-US" sz="1600" b="0" i="0" u="none" strike="noStrike" dirty="0" smtClean="0">
                          <a:latin typeface="Arial"/>
                        </a:rPr>
                        <a:t>lbs</a:t>
                      </a:r>
                    </a:p>
                    <a:p>
                      <a:pPr algn="ctr" fontAlgn="b"/>
                      <a:r>
                        <a:rPr lang="en-US" sz="1600" b="0" i="0" u="none" strike="noStrike" dirty="0" smtClean="0">
                          <a:latin typeface="Arial"/>
                        </a:rPr>
                        <a:t> </a:t>
                      </a:r>
                      <a:r>
                        <a:rPr lang="en-US" sz="1600" b="0" i="0" u="none" strike="noStrike" dirty="0">
                          <a:latin typeface="Arial"/>
                        </a:rPr>
                        <a:t>(Median)</a:t>
                      </a:r>
                    </a:p>
                  </a:txBody>
                  <a:tcPr marL="5535" marR="5535" marT="5535" marB="0" anchor="b">
                    <a:lnL>
                      <a:noFill/>
                    </a:lnL>
                    <a:lnR>
                      <a:noFill/>
                    </a:lnR>
                    <a:lnT>
                      <a:noFill/>
                    </a:lnT>
                    <a:lnB>
                      <a:noFill/>
                    </a:lnB>
                  </a:tcPr>
                </a:tc>
              </a:tr>
              <a:tr h="462481">
                <a:tc>
                  <a:txBody>
                    <a:bodyPr/>
                    <a:lstStyle/>
                    <a:p>
                      <a:pPr algn="r" fontAlgn="b"/>
                      <a:r>
                        <a:rPr lang="en-US" sz="1600" b="1" i="0" u="none" strike="noStrike" dirty="0">
                          <a:latin typeface="Arial"/>
                        </a:rPr>
                        <a:t>9</a:t>
                      </a:r>
                    </a:p>
                  </a:txBody>
                  <a:tcPr marL="5535" marR="5535" marT="5535" marB="0" anchor="b">
                    <a:lnL>
                      <a:noFill/>
                    </a:lnL>
                    <a:lnR>
                      <a:noFill/>
                    </a:lnR>
                    <a:lnT>
                      <a:noFill/>
                    </a:lnT>
                    <a:lnB>
                      <a:noFill/>
                    </a:lnB>
                    <a:solidFill>
                      <a:schemeClr val="bg2"/>
                    </a:solidFill>
                  </a:tcPr>
                </a:tc>
                <a:tc>
                  <a:txBody>
                    <a:bodyPr/>
                    <a:lstStyle/>
                    <a:p>
                      <a:pPr algn="r" fontAlgn="b"/>
                      <a:r>
                        <a:rPr lang="en-US" sz="1600" b="1" i="0" u="none" strike="noStrike" dirty="0" smtClean="0">
                          <a:latin typeface="Arial"/>
                        </a:rPr>
                        <a:t>None</a:t>
                      </a:r>
                      <a:endParaRPr lang="en-US" sz="1600" b="1" i="0" u="none" strike="noStrike" dirty="0">
                        <a:latin typeface="Arial"/>
                      </a:endParaRPr>
                    </a:p>
                  </a:txBody>
                  <a:tcPr marL="5535" marR="5535" marT="5535" marB="0" anchor="b">
                    <a:lnL>
                      <a:noFill/>
                    </a:lnL>
                    <a:lnR>
                      <a:noFill/>
                    </a:lnR>
                    <a:lnT>
                      <a:noFill/>
                    </a:lnT>
                    <a:lnB>
                      <a:noFill/>
                    </a:lnB>
                    <a:solidFill>
                      <a:schemeClr val="bg2"/>
                    </a:solidFill>
                  </a:tcPr>
                </a:tc>
                <a:tc>
                  <a:txBody>
                    <a:bodyPr/>
                    <a:lstStyle/>
                    <a:p>
                      <a:pPr algn="r" fontAlgn="b"/>
                      <a:r>
                        <a:rPr lang="en-US" sz="1600" b="1" i="0" u="none" strike="noStrike" dirty="0">
                          <a:latin typeface="Arial"/>
                        </a:rPr>
                        <a:t>19</a:t>
                      </a:r>
                    </a:p>
                  </a:txBody>
                  <a:tcPr marL="5535" marR="5535" marT="5535" marB="0" anchor="b">
                    <a:lnL>
                      <a:noFill/>
                    </a:lnL>
                    <a:lnR>
                      <a:noFill/>
                    </a:lnR>
                    <a:lnT>
                      <a:noFill/>
                    </a:lnT>
                    <a:lnB>
                      <a:noFill/>
                    </a:lnB>
                    <a:solidFill>
                      <a:schemeClr val="bg2"/>
                    </a:solidFill>
                  </a:tcPr>
                </a:tc>
                <a:tc>
                  <a:txBody>
                    <a:bodyPr/>
                    <a:lstStyle/>
                    <a:p>
                      <a:pPr algn="r" fontAlgn="b"/>
                      <a:r>
                        <a:rPr lang="en-US" sz="1600" b="1" i="0" u="none" strike="noStrike" dirty="0">
                          <a:latin typeface="Arial"/>
                        </a:rPr>
                        <a:t>18</a:t>
                      </a:r>
                    </a:p>
                  </a:txBody>
                  <a:tcPr marL="5535" marR="5535" marT="5535" marB="0" anchor="b">
                    <a:lnL>
                      <a:noFill/>
                    </a:lnL>
                    <a:lnR>
                      <a:noFill/>
                    </a:lnR>
                    <a:lnT>
                      <a:noFill/>
                    </a:lnT>
                    <a:lnB>
                      <a:noFill/>
                    </a:lnB>
                    <a:solidFill>
                      <a:schemeClr val="bg2"/>
                    </a:solidFill>
                  </a:tcPr>
                </a:tc>
                <a:tc>
                  <a:txBody>
                    <a:bodyPr/>
                    <a:lstStyle/>
                    <a:p>
                      <a:pPr algn="r" fontAlgn="b"/>
                      <a:r>
                        <a:rPr lang="en-US" sz="1600" b="1" i="0" u="none" strike="noStrike" dirty="0">
                          <a:latin typeface="Arial"/>
                        </a:rPr>
                        <a:t>153,549</a:t>
                      </a:r>
                    </a:p>
                  </a:txBody>
                  <a:tcPr marL="5535" marR="5535" marT="5535" marB="0" anchor="b">
                    <a:lnL>
                      <a:noFill/>
                    </a:lnL>
                    <a:lnR>
                      <a:noFill/>
                    </a:lnR>
                    <a:lnT>
                      <a:noFill/>
                    </a:lnT>
                    <a:lnB>
                      <a:noFill/>
                    </a:lnB>
                    <a:solidFill>
                      <a:schemeClr val="bg2"/>
                    </a:solidFill>
                  </a:tcPr>
                </a:tc>
                <a:tc>
                  <a:txBody>
                    <a:bodyPr/>
                    <a:lstStyle/>
                    <a:p>
                      <a:pPr algn="r" fontAlgn="b"/>
                      <a:r>
                        <a:rPr lang="en-US" sz="1600" b="1" i="0" u="none" strike="noStrike" dirty="0">
                          <a:latin typeface="Arial"/>
                        </a:rPr>
                        <a:t>65</a:t>
                      </a:r>
                    </a:p>
                  </a:txBody>
                  <a:tcPr marL="5535" marR="5535" marT="5535" marB="0" anchor="b">
                    <a:lnL>
                      <a:noFill/>
                    </a:lnL>
                    <a:lnR>
                      <a:noFill/>
                    </a:lnR>
                    <a:lnT>
                      <a:noFill/>
                    </a:lnT>
                    <a:lnB>
                      <a:noFill/>
                    </a:lnB>
                    <a:solidFill>
                      <a:schemeClr val="bg2"/>
                    </a:solidFill>
                  </a:tcPr>
                </a:tc>
                <a:tc>
                  <a:txBody>
                    <a:bodyPr/>
                    <a:lstStyle/>
                    <a:p>
                      <a:pPr algn="r" fontAlgn="b"/>
                      <a:r>
                        <a:rPr lang="en-US" sz="1600" b="1" i="0" u="none" strike="noStrike" dirty="0">
                          <a:latin typeface="Arial"/>
                        </a:rPr>
                        <a:t>11</a:t>
                      </a:r>
                    </a:p>
                  </a:txBody>
                  <a:tcPr marL="5535" marR="5535" marT="5535" marB="0" anchor="b">
                    <a:lnL>
                      <a:noFill/>
                    </a:lnL>
                    <a:lnR>
                      <a:noFill/>
                    </a:lnR>
                    <a:lnT>
                      <a:noFill/>
                    </a:lnT>
                    <a:lnB>
                      <a:noFill/>
                    </a:lnB>
                    <a:solidFill>
                      <a:schemeClr val="bg2"/>
                    </a:solidFill>
                  </a:tcPr>
                </a:tc>
                <a:tc>
                  <a:txBody>
                    <a:bodyPr/>
                    <a:lstStyle/>
                    <a:p>
                      <a:pPr algn="r" fontAlgn="b"/>
                      <a:r>
                        <a:rPr lang="en-US" sz="1600" b="1" i="0" u="none" strike="noStrike" dirty="0">
                          <a:latin typeface="Arial"/>
                        </a:rPr>
                        <a:t>997,888</a:t>
                      </a:r>
                    </a:p>
                  </a:txBody>
                  <a:tcPr marL="5535" marR="5535" marT="5535" marB="0" anchor="b">
                    <a:lnL>
                      <a:noFill/>
                    </a:lnL>
                    <a:lnR>
                      <a:noFill/>
                    </a:lnR>
                    <a:lnT>
                      <a:noFill/>
                    </a:lnT>
                    <a:lnB>
                      <a:noFill/>
                    </a:lnB>
                    <a:solidFill>
                      <a:schemeClr val="bg2"/>
                    </a:solidFill>
                  </a:tcPr>
                </a:tc>
                <a:tc>
                  <a:txBody>
                    <a:bodyPr/>
                    <a:lstStyle/>
                    <a:p>
                      <a:pPr algn="r" fontAlgn="b"/>
                      <a:r>
                        <a:rPr lang="en-US" sz="1600" b="1" i="0" u="none" strike="noStrike" dirty="0">
                          <a:latin typeface="Arial"/>
                        </a:rPr>
                        <a:t>337,692</a:t>
                      </a:r>
                    </a:p>
                  </a:txBody>
                  <a:tcPr marL="5535" marR="5535" marT="5535" marB="0" anchor="b">
                    <a:lnL>
                      <a:noFill/>
                    </a:lnL>
                    <a:lnR>
                      <a:noFill/>
                    </a:lnR>
                    <a:lnT>
                      <a:noFill/>
                    </a:lnT>
                    <a:lnB>
                      <a:noFill/>
                    </a:lnB>
                    <a:solidFill>
                      <a:schemeClr val="bg2"/>
                    </a:solidFill>
                  </a:tcPr>
                </a:tc>
              </a:tr>
              <a:tr h="462481">
                <a:tc>
                  <a:txBody>
                    <a:bodyPr/>
                    <a:lstStyle/>
                    <a:p>
                      <a:pPr algn="r" fontAlgn="b"/>
                      <a:r>
                        <a:rPr lang="en-US" sz="1600" b="0" i="0" u="none" strike="noStrike" dirty="0">
                          <a:latin typeface="Arial"/>
                        </a:rPr>
                        <a:t>9</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smtClean="0">
                          <a:latin typeface="Arial"/>
                        </a:rPr>
                        <a:t>None</a:t>
                      </a:r>
                      <a:endParaRPr lang="en-US" sz="1600" b="0" i="0" u="none" strike="noStrike" dirty="0">
                        <a:latin typeface="Arial"/>
                      </a:endParaRP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19</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20</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141,586</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77</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42</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926,307</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182,669</a:t>
                      </a:r>
                    </a:p>
                  </a:txBody>
                  <a:tcPr marL="5535" marR="5535" marT="5535" marB="0" anchor="b">
                    <a:lnL>
                      <a:noFill/>
                    </a:lnL>
                    <a:lnR>
                      <a:noFill/>
                    </a:lnR>
                    <a:lnT>
                      <a:noFill/>
                    </a:lnT>
                    <a:lnB>
                      <a:noFill/>
                    </a:lnB>
                    <a:solidFill>
                      <a:schemeClr val="bg2"/>
                    </a:solidFill>
                  </a:tcPr>
                </a:tc>
              </a:tr>
              <a:tr h="462481">
                <a:tc>
                  <a:txBody>
                    <a:bodyPr/>
                    <a:lstStyle/>
                    <a:p>
                      <a:pPr algn="r" fontAlgn="b"/>
                      <a:r>
                        <a:rPr lang="en-US" sz="1600" b="0" i="0" u="none" strike="noStrike" dirty="0">
                          <a:latin typeface="Arial"/>
                        </a:rPr>
                        <a:t>9</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smtClean="0">
                          <a:latin typeface="Arial"/>
                        </a:rPr>
                        <a:t>None</a:t>
                      </a:r>
                      <a:endParaRPr lang="en-US" sz="1600" b="0" i="0" u="none" strike="noStrike" dirty="0">
                        <a:latin typeface="Arial"/>
                      </a:endParaRP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19</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21</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136,622</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82</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63</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902,304</a:t>
                      </a:r>
                    </a:p>
                  </a:txBody>
                  <a:tcPr marL="5535" marR="5535" marT="5535" marB="0" anchor="b">
                    <a:lnL>
                      <a:noFill/>
                    </a:lnL>
                    <a:lnR>
                      <a:noFill/>
                    </a:lnR>
                    <a:lnT>
                      <a:noFill/>
                    </a:lnT>
                    <a:lnB>
                      <a:noFill/>
                    </a:lnB>
                    <a:solidFill>
                      <a:schemeClr val="bg2"/>
                    </a:solidFill>
                  </a:tcPr>
                </a:tc>
                <a:tc>
                  <a:txBody>
                    <a:bodyPr/>
                    <a:lstStyle/>
                    <a:p>
                      <a:pPr algn="r" fontAlgn="b"/>
                      <a:r>
                        <a:rPr lang="en-US" sz="1600" b="0" i="0" u="none" strike="noStrike" dirty="0">
                          <a:latin typeface="Arial"/>
                        </a:rPr>
                        <a:t>126,264</a:t>
                      </a:r>
                    </a:p>
                  </a:txBody>
                  <a:tcPr marL="5535" marR="5535" marT="5535" marB="0" anchor="b">
                    <a:lnL>
                      <a:noFill/>
                    </a:lnL>
                    <a:lnR>
                      <a:noFill/>
                    </a:lnR>
                    <a:lnT>
                      <a:noFill/>
                    </a:lnT>
                    <a:lnB>
                      <a:noFill/>
                    </a:lnB>
                    <a:solidFill>
                      <a:schemeClr val="bg2"/>
                    </a:solidFill>
                  </a:tcPr>
                </a:tc>
              </a:tr>
            </a:tbl>
          </a:graphicData>
        </a:graphic>
      </p:graphicFrame>
      <p:sp>
        <p:nvSpPr>
          <p:cNvPr id="12" name="TextBox 11"/>
          <p:cNvSpPr txBox="1"/>
          <p:nvPr/>
        </p:nvSpPr>
        <p:spPr>
          <a:xfrm>
            <a:off x="0" y="5410200"/>
            <a:ext cx="9144000" cy="646331"/>
          </a:xfrm>
          <a:prstGeom prst="rect">
            <a:avLst/>
          </a:prstGeom>
          <a:noFill/>
        </p:spPr>
        <p:txBody>
          <a:bodyPr wrap="square" rtlCol="0">
            <a:spAutoFit/>
          </a:bodyPr>
          <a:lstStyle/>
          <a:p>
            <a:r>
              <a:rPr lang="en-US" dirty="0" smtClean="0">
                <a:latin typeface="+mn-lt"/>
              </a:rPr>
              <a:t>Good news:  No changes needed for Cod.</a:t>
            </a:r>
          </a:p>
          <a:p>
            <a:r>
              <a:rPr lang="en-US" dirty="0" smtClean="0">
                <a:latin typeface="+mn-lt"/>
              </a:rPr>
              <a:t>Bad News: 21” minimum size needed for haddock </a:t>
            </a:r>
            <a:r>
              <a:rPr lang="en-US" dirty="0" smtClean="0">
                <a:latin typeface="+mn-lt"/>
              </a:rPr>
              <a:t>mortality to remain below 74mt (~163,000 lbs).</a:t>
            </a:r>
            <a:endParaRPr lang="en-US" dirty="0">
              <a:latin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Assumptions</a:t>
            </a:r>
            <a:endParaRPr lang="en-US" dirty="0"/>
          </a:p>
        </p:txBody>
      </p:sp>
      <p:sp>
        <p:nvSpPr>
          <p:cNvPr id="3" name="Content Placeholder 2"/>
          <p:cNvSpPr>
            <a:spLocks noGrp="1"/>
          </p:cNvSpPr>
          <p:nvPr>
            <p:ph idx="1"/>
          </p:nvPr>
        </p:nvSpPr>
        <p:spPr/>
        <p:txBody>
          <a:bodyPr/>
          <a:lstStyle/>
          <a:p>
            <a:r>
              <a:rPr lang="en-US" dirty="0" smtClean="0"/>
              <a:t>No </a:t>
            </a:r>
            <a:r>
              <a:rPr lang="en-US" dirty="0" smtClean="0"/>
              <a:t>heterogeneity in catch rates across fishing </a:t>
            </a:r>
            <a:r>
              <a:rPr lang="en-US" dirty="0" smtClean="0"/>
              <a:t>modes</a:t>
            </a:r>
            <a:endParaRPr lang="en-US" dirty="0" smtClean="0"/>
          </a:p>
          <a:p>
            <a:r>
              <a:rPr lang="en-US" dirty="0" smtClean="0"/>
              <a:t>Anglers </a:t>
            </a:r>
            <a:r>
              <a:rPr lang="en-US" dirty="0" smtClean="0"/>
              <a:t>stop fishing for either species when they hit the </a:t>
            </a:r>
            <a:r>
              <a:rPr lang="en-US" dirty="0" smtClean="0"/>
              <a:t>“assigned encounter limit” </a:t>
            </a:r>
            <a:r>
              <a:rPr lang="en-US" dirty="0" smtClean="0"/>
              <a:t>or the bag </a:t>
            </a:r>
            <a:r>
              <a:rPr lang="en-US" dirty="0" smtClean="0"/>
              <a:t>limit</a:t>
            </a:r>
          </a:p>
          <a:p>
            <a:r>
              <a:rPr lang="en-US" dirty="0" smtClean="0"/>
              <a:t>No recreational </a:t>
            </a:r>
            <a:r>
              <a:rPr lang="en-US" dirty="0" smtClean="0"/>
              <a:t>high-grading</a:t>
            </a:r>
            <a:endParaRPr lang="en-US" dirty="0" smtClean="0"/>
          </a:p>
          <a:p>
            <a:r>
              <a:rPr lang="en-US" dirty="0" smtClean="0"/>
              <a:t>No illegal retention* (too small, over bag limit)</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Content Placeholder 2"/>
          <p:cNvSpPr>
            <a:spLocks noGrp="1"/>
          </p:cNvSpPr>
          <p:nvPr>
            <p:ph idx="1"/>
          </p:nvPr>
        </p:nvSpPr>
        <p:spPr/>
        <p:txBody>
          <a:bodyPr>
            <a:normAutofit fontScale="92500"/>
          </a:bodyPr>
          <a:lstStyle/>
          <a:p>
            <a:r>
              <a:rPr lang="en-US" dirty="0" smtClean="0"/>
              <a:t>Retention of sub-legal fish</a:t>
            </a:r>
          </a:p>
          <a:p>
            <a:r>
              <a:rPr lang="en-US" dirty="0" smtClean="0"/>
              <a:t>Retention of more fish than possession limit</a:t>
            </a:r>
          </a:p>
          <a:p>
            <a:endParaRPr lang="en-US" dirty="0" smtClean="0"/>
          </a:p>
          <a:p>
            <a:r>
              <a:rPr lang="en-US" dirty="0" smtClean="0"/>
              <a:t>Medium term projections:</a:t>
            </a:r>
          </a:p>
          <a:p>
            <a:pPr lvl="1"/>
            <a:r>
              <a:rPr lang="en-US" dirty="0" smtClean="0"/>
              <a:t>Given a discard mortality assumption, we can compute numbers-at-age of harvested cod and haddock</a:t>
            </a:r>
          </a:p>
          <a:p>
            <a:pPr lvl="1"/>
            <a:r>
              <a:rPr lang="en-US" dirty="0" smtClean="0"/>
              <a:t>Project stocks/biomass a few years into the future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r>
              <a:rPr lang="en-US" dirty="0" smtClean="0"/>
              <a:t>Outline</a:t>
            </a:r>
            <a:endParaRPr lang="en-US" dirty="0"/>
          </a:p>
        </p:txBody>
      </p:sp>
      <p:sp>
        <p:nvSpPr>
          <p:cNvPr id="29705" name="Rectangle 9"/>
          <p:cNvSpPr>
            <a:spLocks noGrp="1" noChangeArrowheads="1"/>
          </p:cNvSpPr>
          <p:nvPr>
            <p:ph idx="1"/>
          </p:nvPr>
        </p:nvSpPr>
        <p:spPr>
          <a:noFill/>
          <a:ln/>
        </p:spPr>
        <p:txBody>
          <a:bodyPr>
            <a:normAutofit/>
          </a:bodyPr>
          <a:lstStyle/>
          <a:p>
            <a:pPr>
              <a:spcAft>
                <a:spcPts val="800"/>
              </a:spcAft>
            </a:pPr>
            <a:r>
              <a:rPr lang="en-US" dirty="0" smtClean="0"/>
              <a:t>Economic sub-model</a:t>
            </a:r>
          </a:p>
          <a:p>
            <a:pPr>
              <a:lnSpc>
                <a:spcPct val="150000"/>
              </a:lnSpc>
            </a:pPr>
            <a:r>
              <a:rPr lang="en-US" dirty="0" smtClean="0"/>
              <a:t>Biological sub-model</a:t>
            </a:r>
          </a:p>
          <a:p>
            <a:pPr>
              <a:lnSpc>
                <a:spcPct val="150000"/>
              </a:lnSpc>
            </a:pPr>
            <a:r>
              <a:rPr lang="en-US" dirty="0" smtClean="0"/>
              <a:t>Coupled model</a:t>
            </a:r>
          </a:p>
          <a:p>
            <a:pPr>
              <a:lnSpc>
                <a:spcPct val="150000"/>
              </a:lnSpc>
            </a:pPr>
            <a:r>
              <a:rPr lang="en-US" dirty="0" smtClean="0"/>
              <a:t>Simulation process</a:t>
            </a:r>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smtClean="0"/>
              <a:t>U.S. Department of Commerce | National Oceanic and Atmospheric Administration | NOAA Fisheries | Page </a:t>
            </a:r>
            <a:fld id="{632D3AEB-7CBE-3049-91AC-335C6B4F5BF6}"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Outcomes of some policies are very sensitive to discard mortality</a:t>
            </a:r>
            <a:endParaRPr lang="en-US" dirty="0"/>
          </a:p>
        </p:txBody>
      </p:sp>
      <p:cxnSp>
        <p:nvCxnSpPr>
          <p:cNvPr id="9" name="Straight Connector 8"/>
          <p:cNvCxnSpPr/>
          <p:nvPr/>
        </p:nvCxnSpPr>
        <p:spPr>
          <a:xfrm flipV="1">
            <a:off x="2667000" y="1676400"/>
            <a:ext cx="0" cy="3733800"/>
          </a:xfrm>
          <a:prstGeom prst="line">
            <a:avLst/>
          </a:prstGeom>
          <a:ln w="19050">
            <a:prstDash val="sysDot"/>
          </a:ln>
        </p:spPr>
        <p:style>
          <a:lnRef idx="2">
            <a:schemeClr val="accent1"/>
          </a:lnRef>
          <a:fillRef idx="0">
            <a:schemeClr val="accent1"/>
          </a:fillRef>
          <a:effectRef idx="1">
            <a:schemeClr val="accent1"/>
          </a:effectRef>
          <a:fontRef idx="minor">
            <a:schemeClr val="tx1"/>
          </a:fontRef>
        </p:style>
      </p:cxnSp>
      <p:graphicFrame>
        <p:nvGraphicFramePr>
          <p:cNvPr id="7" name="Chart 6"/>
          <p:cNvGraphicFramePr/>
          <p:nvPr/>
        </p:nvGraphicFramePr>
        <p:xfrm>
          <a:off x="1447800" y="1524000"/>
          <a:ext cx="6403602" cy="4774826"/>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flipV="1">
            <a:off x="7467600" y="1676400"/>
            <a:ext cx="0" cy="3733800"/>
          </a:xfrm>
          <a:prstGeom prst="line">
            <a:avLst/>
          </a:prstGeom>
          <a:ln w="19050">
            <a:prstDash val="sysDot"/>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114800" y="1676400"/>
            <a:ext cx="0" cy="3733800"/>
          </a:xfrm>
          <a:prstGeom prst="line">
            <a:avLst/>
          </a:prstGeom>
          <a:ln w="19050">
            <a:prstDash val="sysDot"/>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92162"/>
          </a:xfrm>
        </p:spPr>
        <p:txBody>
          <a:bodyPr/>
          <a:lstStyle/>
          <a:p>
            <a:r>
              <a:rPr lang="en-US" dirty="0" smtClean="0"/>
              <a:t>The Catch-at-length Equation</a:t>
            </a:r>
            <a:endParaRPr lang="en-US" dirty="0"/>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nvGraphicFramePr>
        <p:xfrm>
          <a:off x="4514850" y="3321050"/>
          <a:ext cx="114300" cy="215900"/>
        </p:xfrm>
        <a:graphic>
          <a:graphicData uri="http://schemas.openxmlformats.org/presentationml/2006/ole">
            <p:oleObj spid="_x0000_s509954" name="Equation" r:id="rId3" imgW="114151" imgH="215619" progId="Equation.3">
              <p:embed/>
            </p:oleObj>
          </a:graphicData>
        </a:graphic>
      </p:graphicFrame>
      <p:sp>
        <p:nvSpPr>
          <p:cNvPr id="22" name="TextBox 21"/>
          <p:cNvSpPr txBox="1"/>
          <p:nvPr/>
        </p:nvSpPr>
        <p:spPr>
          <a:xfrm>
            <a:off x="1600200" y="1524000"/>
            <a:ext cx="6248400" cy="707886"/>
          </a:xfrm>
          <a:prstGeom prst="rect">
            <a:avLst/>
          </a:prstGeom>
          <a:noFill/>
        </p:spPr>
        <p:txBody>
          <a:bodyPr wrap="square" rtlCol="0">
            <a:spAutoFit/>
          </a:bodyPr>
          <a:lstStyle/>
          <a:p>
            <a:pPr algn="ctr"/>
            <a:r>
              <a:rPr lang="en-US" sz="4000" dirty="0" err="1" smtClean="0"/>
              <a:t>CPUE</a:t>
            </a:r>
            <a:r>
              <a:rPr lang="en-US" sz="4000" baseline="30000" dirty="0" err="1" smtClean="0"/>
              <a:t>l</a:t>
            </a:r>
            <a:r>
              <a:rPr lang="en-US" sz="4000" baseline="30000" dirty="0" smtClean="0"/>
              <a:t> </a:t>
            </a:r>
            <a:r>
              <a:rPr lang="en-US" sz="4000" dirty="0" smtClean="0"/>
              <a:t>=</a:t>
            </a:r>
            <a:r>
              <a:rPr lang="en-US" sz="4000" dirty="0" err="1" smtClean="0"/>
              <a:t>C</a:t>
            </a:r>
            <a:r>
              <a:rPr lang="en-US" sz="4000" baseline="30000" dirty="0" err="1" smtClean="0"/>
              <a:t>l</a:t>
            </a:r>
            <a:r>
              <a:rPr lang="en-US" sz="4000" baseline="30000" dirty="0" smtClean="0"/>
              <a:t> </a:t>
            </a:r>
            <a:r>
              <a:rPr lang="en-US" sz="4000" dirty="0" smtClean="0"/>
              <a:t>/E=</a:t>
            </a:r>
            <a:r>
              <a:rPr lang="en-US" sz="4000" dirty="0" err="1" smtClean="0"/>
              <a:t>qÑ</a:t>
            </a:r>
            <a:endParaRPr lang="en-US" sz="4000" baseline="30000" dirty="0"/>
          </a:p>
        </p:txBody>
      </p:sp>
      <p:sp>
        <p:nvSpPr>
          <p:cNvPr id="23" name="TextBox 22"/>
          <p:cNvSpPr txBox="1"/>
          <p:nvPr/>
        </p:nvSpPr>
        <p:spPr>
          <a:xfrm>
            <a:off x="1524000" y="2971800"/>
            <a:ext cx="6248400" cy="707886"/>
          </a:xfrm>
          <a:prstGeom prst="rect">
            <a:avLst/>
          </a:prstGeom>
          <a:noFill/>
        </p:spPr>
        <p:txBody>
          <a:bodyPr wrap="square" rtlCol="0">
            <a:spAutoFit/>
          </a:bodyPr>
          <a:lstStyle/>
          <a:p>
            <a:pPr algn="ctr"/>
            <a:r>
              <a:rPr lang="en-US" sz="4000" dirty="0" smtClean="0"/>
              <a:t>q=</a:t>
            </a:r>
            <a:r>
              <a:rPr lang="en-US" sz="4000" dirty="0" err="1" smtClean="0"/>
              <a:t>C</a:t>
            </a:r>
            <a:r>
              <a:rPr lang="en-US" sz="4000" baseline="30000" dirty="0" err="1" smtClean="0"/>
              <a:t>l</a:t>
            </a:r>
            <a:r>
              <a:rPr lang="en-US" sz="4000" baseline="30000" dirty="0" smtClean="0"/>
              <a:t> </a:t>
            </a:r>
            <a:r>
              <a:rPr lang="en-US" sz="4000" dirty="0" smtClean="0"/>
              <a:t>Ñ</a:t>
            </a:r>
            <a:r>
              <a:rPr lang="en-US" sz="4000" baseline="30000" dirty="0" smtClean="0"/>
              <a:t>-1</a:t>
            </a:r>
            <a:endParaRPr lang="en-US" sz="4000" baseline="30000" dirty="0"/>
          </a:p>
        </p:txBody>
      </p:sp>
      <p:sp>
        <p:nvSpPr>
          <p:cNvPr id="24" name="Rounded Rectangle 23"/>
          <p:cNvSpPr/>
          <p:nvPr/>
        </p:nvSpPr>
        <p:spPr>
          <a:xfrm>
            <a:off x="6934200" y="2362200"/>
            <a:ext cx="16764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Assume Recreational effort is homogenous</a:t>
            </a:r>
            <a:endParaRPr lang="en-US" dirty="0"/>
          </a:p>
        </p:txBody>
      </p:sp>
      <p:sp>
        <p:nvSpPr>
          <p:cNvPr id="26" name="Rounded Rectangle 25"/>
          <p:cNvSpPr/>
          <p:nvPr/>
        </p:nvSpPr>
        <p:spPr>
          <a:xfrm>
            <a:off x="1143000" y="5257800"/>
            <a:ext cx="3200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Directly from MRFSS data</a:t>
            </a:r>
            <a:endParaRPr lang="en-US" dirty="0"/>
          </a:p>
        </p:txBody>
      </p:sp>
      <p:cxnSp>
        <p:nvCxnSpPr>
          <p:cNvPr id="28" name="Straight Arrow Connector 27"/>
          <p:cNvCxnSpPr>
            <a:stCxn id="26" idx="0"/>
          </p:cNvCxnSpPr>
          <p:nvPr/>
        </p:nvCxnSpPr>
        <p:spPr>
          <a:xfrm flipV="1">
            <a:off x="2743200" y="3733800"/>
            <a:ext cx="1219200" cy="15240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5715000" y="5410200"/>
            <a:ext cx="2743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Convert Numbers-at-age (Stock assessment ) to Numbers-at-Length</a:t>
            </a:r>
            <a:endParaRPr lang="en-US" dirty="0"/>
          </a:p>
        </p:txBody>
      </p:sp>
      <p:cxnSp>
        <p:nvCxnSpPr>
          <p:cNvPr id="32" name="Straight Arrow Connector 31"/>
          <p:cNvCxnSpPr>
            <a:stCxn id="30" idx="0"/>
          </p:cNvCxnSpPr>
          <p:nvPr/>
        </p:nvCxnSpPr>
        <p:spPr>
          <a:xfrm flipH="1" flipV="1">
            <a:off x="5181600" y="3657600"/>
            <a:ext cx="1905000" cy="1752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3" name="Arc 32"/>
          <p:cNvSpPr/>
          <p:nvPr/>
        </p:nvSpPr>
        <p:spPr>
          <a:xfrm>
            <a:off x="5715000" y="2133600"/>
            <a:ext cx="1219200" cy="990600"/>
          </a:xfrm>
          <a:prstGeom prst="arc">
            <a:avLst>
              <a:gd name="adj1" fmla="val 16200000"/>
              <a:gd name="adj2" fmla="val 5880434"/>
            </a:avLst>
          </a:prstGeom>
          <a:ln w="25400">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Rounded Rectangle 38"/>
          <p:cNvSpPr/>
          <p:nvPr/>
        </p:nvSpPr>
        <p:spPr>
          <a:xfrm>
            <a:off x="152400" y="2362200"/>
            <a:ext cx="2438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Catch per Recreational Trip vector</a:t>
            </a:r>
            <a:endParaRPr lang="en-US" dirty="0"/>
          </a:p>
        </p:txBody>
      </p:sp>
      <p:cxnSp>
        <p:nvCxnSpPr>
          <p:cNvPr id="41" name="Straight Arrow Connector 40"/>
          <p:cNvCxnSpPr>
            <a:stCxn id="39" idx="0"/>
          </p:cNvCxnSpPr>
          <p:nvPr/>
        </p:nvCxnSpPr>
        <p:spPr>
          <a:xfrm flipV="1">
            <a:off x="1371600" y="1981200"/>
            <a:ext cx="1371600" cy="3810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ounded Rectangle 36"/>
          <p:cNvSpPr/>
          <p:nvPr/>
        </p:nvSpPr>
        <p:spPr>
          <a:xfrm>
            <a:off x="3810000" y="1143000"/>
            <a:ext cx="5334000" cy="1905000"/>
          </a:xfrm>
          <a:prstGeom prst="round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ed Rectangle 92"/>
          <p:cNvSpPr/>
          <p:nvPr/>
        </p:nvSpPr>
        <p:spPr>
          <a:xfrm>
            <a:off x="228600" y="1828800"/>
            <a:ext cx="3505200" cy="2971800"/>
          </a:xfrm>
          <a:prstGeom prst="round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Model Overview</a:t>
            </a:r>
            <a:endParaRPr lang="en-US" dirty="0"/>
          </a:p>
        </p:txBody>
      </p:sp>
      <p:sp>
        <p:nvSpPr>
          <p:cNvPr id="31" name="Rounded Rectangle 30"/>
          <p:cNvSpPr/>
          <p:nvPr/>
        </p:nvSpPr>
        <p:spPr>
          <a:xfrm>
            <a:off x="533400" y="2819400"/>
            <a:ext cx="28956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Estimate a behavioral model for recreational anglers</a:t>
            </a:r>
            <a:endParaRPr lang="en-US" dirty="0"/>
          </a:p>
        </p:txBody>
      </p:sp>
      <p:sp>
        <p:nvSpPr>
          <p:cNvPr id="61" name="Rounded Rectangle 60"/>
          <p:cNvSpPr/>
          <p:nvPr/>
        </p:nvSpPr>
        <p:spPr>
          <a:xfrm>
            <a:off x="3886200" y="1905000"/>
            <a:ext cx="2362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Expected and actual encounters </a:t>
            </a:r>
            <a:r>
              <a:rPr lang="en-US" dirty="0" smtClean="0"/>
              <a:t>of fish on a </a:t>
            </a:r>
            <a:r>
              <a:rPr lang="en-US" dirty="0" smtClean="0"/>
              <a:t>trip</a:t>
            </a:r>
            <a:endParaRPr lang="en-US" dirty="0"/>
          </a:p>
        </p:txBody>
      </p:sp>
      <p:sp>
        <p:nvSpPr>
          <p:cNvPr id="63" name="Rounded Rectangle 62"/>
          <p:cNvSpPr/>
          <p:nvPr/>
        </p:nvSpPr>
        <p:spPr>
          <a:xfrm>
            <a:off x="5181600" y="3657600"/>
            <a:ext cx="2895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Simulate angler behavior under alternative stock structures and regulations</a:t>
            </a:r>
            <a:endParaRPr lang="en-US" dirty="0"/>
          </a:p>
        </p:txBody>
      </p:sp>
      <p:cxnSp>
        <p:nvCxnSpPr>
          <p:cNvPr id="69" name="Straight Arrow Connector 68"/>
          <p:cNvCxnSpPr>
            <a:stCxn id="61" idx="2"/>
            <a:endCxn id="63" idx="0"/>
          </p:cNvCxnSpPr>
          <p:nvPr/>
        </p:nvCxnSpPr>
        <p:spPr>
          <a:xfrm>
            <a:off x="5067300" y="2819400"/>
            <a:ext cx="1562100" cy="8382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77" name="Rounded Rectangle 76"/>
          <p:cNvSpPr/>
          <p:nvPr/>
        </p:nvSpPr>
        <p:spPr>
          <a:xfrm>
            <a:off x="6324600" y="1905000"/>
            <a:ext cx="2667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Fish kept </a:t>
            </a:r>
            <a:r>
              <a:rPr lang="en-US" dirty="0" smtClean="0"/>
              <a:t>and released are </a:t>
            </a:r>
            <a:r>
              <a:rPr lang="en-US" dirty="0" smtClean="0"/>
              <a:t>a function of length structure, selectivity, regulations</a:t>
            </a:r>
            <a:endParaRPr lang="en-US" dirty="0"/>
          </a:p>
        </p:txBody>
      </p:sp>
      <p:cxnSp>
        <p:nvCxnSpPr>
          <p:cNvPr id="87" name="Straight Arrow Connector 86"/>
          <p:cNvCxnSpPr>
            <a:stCxn id="77" idx="2"/>
            <a:endCxn id="63" idx="0"/>
          </p:cNvCxnSpPr>
          <p:nvPr/>
        </p:nvCxnSpPr>
        <p:spPr>
          <a:xfrm flipH="1">
            <a:off x="6629400" y="2819400"/>
            <a:ext cx="1028700" cy="8382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31" idx="3"/>
            <a:endCxn id="63" idx="1"/>
          </p:cNvCxnSpPr>
          <p:nvPr/>
        </p:nvCxnSpPr>
        <p:spPr>
          <a:xfrm>
            <a:off x="3429000" y="3390900"/>
            <a:ext cx="1752600" cy="685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228600" y="1143000"/>
            <a:ext cx="3505200" cy="1477328"/>
          </a:xfrm>
          <a:prstGeom prst="rect">
            <a:avLst/>
          </a:prstGeom>
          <a:noFill/>
        </p:spPr>
        <p:txBody>
          <a:bodyPr wrap="square" rtlCol="0">
            <a:spAutoFit/>
          </a:bodyP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Economic Sub-Model</a:t>
            </a:r>
            <a:endParaRPr lang="en-US" dirty="0"/>
          </a:p>
        </p:txBody>
      </p:sp>
      <p:sp>
        <p:nvSpPr>
          <p:cNvPr id="104" name="Rounded Rectangle 103"/>
          <p:cNvSpPr/>
          <p:nvPr/>
        </p:nvSpPr>
        <p:spPr>
          <a:xfrm>
            <a:off x="5181600" y="5867400"/>
            <a:ext cx="2895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Aggregate and project stocks of fish</a:t>
            </a:r>
            <a:endParaRPr lang="en-US" dirty="0"/>
          </a:p>
        </p:txBody>
      </p:sp>
      <p:sp>
        <p:nvSpPr>
          <p:cNvPr id="44" name="TextBox 43"/>
          <p:cNvSpPr txBox="1"/>
          <p:nvPr/>
        </p:nvSpPr>
        <p:spPr>
          <a:xfrm>
            <a:off x="3810000" y="1143000"/>
            <a:ext cx="5334000" cy="369332"/>
          </a:xfrm>
          <a:prstGeom prst="rect">
            <a:avLst/>
          </a:prstGeom>
          <a:noFill/>
        </p:spPr>
        <p:txBody>
          <a:bodyPr wrap="square" rtlCol="0">
            <a:spAutoFit/>
          </a:bodyPr>
          <a:lstStyle/>
          <a:p>
            <a:pPr algn="ctr"/>
            <a:r>
              <a:rPr lang="en-US" dirty="0" smtClean="0"/>
              <a:t>“Biological” Sub-Model</a:t>
            </a:r>
            <a:endParaRPr lang="en-US" dirty="0"/>
          </a:p>
        </p:txBody>
      </p:sp>
      <p:sp>
        <p:nvSpPr>
          <p:cNvPr id="46" name="Oval 45"/>
          <p:cNvSpPr/>
          <p:nvPr/>
        </p:nvSpPr>
        <p:spPr bwMode="auto">
          <a:xfrm>
            <a:off x="7848600" y="4724400"/>
            <a:ext cx="1295400" cy="457200"/>
          </a:xfrm>
          <a:prstGeom prst="ellipse">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Retained</a:t>
            </a:r>
          </a:p>
        </p:txBody>
      </p:sp>
      <p:sp>
        <p:nvSpPr>
          <p:cNvPr id="47" name="Oval 46"/>
          <p:cNvSpPr/>
          <p:nvPr/>
        </p:nvSpPr>
        <p:spPr bwMode="auto">
          <a:xfrm>
            <a:off x="6477000" y="4876800"/>
            <a:ext cx="1295400" cy="457200"/>
          </a:xfrm>
          <a:prstGeom prst="ellipse">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Discards</a:t>
            </a:r>
          </a:p>
        </p:txBody>
      </p:sp>
      <p:sp>
        <p:nvSpPr>
          <p:cNvPr id="48" name="Oval 47"/>
          <p:cNvSpPr/>
          <p:nvPr/>
        </p:nvSpPr>
        <p:spPr bwMode="auto">
          <a:xfrm>
            <a:off x="3810000" y="4724400"/>
            <a:ext cx="1295400" cy="381000"/>
          </a:xfrm>
          <a:prstGeom prst="ellipse">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Effort</a:t>
            </a:r>
          </a:p>
        </p:txBody>
      </p:sp>
      <p:sp>
        <p:nvSpPr>
          <p:cNvPr id="49" name="Oval 48"/>
          <p:cNvSpPr/>
          <p:nvPr/>
        </p:nvSpPr>
        <p:spPr bwMode="auto">
          <a:xfrm>
            <a:off x="3733800" y="5410200"/>
            <a:ext cx="1371600" cy="457200"/>
          </a:xfrm>
          <a:prstGeom prst="ellipse">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Welfare</a:t>
            </a:r>
          </a:p>
        </p:txBody>
      </p:sp>
      <p:cxnSp>
        <p:nvCxnSpPr>
          <p:cNvPr id="74" name="Straight Arrow Connector 73"/>
          <p:cNvCxnSpPr>
            <a:stCxn id="63" idx="3"/>
            <a:endCxn id="46" idx="0"/>
          </p:cNvCxnSpPr>
          <p:nvPr/>
        </p:nvCxnSpPr>
        <p:spPr>
          <a:xfrm>
            <a:off x="8077200" y="4076700"/>
            <a:ext cx="419100" cy="6477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63" idx="2"/>
            <a:endCxn id="47" idx="0"/>
          </p:cNvCxnSpPr>
          <p:nvPr/>
        </p:nvCxnSpPr>
        <p:spPr>
          <a:xfrm>
            <a:off x="6629400" y="4495800"/>
            <a:ext cx="495300" cy="3810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63" idx="2"/>
            <a:endCxn id="48" idx="7"/>
          </p:cNvCxnSpPr>
          <p:nvPr/>
        </p:nvCxnSpPr>
        <p:spPr>
          <a:xfrm flipH="1">
            <a:off x="4915693" y="4495800"/>
            <a:ext cx="1713707" cy="28439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63" idx="2"/>
            <a:endCxn id="49" idx="7"/>
          </p:cNvCxnSpPr>
          <p:nvPr/>
        </p:nvCxnSpPr>
        <p:spPr>
          <a:xfrm flipH="1">
            <a:off x="4904534" y="4495800"/>
            <a:ext cx="1724866" cy="98135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47" idx="4"/>
            <a:endCxn id="104" idx="0"/>
          </p:cNvCxnSpPr>
          <p:nvPr/>
        </p:nvCxnSpPr>
        <p:spPr>
          <a:xfrm flipH="1">
            <a:off x="6629400" y="5334000"/>
            <a:ext cx="495300" cy="533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46" idx="4"/>
            <a:endCxn id="104" idx="0"/>
          </p:cNvCxnSpPr>
          <p:nvPr/>
        </p:nvCxnSpPr>
        <p:spPr>
          <a:xfrm flipH="1">
            <a:off x="6629400" y="5181600"/>
            <a:ext cx="1866900" cy="685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Sub Model</a:t>
            </a:r>
            <a:endParaRPr lang="en-US" dirty="0"/>
          </a:p>
        </p:txBody>
      </p:sp>
      <p:sp>
        <p:nvSpPr>
          <p:cNvPr id="3" name="Content Placeholder 2"/>
          <p:cNvSpPr>
            <a:spLocks noGrp="1"/>
          </p:cNvSpPr>
          <p:nvPr>
            <p:ph idx="1"/>
          </p:nvPr>
        </p:nvSpPr>
        <p:spPr>
          <a:xfrm>
            <a:off x="457200" y="1207293"/>
            <a:ext cx="8382000" cy="4525963"/>
          </a:xfrm>
        </p:spPr>
        <p:txBody>
          <a:bodyPr>
            <a:normAutofit/>
          </a:bodyPr>
          <a:lstStyle/>
          <a:p>
            <a:r>
              <a:rPr lang="en-US" dirty="0" smtClean="0"/>
              <a:t>Stated Preference Choice Experiment Survey</a:t>
            </a:r>
          </a:p>
          <a:p>
            <a:endParaRPr lang="en-US" dirty="0" smtClean="0"/>
          </a:p>
          <a:p>
            <a:r>
              <a:rPr lang="en-US" dirty="0" smtClean="0"/>
              <a:t>Add-on to NMFS’ MRFSS Survey in 2009 (ME-NJ)</a:t>
            </a:r>
          </a:p>
          <a:p>
            <a:endParaRPr lang="en-US" dirty="0" smtClean="0"/>
          </a:p>
          <a:p>
            <a:r>
              <a:rPr lang="en-US" dirty="0" smtClean="0"/>
              <a:t>Voluntary mail follow-up</a:t>
            </a:r>
          </a:p>
          <a:p>
            <a:pPr lvl="1"/>
            <a:endParaRPr lang="en-US" dirty="0" smtClean="0"/>
          </a:p>
          <a:p>
            <a:r>
              <a:rPr lang="en-US" dirty="0" err="1" smtClean="0"/>
              <a:t>Dillman</a:t>
            </a:r>
            <a:r>
              <a:rPr lang="en-US" dirty="0" smtClean="0"/>
              <a:t> surveying approach</a:t>
            </a:r>
          </a:p>
        </p:txBody>
      </p:sp>
      <p:sp>
        <p:nvSpPr>
          <p:cNvPr id="5" name="TextBox 4"/>
          <p:cNvSpPr txBox="1"/>
          <p:nvPr/>
        </p:nvSpPr>
        <p:spPr>
          <a:xfrm>
            <a:off x="6705600" y="6488668"/>
            <a:ext cx="2438400" cy="369332"/>
          </a:xfrm>
          <a:prstGeom prst="rect">
            <a:avLst/>
          </a:prstGeom>
          <a:noFill/>
        </p:spPr>
        <p:txBody>
          <a:bodyPr wrap="square" rtlCol="0">
            <a:spAutoFit/>
          </a:bodyPr>
          <a:lstStyle/>
          <a:p>
            <a:pPr algn="ctr"/>
            <a:r>
              <a:rPr lang="en-US" dirty="0" smtClean="0"/>
              <a:t>Economic Sub-Model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Groundfish</a:t>
            </a:r>
            <a:r>
              <a:rPr lang="en-US" dirty="0" smtClean="0"/>
              <a:t> Choice Experiment Survey</a:t>
            </a:r>
            <a:endParaRPr lang="en-US" dirty="0"/>
          </a:p>
        </p:txBody>
      </p:sp>
      <p:sp>
        <p:nvSpPr>
          <p:cNvPr id="3" name="Content Placeholder 2"/>
          <p:cNvSpPr>
            <a:spLocks noGrp="1"/>
          </p:cNvSpPr>
          <p:nvPr>
            <p:ph idx="1"/>
          </p:nvPr>
        </p:nvSpPr>
        <p:spPr/>
        <p:txBody>
          <a:bodyPr/>
          <a:lstStyle/>
          <a:p>
            <a:pPr>
              <a:buNone/>
            </a:pPr>
            <a:r>
              <a:rPr lang="en-US" dirty="0" smtClean="0"/>
              <a:t>Five Components</a:t>
            </a:r>
          </a:p>
          <a:p>
            <a:r>
              <a:rPr lang="en-US" dirty="0" smtClean="0"/>
              <a:t>Description of study</a:t>
            </a:r>
          </a:p>
          <a:p>
            <a:r>
              <a:rPr lang="en-US" dirty="0" smtClean="0"/>
              <a:t>A species information page</a:t>
            </a:r>
          </a:p>
          <a:p>
            <a:r>
              <a:rPr lang="en-US" dirty="0" smtClean="0"/>
              <a:t>Screener questions – familiarity and avidity</a:t>
            </a:r>
          </a:p>
          <a:p>
            <a:r>
              <a:rPr lang="en-US" dirty="0" smtClean="0"/>
              <a:t>CE questions</a:t>
            </a:r>
          </a:p>
          <a:p>
            <a:r>
              <a:rPr lang="en-US" dirty="0" smtClean="0"/>
              <a:t>Demographic questions</a:t>
            </a:r>
          </a:p>
        </p:txBody>
      </p:sp>
      <p:sp>
        <p:nvSpPr>
          <p:cNvPr id="4" name="TextBox 3"/>
          <p:cNvSpPr txBox="1"/>
          <p:nvPr/>
        </p:nvSpPr>
        <p:spPr>
          <a:xfrm>
            <a:off x="6705600" y="6488668"/>
            <a:ext cx="2438400" cy="369332"/>
          </a:xfrm>
          <a:prstGeom prst="rect">
            <a:avLst/>
          </a:prstGeom>
          <a:noFill/>
        </p:spPr>
        <p:txBody>
          <a:bodyPr wrap="square" rtlCol="0">
            <a:spAutoFit/>
          </a:bodyPr>
          <a:lstStyle/>
          <a:p>
            <a:pPr algn="ctr"/>
            <a:r>
              <a:rPr lang="en-US" dirty="0" smtClean="0"/>
              <a:t>Economic Sub-Model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34200" y="6488668"/>
            <a:ext cx="2438400" cy="369332"/>
          </a:xfrm>
          <a:prstGeom prst="rect">
            <a:avLst/>
          </a:prstGeom>
          <a:noFill/>
        </p:spPr>
        <p:txBody>
          <a:bodyPr wrap="square" rtlCol="0">
            <a:spAutoFit/>
          </a:bodyPr>
          <a:lstStyle/>
          <a:p>
            <a:pPr algn="ctr"/>
            <a:r>
              <a:rPr lang="en-US" dirty="0" smtClean="0"/>
              <a:t>Economic Sub-Model</a:t>
            </a:r>
            <a:endParaRPr lang="en-US" dirty="0"/>
          </a:p>
        </p:txBody>
      </p:sp>
      <p:pic>
        <p:nvPicPr>
          <p:cNvPr id="5" name="Picture 5" descr="blah:Users:sj:Desktop:survey:sectionb.pdf"/>
          <p:cNvPicPr>
            <a:picLocks noChangeAspect="1" noChangeArrowheads="1"/>
          </p:cNvPicPr>
          <p:nvPr/>
        </p:nvPicPr>
        <p:blipFill>
          <a:blip r:embed="rId3" cstate="print"/>
          <a:srcRect/>
          <a:stretch>
            <a:fillRect/>
          </a:stretch>
        </p:blipFill>
        <p:spPr bwMode="auto">
          <a:xfrm>
            <a:off x="1828800" y="-9525"/>
            <a:ext cx="5295900" cy="6867525"/>
          </a:xfrm>
          <a:prstGeom prst="rect">
            <a:avLst/>
          </a:prstGeom>
          <a:solidFill>
            <a:srgbClr val="FFFFFF"/>
          </a:solidFill>
          <a:ln w="9525">
            <a:noFill/>
            <a:miter lim="800000"/>
            <a:headEnd/>
            <a:tailEnd/>
          </a:ln>
        </p:spPr>
      </p:pic>
      <p:sp>
        <p:nvSpPr>
          <p:cNvPr id="8" name="Rounded Rectangle 7"/>
          <p:cNvSpPr/>
          <p:nvPr/>
        </p:nvSpPr>
        <p:spPr bwMode="auto">
          <a:xfrm>
            <a:off x="152400" y="304800"/>
            <a:ext cx="1295400" cy="304800"/>
          </a:xfrm>
          <a:prstGeom prst="roundRect">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8</a:t>
            </a:r>
            <a:r>
              <a:rPr lang="en-US" dirty="0" smtClean="0"/>
              <a:t>x per survey</a:t>
            </a:r>
            <a:endParaRPr kumimoji="0" lang="en-US" sz="1800" b="0" i="0" u="none" strike="noStrike" cap="none" normalizeH="0" baseline="0" dirty="0" smtClean="0">
              <a:ln>
                <a:noFill/>
              </a:ln>
              <a:solidFill>
                <a:schemeClr val="tx1"/>
              </a:solidFill>
              <a:effectLst/>
              <a:latin typeface="Garamond" pitchFamily="18" charset="0"/>
            </a:endParaRPr>
          </a:p>
        </p:txBody>
      </p:sp>
      <p:sp>
        <p:nvSpPr>
          <p:cNvPr id="9" name="Oval 8"/>
          <p:cNvSpPr/>
          <p:nvPr/>
        </p:nvSpPr>
        <p:spPr bwMode="auto">
          <a:xfrm>
            <a:off x="2057400" y="1295400"/>
            <a:ext cx="304800" cy="685800"/>
          </a:xfrm>
          <a:prstGeom prst="ellipse">
            <a:avLst/>
          </a:prstGeom>
          <a:noFill/>
          <a:ln w="25400"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aramond" pitchFamily="18" charset="0"/>
            </a:endParaRPr>
          </a:p>
        </p:txBody>
      </p:sp>
      <p:sp>
        <p:nvSpPr>
          <p:cNvPr id="17" name="Oval 16"/>
          <p:cNvSpPr/>
          <p:nvPr/>
        </p:nvSpPr>
        <p:spPr bwMode="auto">
          <a:xfrm>
            <a:off x="2057400" y="2209800"/>
            <a:ext cx="304800" cy="457200"/>
          </a:xfrm>
          <a:prstGeom prst="ellipse">
            <a:avLst/>
          </a:prstGeom>
          <a:noFill/>
          <a:ln w="25400"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aramond" pitchFamily="18" charset="0"/>
            </a:endParaRPr>
          </a:p>
        </p:txBody>
      </p:sp>
      <p:sp>
        <p:nvSpPr>
          <p:cNvPr id="18" name="Oval 17"/>
          <p:cNvSpPr/>
          <p:nvPr/>
        </p:nvSpPr>
        <p:spPr bwMode="auto">
          <a:xfrm>
            <a:off x="2057400" y="3200400"/>
            <a:ext cx="304800" cy="685800"/>
          </a:xfrm>
          <a:prstGeom prst="ellipse">
            <a:avLst/>
          </a:prstGeom>
          <a:noFill/>
          <a:ln w="25400" cap="flat"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aramond" pitchFamily="18" charset="0"/>
            </a:endParaRPr>
          </a:p>
        </p:txBody>
      </p:sp>
      <p:cxnSp>
        <p:nvCxnSpPr>
          <p:cNvPr id="20" name="Straight Arrow Connector 19"/>
          <p:cNvCxnSpPr>
            <a:stCxn id="25" idx="3"/>
            <a:endCxn id="9" idx="2"/>
          </p:cNvCxnSpPr>
          <p:nvPr/>
        </p:nvCxnSpPr>
        <p:spPr bwMode="auto">
          <a:xfrm flipV="1">
            <a:off x="1143000" y="1638300"/>
            <a:ext cx="914400" cy="990600"/>
          </a:xfrm>
          <a:prstGeom prst="straightConnector1">
            <a:avLst/>
          </a:prstGeom>
          <a:solidFill>
            <a:schemeClr val="accent1"/>
          </a:solidFill>
          <a:ln w="31750" cap="flat" cmpd="sng" algn="ctr">
            <a:solidFill>
              <a:srgbClr val="FF0000"/>
            </a:solidFill>
            <a:prstDash val="solid"/>
            <a:round/>
            <a:headEnd type="none" w="sm" len="sm"/>
            <a:tailEnd type="arrow"/>
          </a:ln>
          <a:effectLst/>
        </p:spPr>
      </p:cxnSp>
      <p:cxnSp>
        <p:nvCxnSpPr>
          <p:cNvPr id="21" name="Straight Arrow Connector 20"/>
          <p:cNvCxnSpPr>
            <a:stCxn id="25" idx="3"/>
            <a:endCxn id="17" idx="2"/>
          </p:cNvCxnSpPr>
          <p:nvPr/>
        </p:nvCxnSpPr>
        <p:spPr bwMode="auto">
          <a:xfrm flipV="1">
            <a:off x="1143000" y="2438400"/>
            <a:ext cx="914400" cy="190500"/>
          </a:xfrm>
          <a:prstGeom prst="straightConnector1">
            <a:avLst/>
          </a:prstGeom>
          <a:solidFill>
            <a:schemeClr val="accent1"/>
          </a:solidFill>
          <a:ln w="31750" cap="flat" cmpd="sng" algn="ctr">
            <a:solidFill>
              <a:srgbClr val="FF0000"/>
            </a:solidFill>
            <a:prstDash val="solid"/>
            <a:round/>
            <a:headEnd type="none" w="sm" len="sm"/>
            <a:tailEnd type="arrow"/>
          </a:ln>
          <a:effectLst/>
        </p:spPr>
      </p:cxnSp>
      <p:cxnSp>
        <p:nvCxnSpPr>
          <p:cNvPr id="22" name="Straight Arrow Connector 21"/>
          <p:cNvCxnSpPr>
            <a:stCxn id="25" idx="3"/>
            <a:endCxn id="18" idx="2"/>
          </p:cNvCxnSpPr>
          <p:nvPr/>
        </p:nvCxnSpPr>
        <p:spPr bwMode="auto">
          <a:xfrm>
            <a:off x="1143000" y="2628900"/>
            <a:ext cx="914400" cy="914400"/>
          </a:xfrm>
          <a:prstGeom prst="straightConnector1">
            <a:avLst/>
          </a:prstGeom>
          <a:solidFill>
            <a:schemeClr val="accent1"/>
          </a:solidFill>
          <a:ln w="31750" cap="flat" cmpd="sng" algn="ctr">
            <a:solidFill>
              <a:srgbClr val="FF0000"/>
            </a:solidFill>
            <a:prstDash val="solid"/>
            <a:round/>
            <a:headEnd type="none" w="sm" len="sm"/>
            <a:tailEnd type="arrow"/>
          </a:ln>
          <a:effectLst/>
        </p:spPr>
      </p:cxnSp>
      <p:sp>
        <p:nvSpPr>
          <p:cNvPr id="25" name="Rounded Rectangle 24"/>
          <p:cNvSpPr/>
          <p:nvPr/>
        </p:nvSpPr>
        <p:spPr bwMode="auto">
          <a:xfrm>
            <a:off x="0" y="2209800"/>
            <a:ext cx="1143000" cy="838200"/>
          </a:xfrm>
          <a:prstGeom prst="roundRect">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Vary these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dirty="0" smtClean="0">
                <a:ln>
                  <a:noFill/>
                </a:ln>
                <a:solidFill>
                  <a:schemeClr val="tx1"/>
                </a:solidFill>
                <a:effectLst/>
                <a:latin typeface="Garamond" pitchFamily="18" charset="0"/>
              </a:rPr>
              <a:t>attributes</a:t>
            </a:r>
            <a:endParaRPr kumimoji="0" lang="en-US" sz="18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 and Levels in CE</a:t>
            </a:r>
            <a:endParaRPr lang="en-US" dirty="0"/>
          </a:p>
        </p:txBody>
      </p:sp>
      <p:graphicFrame>
        <p:nvGraphicFramePr>
          <p:cNvPr id="9" name="Table 8"/>
          <p:cNvGraphicFramePr>
            <a:graphicFrameLocks noGrp="1"/>
          </p:cNvGraphicFramePr>
          <p:nvPr/>
        </p:nvGraphicFramePr>
        <p:xfrm>
          <a:off x="609600" y="990600"/>
          <a:ext cx="4648200" cy="5389405"/>
        </p:xfrm>
        <a:graphic>
          <a:graphicData uri="http://schemas.openxmlformats.org/drawingml/2006/table">
            <a:tbl>
              <a:tblPr/>
              <a:tblGrid>
                <a:gridCol w="2324100"/>
                <a:gridCol w="2324100"/>
              </a:tblGrid>
              <a:tr h="201213">
                <a:tc>
                  <a:txBody>
                    <a:bodyPr/>
                    <a:lstStyle/>
                    <a:p>
                      <a:pPr marL="0" marR="0" algn="ctr">
                        <a:spcBef>
                          <a:spcPts val="0"/>
                        </a:spcBef>
                        <a:spcAft>
                          <a:spcPts val="0"/>
                        </a:spcAft>
                      </a:pPr>
                      <a:r>
                        <a:rPr lang="en-US" sz="1400" b="1" dirty="0">
                          <a:latin typeface="Times New Roman"/>
                          <a:ea typeface="Times New Roman"/>
                          <a:cs typeface="Times New Roman"/>
                        </a:rPr>
                        <a:t>Attribute</a:t>
                      </a:r>
                    </a:p>
                  </a:txBody>
                  <a:tcPr marL="38447" marR="3844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Times New Roman"/>
                          <a:ea typeface="Times New Roman"/>
                          <a:cs typeface="Times New Roman"/>
                        </a:rPr>
                        <a:t>Level</a:t>
                      </a:r>
                    </a:p>
                  </a:txBody>
                  <a:tcPr marL="38447" marR="3844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801">
                <a:tc>
                  <a:txBody>
                    <a:bodyPr/>
                    <a:lstStyle/>
                    <a:p>
                      <a:pPr marL="0" marR="0">
                        <a:lnSpc>
                          <a:spcPct val="115000"/>
                        </a:lnSpc>
                        <a:spcBef>
                          <a:spcPts val="0"/>
                        </a:spcBef>
                        <a:spcAft>
                          <a:spcPts val="1000"/>
                        </a:spcAft>
                      </a:pPr>
                      <a:r>
                        <a:rPr lang="en-US" sz="1400" dirty="0">
                          <a:latin typeface="Calibri"/>
                          <a:ea typeface="Calibri"/>
                          <a:cs typeface="Times New Roman"/>
                        </a:rPr>
                        <a:t>Bag limits</a:t>
                      </a:r>
                    </a:p>
                  </a:txBody>
                  <a:tcPr marL="38447" marR="3844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1000"/>
                        </a:spcAft>
                      </a:pPr>
                      <a:r>
                        <a:rPr lang="en-US" sz="1400">
                          <a:latin typeface="Calibri"/>
                          <a:ea typeface="Calibri"/>
                          <a:cs typeface="Times New Roman"/>
                        </a:rPr>
                        <a:t>2, 4, 8, 10</a:t>
                      </a:r>
                    </a:p>
                  </a:txBody>
                  <a:tcPr marL="38447" marR="38447" marT="0" marB="0">
                    <a:lnL>
                      <a:noFill/>
                    </a:lnL>
                    <a:lnR>
                      <a:noFill/>
                    </a:lnR>
                    <a:lnT w="12700" cap="flat" cmpd="sng" algn="ctr">
                      <a:solidFill>
                        <a:srgbClr val="000000"/>
                      </a:solidFill>
                      <a:prstDash val="solid"/>
                      <a:round/>
                      <a:headEnd type="none" w="med" len="med"/>
                      <a:tailEnd type="none" w="med" len="med"/>
                    </a:lnT>
                    <a:lnB>
                      <a:noFill/>
                    </a:lnB>
                  </a:tcPr>
                </a:tc>
              </a:tr>
              <a:tr h="1636698">
                <a:tc>
                  <a:txBody>
                    <a:bodyPr/>
                    <a:lstStyle/>
                    <a:p>
                      <a:pPr marL="0" marR="0">
                        <a:lnSpc>
                          <a:spcPct val="115000"/>
                        </a:lnSpc>
                        <a:spcBef>
                          <a:spcPts val="0"/>
                        </a:spcBef>
                        <a:spcAft>
                          <a:spcPts val="1000"/>
                        </a:spcAft>
                      </a:pPr>
                      <a:r>
                        <a:rPr lang="en-US" sz="1400" dirty="0">
                          <a:latin typeface="Calibri"/>
                          <a:ea typeface="Calibri"/>
                          <a:cs typeface="Times New Roman"/>
                        </a:rPr>
                        <a:t>Size limits:</a:t>
                      </a:r>
                    </a:p>
                    <a:p>
                      <a:pPr marL="457200" marR="0">
                        <a:lnSpc>
                          <a:spcPct val="115000"/>
                        </a:lnSpc>
                        <a:spcBef>
                          <a:spcPts val="0"/>
                        </a:spcBef>
                        <a:spcAft>
                          <a:spcPts val="1000"/>
                        </a:spcAft>
                      </a:pPr>
                      <a:r>
                        <a:rPr lang="en-US" sz="1400" dirty="0">
                          <a:latin typeface="Calibri"/>
                          <a:ea typeface="Calibri"/>
                          <a:cs typeface="Times New Roman"/>
                        </a:rPr>
                        <a:t>Cod</a:t>
                      </a:r>
                    </a:p>
                    <a:p>
                      <a:pPr marL="457200" marR="0">
                        <a:lnSpc>
                          <a:spcPct val="115000"/>
                        </a:lnSpc>
                        <a:spcBef>
                          <a:spcPts val="0"/>
                        </a:spcBef>
                        <a:spcAft>
                          <a:spcPts val="1000"/>
                        </a:spcAft>
                      </a:pPr>
                      <a:r>
                        <a:rPr lang="en-US" sz="1400" dirty="0">
                          <a:latin typeface="Calibri"/>
                          <a:ea typeface="Calibri"/>
                          <a:cs typeface="Times New Roman"/>
                        </a:rPr>
                        <a:t>Haddock</a:t>
                      </a:r>
                    </a:p>
                    <a:p>
                      <a:pPr marL="457200" marR="0">
                        <a:lnSpc>
                          <a:spcPct val="115000"/>
                        </a:lnSpc>
                        <a:spcBef>
                          <a:spcPts val="0"/>
                        </a:spcBef>
                        <a:spcAft>
                          <a:spcPts val="1000"/>
                        </a:spcAft>
                      </a:pPr>
                      <a:r>
                        <a:rPr lang="en-US" sz="1400" dirty="0">
                          <a:latin typeface="Calibri"/>
                          <a:ea typeface="Calibri"/>
                          <a:cs typeface="Times New Roman"/>
                        </a:rPr>
                        <a:t>Pollock</a:t>
                      </a:r>
                    </a:p>
                  </a:txBody>
                  <a:tcPr marL="38447" marR="38447" marT="0" marB="0">
                    <a:lnL>
                      <a:noFill/>
                    </a:lnL>
                    <a:lnR>
                      <a:noFill/>
                    </a:lnR>
                    <a:lnT>
                      <a:noFill/>
                    </a:lnT>
                    <a:lnB>
                      <a:noFill/>
                    </a:lnB>
                  </a:tcPr>
                </a:tc>
                <a:tc>
                  <a:txBody>
                    <a:bodyPr/>
                    <a:lstStyle/>
                    <a:p>
                      <a:pPr marL="0" marR="0">
                        <a:lnSpc>
                          <a:spcPct val="115000"/>
                        </a:lnSpc>
                        <a:spcBef>
                          <a:spcPts val="0"/>
                        </a:spcBef>
                        <a:spcAft>
                          <a:spcPts val="1000"/>
                        </a:spcAft>
                      </a:pPr>
                      <a:endParaRPr lang="en-US" sz="1400" dirty="0">
                        <a:latin typeface="Calibri"/>
                        <a:ea typeface="Calibri"/>
                        <a:cs typeface="Times New Roman"/>
                      </a:endParaRPr>
                    </a:p>
                    <a:p>
                      <a:pPr marL="0" marR="0">
                        <a:lnSpc>
                          <a:spcPct val="115000"/>
                        </a:lnSpc>
                        <a:spcBef>
                          <a:spcPts val="0"/>
                        </a:spcBef>
                        <a:spcAft>
                          <a:spcPts val="1000"/>
                        </a:spcAft>
                      </a:pPr>
                      <a:r>
                        <a:rPr lang="en-US" sz="1400" dirty="0" smtClean="0">
                          <a:latin typeface="Calibri"/>
                          <a:ea typeface="Calibri"/>
                          <a:cs typeface="Times New Roman"/>
                        </a:rPr>
                        <a:t>18”, 20”, 22”, 23”, 24”, 26</a:t>
                      </a:r>
                      <a:endParaRPr lang="en-US" sz="1400" dirty="0">
                        <a:latin typeface="Calibri"/>
                        <a:ea typeface="Calibri"/>
                        <a:cs typeface="Times New Roman"/>
                      </a:endParaRPr>
                    </a:p>
                    <a:p>
                      <a:pPr marL="0" marR="0">
                        <a:lnSpc>
                          <a:spcPct val="115000"/>
                        </a:lnSpc>
                        <a:spcBef>
                          <a:spcPts val="0"/>
                        </a:spcBef>
                        <a:spcAft>
                          <a:spcPts val="1000"/>
                        </a:spcAft>
                      </a:pPr>
                      <a:r>
                        <a:rPr lang="en-US" sz="1400" dirty="0" smtClean="0">
                          <a:latin typeface="Calibri"/>
                          <a:ea typeface="Calibri"/>
                          <a:cs typeface="Times New Roman"/>
                        </a:rPr>
                        <a:t>12”, 16”, 17”, 19”, 21”, 22”</a:t>
                      </a:r>
                      <a:endParaRPr lang="en-US" sz="1400" dirty="0">
                        <a:latin typeface="Calibri"/>
                        <a:ea typeface="Calibri"/>
                        <a:cs typeface="Times New Roman"/>
                      </a:endParaRPr>
                    </a:p>
                    <a:p>
                      <a:pPr marL="0" marR="0">
                        <a:lnSpc>
                          <a:spcPct val="115000"/>
                        </a:lnSpc>
                        <a:spcBef>
                          <a:spcPts val="0"/>
                        </a:spcBef>
                        <a:spcAft>
                          <a:spcPts val="1000"/>
                        </a:spcAft>
                      </a:pPr>
                      <a:r>
                        <a:rPr lang="en-US" sz="1400" dirty="0" smtClean="0">
                          <a:latin typeface="Calibri"/>
                          <a:ea typeface="Calibri"/>
                          <a:cs typeface="Times New Roman"/>
                        </a:rPr>
                        <a:t>17”, 19”, 20”, 21”, 23”, 26”</a:t>
                      </a:r>
                      <a:endParaRPr lang="en-US" sz="1400" dirty="0">
                        <a:latin typeface="Calibri"/>
                        <a:ea typeface="Calibri"/>
                        <a:cs typeface="Times New Roman"/>
                      </a:endParaRPr>
                    </a:p>
                  </a:txBody>
                  <a:tcPr marL="38447" marR="38447" marT="0" marB="0">
                    <a:lnL>
                      <a:noFill/>
                    </a:lnL>
                    <a:lnR>
                      <a:noFill/>
                    </a:lnR>
                    <a:lnT>
                      <a:noFill/>
                    </a:lnT>
                    <a:lnB>
                      <a:noFill/>
                    </a:lnB>
                  </a:tcPr>
                </a:tc>
              </a:tr>
              <a:tr h="398819">
                <a:tc>
                  <a:txBody>
                    <a:bodyPr/>
                    <a:lstStyle/>
                    <a:p>
                      <a:pPr marL="0" marR="0">
                        <a:lnSpc>
                          <a:spcPct val="115000"/>
                        </a:lnSpc>
                        <a:spcBef>
                          <a:spcPts val="0"/>
                        </a:spcBef>
                        <a:spcAft>
                          <a:spcPts val="1000"/>
                        </a:spcAft>
                      </a:pPr>
                      <a:r>
                        <a:rPr lang="en-US" sz="1400" dirty="0">
                          <a:latin typeface="Calibri"/>
                          <a:ea typeface="Calibri"/>
                          <a:cs typeface="Times New Roman"/>
                        </a:rPr>
                        <a:t>Number of legal sized fish</a:t>
                      </a:r>
                    </a:p>
                  </a:txBody>
                  <a:tcPr marL="38447" marR="38447" marT="0" marB="0">
                    <a:lnL>
                      <a:noFill/>
                    </a:lnL>
                    <a:lnR>
                      <a:noFill/>
                    </a:lnR>
                    <a:lnT>
                      <a:noFill/>
                    </a:lnT>
                    <a:lnB>
                      <a:noFill/>
                    </a:lnB>
                  </a:tcPr>
                </a:tc>
                <a:tc>
                  <a:txBody>
                    <a:bodyPr/>
                    <a:lstStyle/>
                    <a:p>
                      <a:pPr marL="0" marR="0">
                        <a:lnSpc>
                          <a:spcPct val="115000"/>
                        </a:lnSpc>
                        <a:spcBef>
                          <a:spcPts val="0"/>
                        </a:spcBef>
                        <a:spcAft>
                          <a:spcPts val="1000"/>
                        </a:spcAft>
                      </a:pPr>
                      <a:r>
                        <a:rPr lang="en-US" sz="1400" dirty="0">
                          <a:latin typeface="Calibri"/>
                          <a:ea typeface="Calibri"/>
                          <a:cs typeface="Times New Roman"/>
                        </a:rPr>
                        <a:t>1, 3, 6, 10</a:t>
                      </a:r>
                    </a:p>
                  </a:txBody>
                  <a:tcPr marL="38447" marR="38447" marT="0" marB="0">
                    <a:lnL>
                      <a:noFill/>
                    </a:lnL>
                    <a:lnR>
                      <a:noFill/>
                    </a:lnR>
                    <a:lnT>
                      <a:noFill/>
                    </a:lnT>
                    <a:lnB>
                      <a:noFill/>
                    </a:lnB>
                  </a:tcPr>
                </a:tc>
              </a:tr>
              <a:tr h="398819">
                <a:tc>
                  <a:txBody>
                    <a:bodyPr/>
                    <a:lstStyle/>
                    <a:p>
                      <a:pPr marL="0" marR="0">
                        <a:lnSpc>
                          <a:spcPct val="115000"/>
                        </a:lnSpc>
                        <a:spcBef>
                          <a:spcPts val="0"/>
                        </a:spcBef>
                        <a:spcAft>
                          <a:spcPts val="1000"/>
                        </a:spcAft>
                      </a:pPr>
                      <a:r>
                        <a:rPr lang="en-US" sz="1400" dirty="0">
                          <a:latin typeface="Calibri"/>
                          <a:ea typeface="Calibri"/>
                          <a:cs typeface="Times New Roman"/>
                        </a:rPr>
                        <a:t>Number of undersized fish</a:t>
                      </a:r>
                    </a:p>
                  </a:txBody>
                  <a:tcPr marL="38447" marR="38447" marT="0" marB="0">
                    <a:lnL>
                      <a:noFill/>
                    </a:lnL>
                    <a:lnR>
                      <a:noFill/>
                    </a:lnR>
                    <a:lnT>
                      <a:noFill/>
                    </a:lnT>
                    <a:lnB>
                      <a:noFill/>
                    </a:lnB>
                  </a:tcPr>
                </a:tc>
                <a:tc>
                  <a:txBody>
                    <a:bodyPr/>
                    <a:lstStyle/>
                    <a:p>
                      <a:pPr marL="0" marR="0">
                        <a:lnSpc>
                          <a:spcPct val="115000"/>
                        </a:lnSpc>
                        <a:spcBef>
                          <a:spcPts val="0"/>
                        </a:spcBef>
                        <a:spcAft>
                          <a:spcPts val="1000"/>
                        </a:spcAft>
                      </a:pPr>
                      <a:r>
                        <a:rPr lang="en-US" sz="1400" dirty="0">
                          <a:latin typeface="Calibri"/>
                          <a:ea typeface="Calibri"/>
                          <a:cs typeface="Times New Roman"/>
                        </a:rPr>
                        <a:t>1, 3, 6</a:t>
                      </a:r>
                    </a:p>
                  </a:txBody>
                  <a:tcPr marL="38447" marR="38447" marT="0" marB="0">
                    <a:lnL>
                      <a:noFill/>
                    </a:lnL>
                    <a:lnR>
                      <a:noFill/>
                    </a:lnR>
                    <a:lnT>
                      <a:noFill/>
                    </a:lnT>
                    <a:lnB>
                      <a:noFill/>
                    </a:lnB>
                  </a:tcPr>
                </a:tc>
              </a:tr>
              <a:tr h="217801">
                <a:tc>
                  <a:txBody>
                    <a:bodyPr/>
                    <a:lstStyle/>
                    <a:p>
                      <a:pPr marL="0" marR="0">
                        <a:lnSpc>
                          <a:spcPct val="115000"/>
                        </a:lnSpc>
                        <a:spcBef>
                          <a:spcPts val="0"/>
                        </a:spcBef>
                        <a:spcAft>
                          <a:spcPts val="1000"/>
                        </a:spcAft>
                      </a:pPr>
                      <a:r>
                        <a:rPr lang="en-US" sz="1400" dirty="0">
                          <a:latin typeface="Calibri"/>
                          <a:ea typeface="Calibri"/>
                          <a:cs typeface="Times New Roman"/>
                        </a:rPr>
                        <a:t>Number of other fish</a:t>
                      </a:r>
                    </a:p>
                  </a:txBody>
                  <a:tcPr marL="38447" marR="38447" marT="0" marB="0">
                    <a:lnL>
                      <a:noFill/>
                    </a:lnL>
                    <a:lnR>
                      <a:noFill/>
                    </a:lnR>
                    <a:lnT>
                      <a:noFill/>
                    </a:lnT>
                    <a:lnB>
                      <a:noFill/>
                    </a:lnB>
                  </a:tcPr>
                </a:tc>
                <a:tc>
                  <a:txBody>
                    <a:bodyPr/>
                    <a:lstStyle/>
                    <a:p>
                      <a:pPr marL="0" marR="0">
                        <a:lnSpc>
                          <a:spcPct val="115000"/>
                        </a:lnSpc>
                        <a:spcBef>
                          <a:spcPts val="0"/>
                        </a:spcBef>
                        <a:spcAft>
                          <a:spcPts val="1000"/>
                        </a:spcAft>
                      </a:pPr>
                      <a:r>
                        <a:rPr lang="en-US" sz="1400" dirty="0">
                          <a:latin typeface="Calibri"/>
                          <a:ea typeface="Calibri"/>
                          <a:cs typeface="Times New Roman"/>
                        </a:rPr>
                        <a:t>1, 3, 6, 10</a:t>
                      </a:r>
                    </a:p>
                  </a:txBody>
                  <a:tcPr marL="38447" marR="38447" marT="0" marB="0">
                    <a:lnL>
                      <a:noFill/>
                    </a:lnL>
                    <a:lnR>
                      <a:noFill/>
                    </a:lnR>
                    <a:lnT>
                      <a:noFill/>
                    </a:lnT>
                    <a:lnB>
                      <a:noFill/>
                    </a:lnB>
                  </a:tcPr>
                </a:tc>
              </a:tr>
              <a:tr h="217801">
                <a:tc>
                  <a:txBody>
                    <a:bodyPr/>
                    <a:lstStyle/>
                    <a:p>
                      <a:pPr marL="0" marR="0">
                        <a:lnSpc>
                          <a:spcPct val="115000"/>
                        </a:lnSpc>
                        <a:spcBef>
                          <a:spcPts val="0"/>
                        </a:spcBef>
                        <a:spcAft>
                          <a:spcPts val="1000"/>
                        </a:spcAft>
                      </a:pPr>
                      <a:r>
                        <a:rPr lang="en-US" sz="1400">
                          <a:latin typeface="Calibri"/>
                          <a:ea typeface="Calibri"/>
                          <a:cs typeface="Times New Roman"/>
                        </a:rPr>
                        <a:t>Trip length (hours)</a:t>
                      </a:r>
                    </a:p>
                  </a:txBody>
                  <a:tcPr marL="38447" marR="38447" marT="0" marB="0">
                    <a:lnL>
                      <a:noFill/>
                    </a:lnL>
                    <a:lnR>
                      <a:noFill/>
                    </a:lnR>
                    <a:lnT>
                      <a:noFill/>
                    </a:lnT>
                    <a:lnB>
                      <a:noFill/>
                    </a:lnB>
                  </a:tcPr>
                </a:tc>
                <a:tc>
                  <a:txBody>
                    <a:bodyPr/>
                    <a:lstStyle/>
                    <a:p>
                      <a:pPr marL="0" marR="0">
                        <a:lnSpc>
                          <a:spcPct val="115000"/>
                        </a:lnSpc>
                        <a:spcBef>
                          <a:spcPts val="0"/>
                        </a:spcBef>
                        <a:spcAft>
                          <a:spcPts val="1000"/>
                        </a:spcAft>
                      </a:pPr>
                      <a:r>
                        <a:rPr lang="en-US" sz="1400" dirty="0">
                          <a:latin typeface="Calibri"/>
                          <a:ea typeface="Calibri"/>
                          <a:cs typeface="Times New Roman"/>
                        </a:rPr>
                        <a:t>2, 4, 6, 8, 10, 12</a:t>
                      </a:r>
                    </a:p>
                  </a:txBody>
                  <a:tcPr marL="38447" marR="38447" marT="0" marB="0">
                    <a:lnL>
                      <a:noFill/>
                    </a:lnL>
                    <a:lnR>
                      <a:noFill/>
                    </a:lnR>
                    <a:lnT>
                      <a:noFill/>
                    </a:lnT>
                    <a:lnB>
                      <a:noFill/>
                    </a:lnB>
                  </a:tcPr>
                </a:tc>
              </a:tr>
              <a:tr h="449196">
                <a:tc>
                  <a:txBody>
                    <a:bodyPr/>
                    <a:lstStyle/>
                    <a:p>
                      <a:pPr marL="0" marR="0">
                        <a:lnSpc>
                          <a:spcPct val="115000"/>
                        </a:lnSpc>
                        <a:spcBef>
                          <a:spcPts val="0"/>
                        </a:spcBef>
                        <a:spcAft>
                          <a:spcPts val="1000"/>
                        </a:spcAft>
                      </a:pPr>
                      <a:r>
                        <a:rPr lang="en-US" sz="1400" dirty="0" smtClean="0">
                          <a:latin typeface="Calibri"/>
                          <a:ea typeface="Calibri"/>
                          <a:cs typeface="Times New Roman"/>
                        </a:rPr>
                        <a:t>Shore </a:t>
                      </a:r>
                      <a:r>
                        <a:rPr lang="en-US" sz="1400" dirty="0">
                          <a:latin typeface="Calibri"/>
                          <a:ea typeface="Calibri"/>
                          <a:cs typeface="Times New Roman"/>
                        </a:rPr>
                        <a:t>mode trip cost ($/trip)</a:t>
                      </a:r>
                    </a:p>
                  </a:txBody>
                  <a:tcPr marL="38447" marR="38447" marT="0" marB="0">
                    <a:lnL>
                      <a:noFill/>
                    </a:lnL>
                    <a:lnR>
                      <a:noFill/>
                    </a:lnR>
                    <a:lnT>
                      <a:noFill/>
                    </a:lnT>
                    <a:lnB>
                      <a:noFill/>
                    </a:lnB>
                  </a:tcPr>
                </a:tc>
                <a:tc>
                  <a:txBody>
                    <a:bodyPr/>
                    <a:lstStyle/>
                    <a:p>
                      <a:pPr marL="0" marR="0">
                        <a:lnSpc>
                          <a:spcPct val="115000"/>
                        </a:lnSpc>
                        <a:spcBef>
                          <a:spcPts val="0"/>
                        </a:spcBef>
                        <a:spcAft>
                          <a:spcPts val="1000"/>
                        </a:spcAft>
                      </a:pPr>
                      <a:r>
                        <a:rPr lang="en-US" sz="1400" dirty="0">
                          <a:latin typeface="Calibri"/>
                          <a:ea typeface="Calibri"/>
                          <a:cs typeface="Times New Roman"/>
                        </a:rPr>
                        <a:t>$15, $35, $60, $90, $120, $150</a:t>
                      </a:r>
                    </a:p>
                  </a:txBody>
                  <a:tcPr marL="38447" marR="38447" marT="0" marB="0">
                    <a:lnL>
                      <a:noFill/>
                    </a:lnL>
                    <a:lnR>
                      <a:noFill/>
                    </a:lnR>
                    <a:lnT>
                      <a:noFill/>
                    </a:lnT>
                    <a:lnB>
                      <a:noFill/>
                    </a:lnB>
                  </a:tcPr>
                </a:tc>
              </a:tr>
              <a:tr h="1556421">
                <a:tc>
                  <a:txBody>
                    <a:bodyPr/>
                    <a:lstStyle/>
                    <a:p>
                      <a:pPr marL="0" marR="0">
                        <a:lnSpc>
                          <a:spcPct val="115000"/>
                        </a:lnSpc>
                        <a:spcBef>
                          <a:spcPts val="0"/>
                        </a:spcBef>
                        <a:spcAft>
                          <a:spcPts val="1000"/>
                        </a:spcAft>
                      </a:pPr>
                      <a:r>
                        <a:rPr lang="en-US" sz="1400" dirty="0">
                          <a:latin typeface="Calibri"/>
                          <a:ea typeface="Calibri"/>
                          <a:cs typeface="Times New Roman"/>
                        </a:rPr>
                        <a:t>All other modes trip cost:</a:t>
                      </a:r>
                    </a:p>
                    <a:p>
                      <a:pPr marL="457200" marR="0">
                        <a:lnSpc>
                          <a:spcPct val="115000"/>
                        </a:lnSpc>
                        <a:spcBef>
                          <a:spcPts val="0"/>
                        </a:spcBef>
                        <a:spcAft>
                          <a:spcPts val="1000"/>
                        </a:spcAft>
                      </a:pPr>
                      <a:r>
                        <a:rPr lang="en-US" sz="1400" dirty="0">
                          <a:latin typeface="Calibri"/>
                          <a:ea typeface="Calibri"/>
                          <a:cs typeface="Times New Roman"/>
                        </a:rPr>
                        <a:t>Hourly trip cost ($/hr.)</a:t>
                      </a:r>
                    </a:p>
                    <a:p>
                      <a:pPr marL="457200" marR="0">
                        <a:lnSpc>
                          <a:spcPct val="115000"/>
                        </a:lnSpc>
                        <a:spcBef>
                          <a:spcPts val="0"/>
                        </a:spcBef>
                        <a:spcAft>
                          <a:spcPts val="1000"/>
                        </a:spcAft>
                      </a:pPr>
                      <a:r>
                        <a:rPr lang="en-US" sz="1400" dirty="0">
                          <a:latin typeface="Calibri"/>
                          <a:ea typeface="Calibri"/>
                          <a:cs typeface="Times New Roman"/>
                        </a:rPr>
                        <a:t>Total trip cost ($/trip=$/hr. x # hrs.)</a:t>
                      </a:r>
                    </a:p>
                  </a:txBody>
                  <a:tcPr marL="38447" marR="3844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400" dirty="0">
                        <a:latin typeface="Calibri"/>
                        <a:ea typeface="Calibri"/>
                        <a:cs typeface="Times New Roman"/>
                      </a:endParaRPr>
                    </a:p>
                    <a:p>
                      <a:pPr marL="0" marR="0">
                        <a:lnSpc>
                          <a:spcPct val="115000"/>
                        </a:lnSpc>
                        <a:spcBef>
                          <a:spcPts val="0"/>
                        </a:spcBef>
                        <a:spcAft>
                          <a:spcPts val="1000"/>
                        </a:spcAft>
                      </a:pPr>
                      <a:r>
                        <a:rPr lang="en-US" sz="1400" dirty="0">
                          <a:latin typeface="Calibri"/>
                          <a:ea typeface="Calibri"/>
                          <a:cs typeface="Times New Roman"/>
                        </a:rPr>
                        <a:t>$15, $35, $60, $90</a:t>
                      </a:r>
                    </a:p>
                    <a:p>
                      <a:pPr marL="0" marR="0">
                        <a:lnSpc>
                          <a:spcPct val="115000"/>
                        </a:lnSpc>
                        <a:spcBef>
                          <a:spcPts val="0"/>
                        </a:spcBef>
                        <a:spcAft>
                          <a:spcPts val="1000"/>
                        </a:spcAft>
                      </a:pPr>
                      <a:r>
                        <a:rPr lang="en-US" sz="1400" dirty="0">
                          <a:latin typeface="Calibri"/>
                          <a:ea typeface="Calibri"/>
                          <a:cs typeface="Times New Roman"/>
                        </a:rPr>
                        <a:t>$30-$1080</a:t>
                      </a:r>
                    </a:p>
                  </a:txBody>
                  <a:tcPr marL="38447" marR="38447"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6705600" y="6488668"/>
            <a:ext cx="2438400" cy="369332"/>
          </a:xfrm>
          <a:prstGeom prst="rect">
            <a:avLst/>
          </a:prstGeom>
          <a:noFill/>
        </p:spPr>
        <p:txBody>
          <a:bodyPr wrap="square" rtlCol="0">
            <a:spAutoFit/>
          </a:bodyPr>
          <a:lstStyle/>
          <a:p>
            <a:pPr algn="ctr"/>
            <a:r>
              <a:rPr lang="en-US" dirty="0" smtClean="0"/>
              <a:t>Economic Sub-Model</a:t>
            </a:r>
            <a:endParaRPr lang="en-US" dirty="0"/>
          </a:p>
        </p:txBody>
      </p:sp>
      <p:sp>
        <p:nvSpPr>
          <p:cNvPr id="5" name="Rounded Rectangle 4"/>
          <p:cNvSpPr/>
          <p:nvPr/>
        </p:nvSpPr>
        <p:spPr bwMode="auto">
          <a:xfrm>
            <a:off x="5791200" y="990600"/>
            <a:ext cx="1752600" cy="715089"/>
          </a:xfrm>
          <a:prstGeom prst="roundRect">
            <a:avLst/>
          </a:prstGeom>
          <a:solidFill>
            <a:schemeClr val="accent1"/>
          </a:solid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Many Possible Combinations</a:t>
            </a:r>
          </a:p>
        </p:txBody>
      </p:sp>
      <p:sp>
        <p:nvSpPr>
          <p:cNvPr id="10" name="Rounded Rectangle 9"/>
          <p:cNvSpPr/>
          <p:nvPr/>
        </p:nvSpPr>
        <p:spPr bwMode="auto">
          <a:xfrm>
            <a:off x="6858000" y="2514600"/>
            <a:ext cx="2057400" cy="1021556"/>
          </a:xfrm>
          <a:prstGeom prst="roundRect">
            <a:avLst/>
          </a:prstGeom>
          <a:solidFill>
            <a:schemeClr val="accent1"/>
          </a:solid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Experimental</a:t>
            </a:r>
            <a:r>
              <a:rPr kumimoji="0" lang="en-US" sz="1800" b="0" i="0" u="none" strike="noStrike" cap="none" normalizeH="0" dirty="0" smtClean="0">
                <a:ln>
                  <a:noFill/>
                </a:ln>
                <a:solidFill>
                  <a:schemeClr val="tx1"/>
                </a:solidFill>
                <a:effectLst/>
                <a:latin typeface="Garamond" pitchFamily="18" charset="0"/>
              </a:rPr>
              <a:t> design literature (</a:t>
            </a:r>
            <a:r>
              <a:rPr kumimoji="0" lang="en-US" sz="1800" b="0" i="0" u="none" strike="noStrike" cap="none" normalizeH="0" dirty="0" err="1" smtClean="0">
                <a:ln>
                  <a:noFill/>
                </a:ln>
                <a:solidFill>
                  <a:schemeClr val="tx1"/>
                </a:solidFill>
                <a:effectLst/>
                <a:latin typeface="Garamond" pitchFamily="18" charset="0"/>
              </a:rPr>
              <a:t>Kuhfeld</a:t>
            </a:r>
            <a:r>
              <a:rPr kumimoji="0" lang="en-US" sz="1800" b="0" i="0" u="none" strike="noStrike" cap="none" normalizeH="0" dirty="0" smtClean="0">
                <a:ln>
                  <a:noFill/>
                </a:ln>
                <a:solidFill>
                  <a:schemeClr val="tx1"/>
                </a:solidFill>
                <a:effectLst/>
                <a:latin typeface="Garamond" pitchFamily="18" charset="0"/>
              </a:rPr>
              <a:t>)</a:t>
            </a:r>
            <a:endParaRPr kumimoji="0" lang="en-US" sz="1800" b="0" i="0" u="none" strike="noStrike" cap="none" normalizeH="0" baseline="0" dirty="0" smtClean="0">
              <a:ln>
                <a:noFill/>
              </a:ln>
              <a:solidFill>
                <a:schemeClr val="tx1"/>
              </a:solidFill>
              <a:effectLst/>
              <a:latin typeface="Garamond" pitchFamily="18" charset="0"/>
            </a:endParaRPr>
          </a:p>
        </p:txBody>
      </p:sp>
      <p:sp>
        <p:nvSpPr>
          <p:cNvPr id="11" name="Rounded Rectangle 10"/>
          <p:cNvSpPr/>
          <p:nvPr/>
        </p:nvSpPr>
        <p:spPr bwMode="auto">
          <a:xfrm>
            <a:off x="5410200" y="4267200"/>
            <a:ext cx="2514600" cy="1219200"/>
          </a:xfrm>
          <a:prstGeom prst="roundRect">
            <a:avLst/>
          </a:prstGeom>
          <a:solidFill>
            <a:schemeClr val="accent1"/>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rPr>
              <a:t>26 Unique Surveys</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dirty="0" smtClean="0">
                <a:ln>
                  <a:noFill/>
                </a:ln>
                <a:solidFill>
                  <a:schemeClr val="tx1"/>
                </a:solidFill>
                <a:effectLst/>
                <a:latin typeface="Garamond" pitchFamily="18" charset="0"/>
              </a:rPr>
              <a:t> D-efficiency Score ~73</a:t>
            </a:r>
            <a:endParaRPr kumimoji="0" lang="en-US" sz="1800" b="0" i="0" u="none" strike="noStrike" cap="none" normalizeH="0" baseline="0" dirty="0" smtClean="0">
              <a:ln>
                <a:noFill/>
              </a:ln>
              <a:solidFill>
                <a:schemeClr val="tx1"/>
              </a:solidFill>
              <a:effectLst/>
              <a:latin typeface="Garamond" pitchFamily="18" charset="0"/>
            </a:endParaRPr>
          </a:p>
        </p:txBody>
      </p:sp>
      <p:cxnSp>
        <p:nvCxnSpPr>
          <p:cNvPr id="13" name="Straight Arrow Connector 12"/>
          <p:cNvCxnSpPr>
            <a:stCxn id="5" idx="2"/>
            <a:endCxn id="11" idx="0"/>
          </p:cNvCxnSpPr>
          <p:nvPr/>
        </p:nvCxnSpPr>
        <p:spPr bwMode="auto">
          <a:xfrm>
            <a:off x="6667500" y="1705689"/>
            <a:ext cx="0" cy="2561511"/>
          </a:xfrm>
          <a:prstGeom prst="straightConnector1">
            <a:avLst/>
          </a:prstGeom>
          <a:solidFill>
            <a:schemeClr val="accent1"/>
          </a:solidFill>
          <a:ln w="76200" cap="flat" cmpd="sng" algn="ctr">
            <a:solidFill>
              <a:schemeClr val="accent1"/>
            </a:solidFill>
            <a:prstDash val="solid"/>
            <a:round/>
            <a:headEnd type="none" w="sm" len="sm"/>
            <a:tailEnd type="arrow"/>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Rates by State and Residency</a:t>
            </a:r>
            <a:endParaRPr lang="en-US" dirty="0"/>
          </a:p>
        </p:txBody>
      </p:sp>
      <p:graphicFrame>
        <p:nvGraphicFramePr>
          <p:cNvPr id="5" name="Table 4"/>
          <p:cNvGraphicFramePr>
            <a:graphicFrameLocks noGrp="1"/>
          </p:cNvGraphicFramePr>
          <p:nvPr/>
        </p:nvGraphicFramePr>
        <p:xfrm>
          <a:off x="1143000" y="1981200"/>
          <a:ext cx="7162801" cy="3733800"/>
        </p:xfrm>
        <a:graphic>
          <a:graphicData uri="http://schemas.openxmlformats.org/drawingml/2006/table">
            <a:tbl>
              <a:tblPr/>
              <a:tblGrid>
                <a:gridCol w="1629040"/>
                <a:gridCol w="877940"/>
                <a:gridCol w="1074420"/>
                <a:gridCol w="1020396"/>
                <a:gridCol w="1181365"/>
                <a:gridCol w="1379640"/>
              </a:tblGrid>
              <a:tr h="1141359">
                <a:tc>
                  <a:txBody>
                    <a:bodyPr/>
                    <a:lstStyle/>
                    <a:p>
                      <a:pPr marL="0" marR="0" algn="ctr">
                        <a:spcBef>
                          <a:spcPts val="0"/>
                        </a:spcBef>
                        <a:spcAft>
                          <a:spcPts val="0"/>
                        </a:spcAft>
                      </a:pPr>
                      <a:r>
                        <a:rPr lang="en-US" sz="1500" b="1" dirty="0">
                          <a:latin typeface="Times New Roman"/>
                          <a:ea typeface="Times New Roman"/>
                          <a:cs typeface="Times New Roman"/>
                        </a:rPr>
                        <a:t>Intercept State</a:t>
                      </a:r>
                      <a:endParaRPr lang="en-US" sz="900" b="1" dirty="0">
                        <a:latin typeface="Times New Roman"/>
                        <a:ea typeface="Times New Roman"/>
                        <a:cs typeface="Times New Roman"/>
                      </a:endParaRPr>
                    </a:p>
                  </a:txBody>
                  <a:tcPr marL="63518" marR="6351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latin typeface="Times New Roman"/>
                          <a:ea typeface="Times New Roman"/>
                          <a:cs typeface="Times New Roman"/>
                        </a:rPr>
                        <a:t>Mailed</a:t>
                      </a:r>
                      <a:endParaRPr lang="en-US" sz="900" b="1">
                        <a:latin typeface="Times New Roman"/>
                        <a:ea typeface="Times New Roman"/>
                        <a:cs typeface="Times New Roman"/>
                      </a:endParaRPr>
                    </a:p>
                  </a:txBody>
                  <a:tcPr marL="63518" marR="6351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latin typeface="Times New Roman"/>
                          <a:ea typeface="Times New Roman"/>
                          <a:cs typeface="Times New Roman"/>
                        </a:rPr>
                        <a:t>Resident</a:t>
                      </a:r>
                      <a:endParaRPr lang="en-US" sz="900" b="1">
                        <a:latin typeface="Times New Roman"/>
                        <a:ea typeface="Times New Roman"/>
                        <a:cs typeface="Times New Roman"/>
                      </a:endParaRPr>
                    </a:p>
                    <a:p>
                      <a:pPr marL="0" marR="0" algn="ctr">
                        <a:spcBef>
                          <a:spcPts val="0"/>
                        </a:spcBef>
                        <a:spcAft>
                          <a:spcPts val="0"/>
                        </a:spcAft>
                      </a:pPr>
                      <a:r>
                        <a:rPr lang="en-US" sz="1500" b="1">
                          <a:latin typeface="Times New Roman"/>
                          <a:ea typeface="Times New Roman"/>
                          <a:cs typeface="Times New Roman"/>
                        </a:rPr>
                        <a:t>Completed</a:t>
                      </a:r>
                      <a:endParaRPr lang="en-US" sz="900" b="1">
                        <a:latin typeface="Times New Roman"/>
                        <a:ea typeface="Times New Roman"/>
                        <a:cs typeface="Times New Roman"/>
                      </a:endParaRPr>
                    </a:p>
                  </a:txBody>
                  <a:tcPr marL="63518" marR="6351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latin typeface="Times New Roman"/>
                          <a:ea typeface="Times New Roman"/>
                          <a:cs typeface="Times New Roman"/>
                        </a:rPr>
                        <a:t>Non-resident</a:t>
                      </a:r>
                      <a:endParaRPr lang="en-US" sz="900" b="1">
                        <a:latin typeface="Times New Roman"/>
                        <a:ea typeface="Times New Roman"/>
                        <a:cs typeface="Times New Roman"/>
                      </a:endParaRPr>
                    </a:p>
                    <a:p>
                      <a:pPr marL="0" marR="0" algn="ctr">
                        <a:spcBef>
                          <a:spcPts val="0"/>
                        </a:spcBef>
                        <a:spcAft>
                          <a:spcPts val="0"/>
                        </a:spcAft>
                      </a:pPr>
                      <a:r>
                        <a:rPr lang="en-US" sz="1500" b="1">
                          <a:latin typeface="Times New Roman"/>
                          <a:ea typeface="Times New Roman"/>
                          <a:cs typeface="Times New Roman"/>
                        </a:rPr>
                        <a:t>Completed</a:t>
                      </a:r>
                      <a:endParaRPr lang="en-US" sz="900" b="1">
                        <a:latin typeface="Times New Roman"/>
                        <a:ea typeface="Times New Roman"/>
                        <a:cs typeface="Times New Roman"/>
                      </a:endParaRPr>
                    </a:p>
                  </a:txBody>
                  <a:tcPr marL="63518" marR="6351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latin typeface="Times New Roman"/>
                          <a:ea typeface="Times New Roman"/>
                          <a:cs typeface="Times New Roman"/>
                        </a:rPr>
                        <a:t>Total</a:t>
                      </a:r>
                      <a:endParaRPr lang="en-US" sz="900" b="1">
                        <a:latin typeface="Times New Roman"/>
                        <a:ea typeface="Times New Roman"/>
                        <a:cs typeface="Times New Roman"/>
                      </a:endParaRPr>
                    </a:p>
                    <a:p>
                      <a:pPr marL="0" marR="0" algn="ctr">
                        <a:spcBef>
                          <a:spcPts val="0"/>
                        </a:spcBef>
                        <a:spcAft>
                          <a:spcPts val="0"/>
                        </a:spcAft>
                      </a:pPr>
                      <a:r>
                        <a:rPr lang="en-US" sz="1500" b="1">
                          <a:latin typeface="Times New Roman"/>
                          <a:ea typeface="Times New Roman"/>
                          <a:cs typeface="Times New Roman"/>
                        </a:rPr>
                        <a:t>Completed</a:t>
                      </a:r>
                      <a:endParaRPr lang="en-US" sz="900" b="1">
                        <a:latin typeface="Times New Roman"/>
                        <a:ea typeface="Times New Roman"/>
                        <a:cs typeface="Times New Roman"/>
                      </a:endParaRPr>
                    </a:p>
                  </a:txBody>
                  <a:tcPr marL="63518" marR="6351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latin typeface="Times New Roman"/>
                          <a:ea typeface="Times New Roman"/>
                          <a:cs typeface="Times New Roman"/>
                        </a:rPr>
                        <a:t>Completion</a:t>
                      </a:r>
                      <a:endParaRPr lang="en-US" sz="900" b="1">
                        <a:latin typeface="Times New Roman"/>
                        <a:ea typeface="Times New Roman"/>
                        <a:cs typeface="Times New Roman"/>
                      </a:endParaRPr>
                    </a:p>
                    <a:p>
                      <a:pPr marL="0" marR="0" algn="ctr">
                        <a:spcBef>
                          <a:spcPts val="0"/>
                        </a:spcBef>
                        <a:spcAft>
                          <a:spcPts val="0"/>
                        </a:spcAft>
                      </a:pPr>
                      <a:r>
                        <a:rPr lang="en-US" sz="1500" b="1">
                          <a:latin typeface="Times New Roman"/>
                          <a:ea typeface="Times New Roman"/>
                          <a:cs typeface="Times New Roman"/>
                        </a:rPr>
                        <a:t>Rate</a:t>
                      </a:r>
                      <a:endParaRPr lang="en-US" sz="900" b="1">
                        <a:latin typeface="Times New Roman"/>
                        <a:ea typeface="Times New Roman"/>
                        <a:cs typeface="Times New Roman"/>
                      </a:endParaRPr>
                    </a:p>
                  </a:txBody>
                  <a:tcPr marL="63518" marR="6351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823">
                <a:tc>
                  <a:txBody>
                    <a:bodyPr/>
                    <a:lstStyle/>
                    <a:p>
                      <a:pPr marL="0" marR="0" algn="ctr">
                        <a:spcBef>
                          <a:spcPts val="0"/>
                        </a:spcBef>
                        <a:spcAft>
                          <a:spcPts val="0"/>
                        </a:spcAft>
                      </a:pPr>
                      <a:r>
                        <a:rPr lang="en-US" sz="1500" dirty="0">
                          <a:latin typeface="Times New Roman"/>
                          <a:ea typeface="Times New Roman"/>
                          <a:cs typeface="Times New Roman"/>
                        </a:rPr>
                        <a:t>Maine</a:t>
                      </a:r>
                      <a:endParaRPr lang="en-US" sz="900" dirty="0">
                        <a:latin typeface="Times New Roman"/>
                        <a:ea typeface="Times New Roman"/>
                        <a:cs typeface="Times New Roman"/>
                      </a:endParaRPr>
                    </a:p>
                  </a:txBody>
                  <a:tcPr marL="63518" marR="63518" marT="0" marB="0">
                    <a:lnL>
                      <a:noFill/>
                    </a:lnL>
                    <a:lnR>
                      <a:noFill/>
                    </a:lnR>
                    <a:lnT w="12700" cap="flat" cmpd="sng" algn="ctr">
                      <a:solidFill>
                        <a:srgbClr val="000000"/>
                      </a:solidFill>
                      <a:prstDash val="solid"/>
                      <a:round/>
                      <a:headEnd type="none" w="med" len="med"/>
                      <a:tailEnd type="none" w="med" len="med"/>
                    </a:lnT>
                    <a:lnB>
                      <a:noFill/>
                    </a:lnB>
                    <a:solidFill>
                      <a:srgbClr val="FFFF00">
                        <a:alpha val="71000"/>
                      </a:srgbClr>
                    </a:solidFill>
                  </a:tcPr>
                </a:tc>
                <a:tc>
                  <a:txBody>
                    <a:bodyPr/>
                    <a:lstStyle/>
                    <a:p>
                      <a:pPr marL="0" marR="0" algn="ctr">
                        <a:spcBef>
                          <a:spcPts val="0"/>
                        </a:spcBef>
                        <a:spcAft>
                          <a:spcPts val="0"/>
                        </a:spcAft>
                      </a:pPr>
                      <a:r>
                        <a:rPr lang="en-US" sz="1500" dirty="0">
                          <a:latin typeface="Times New Roman"/>
                          <a:ea typeface="Times New Roman"/>
                          <a:cs typeface="Times New Roman"/>
                        </a:rPr>
                        <a:t>265</a:t>
                      </a:r>
                      <a:endParaRPr lang="en-US" sz="900" dirty="0">
                        <a:latin typeface="Times New Roman"/>
                        <a:ea typeface="Times New Roman"/>
                        <a:cs typeface="Times New Roman"/>
                      </a:endParaRPr>
                    </a:p>
                  </a:txBody>
                  <a:tcPr marL="63518" marR="63518" marT="0" marB="0">
                    <a:lnL>
                      <a:noFill/>
                    </a:lnL>
                    <a:lnR>
                      <a:noFill/>
                    </a:lnR>
                    <a:lnT w="12700" cap="flat" cmpd="sng" algn="ctr">
                      <a:solidFill>
                        <a:srgbClr val="000000"/>
                      </a:solidFill>
                      <a:prstDash val="solid"/>
                      <a:round/>
                      <a:headEnd type="none" w="med" len="med"/>
                      <a:tailEnd type="none" w="med" len="med"/>
                    </a:lnT>
                    <a:lnB>
                      <a:noFill/>
                    </a:lnB>
                    <a:solidFill>
                      <a:srgbClr val="FFFF00">
                        <a:alpha val="71000"/>
                      </a:srgbClr>
                    </a:solidFill>
                  </a:tcPr>
                </a:tc>
                <a:tc>
                  <a:txBody>
                    <a:bodyPr/>
                    <a:lstStyle/>
                    <a:p>
                      <a:pPr marL="0" marR="0" algn="ctr">
                        <a:spcBef>
                          <a:spcPts val="0"/>
                        </a:spcBef>
                        <a:spcAft>
                          <a:spcPts val="0"/>
                        </a:spcAft>
                      </a:pPr>
                      <a:r>
                        <a:rPr lang="en-US" sz="1500" dirty="0">
                          <a:latin typeface="Times New Roman"/>
                          <a:ea typeface="Times New Roman"/>
                          <a:cs typeface="Times New Roman"/>
                        </a:rPr>
                        <a:t>67</a:t>
                      </a:r>
                      <a:endParaRPr lang="en-US" sz="900" dirty="0">
                        <a:latin typeface="Times New Roman"/>
                        <a:ea typeface="Times New Roman"/>
                        <a:cs typeface="Times New Roman"/>
                      </a:endParaRPr>
                    </a:p>
                  </a:txBody>
                  <a:tcPr marL="63518" marR="63518" marT="0" marB="0">
                    <a:lnL>
                      <a:noFill/>
                    </a:lnL>
                    <a:lnR>
                      <a:noFill/>
                    </a:lnR>
                    <a:lnT w="12700" cap="flat" cmpd="sng" algn="ctr">
                      <a:solidFill>
                        <a:srgbClr val="000000"/>
                      </a:solidFill>
                      <a:prstDash val="solid"/>
                      <a:round/>
                      <a:headEnd type="none" w="med" len="med"/>
                      <a:tailEnd type="none" w="med" len="med"/>
                    </a:lnT>
                    <a:lnB>
                      <a:noFill/>
                    </a:lnB>
                    <a:solidFill>
                      <a:srgbClr val="FFFF00">
                        <a:alpha val="71000"/>
                      </a:srgbClr>
                    </a:solidFill>
                  </a:tcPr>
                </a:tc>
                <a:tc>
                  <a:txBody>
                    <a:bodyPr/>
                    <a:lstStyle/>
                    <a:p>
                      <a:pPr marL="0" marR="0" algn="ctr">
                        <a:spcBef>
                          <a:spcPts val="0"/>
                        </a:spcBef>
                        <a:spcAft>
                          <a:spcPts val="0"/>
                        </a:spcAft>
                      </a:pPr>
                      <a:r>
                        <a:rPr lang="en-US" sz="1500">
                          <a:latin typeface="Times New Roman"/>
                          <a:ea typeface="Times New Roman"/>
                          <a:cs typeface="Times New Roman"/>
                        </a:rPr>
                        <a:t>58</a:t>
                      </a:r>
                      <a:endParaRPr lang="en-US" sz="900">
                        <a:latin typeface="Times New Roman"/>
                        <a:ea typeface="Times New Roman"/>
                        <a:cs typeface="Times New Roman"/>
                      </a:endParaRPr>
                    </a:p>
                  </a:txBody>
                  <a:tcPr marL="63518" marR="63518" marT="0" marB="0">
                    <a:lnL>
                      <a:noFill/>
                    </a:lnL>
                    <a:lnR>
                      <a:noFill/>
                    </a:lnR>
                    <a:lnT w="12700" cap="flat" cmpd="sng" algn="ctr">
                      <a:solidFill>
                        <a:srgbClr val="000000"/>
                      </a:solidFill>
                      <a:prstDash val="solid"/>
                      <a:round/>
                      <a:headEnd type="none" w="med" len="med"/>
                      <a:tailEnd type="none" w="med" len="med"/>
                    </a:lnT>
                    <a:lnB>
                      <a:noFill/>
                    </a:lnB>
                    <a:solidFill>
                      <a:srgbClr val="FFFF00">
                        <a:alpha val="71000"/>
                      </a:srgbClr>
                    </a:solidFill>
                  </a:tcPr>
                </a:tc>
                <a:tc>
                  <a:txBody>
                    <a:bodyPr/>
                    <a:lstStyle/>
                    <a:p>
                      <a:pPr marL="0" marR="0" algn="ctr">
                        <a:spcBef>
                          <a:spcPts val="0"/>
                        </a:spcBef>
                        <a:spcAft>
                          <a:spcPts val="0"/>
                        </a:spcAft>
                      </a:pPr>
                      <a:r>
                        <a:rPr lang="en-US" sz="1500" b="1" dirty="0">
                          <a:latin typeface="Times New Roman"/>
                          <a:ea typeface="Times New Roman"/>
                          <a:cs typeface="Times New Roman"/>
                        </a:rPr>
                        <a:t>125</a:t>
                      </a:r>
                      <a:endParaRPr lang="en-US" sz="900" b="1" dirty="0">
                        <a:latin typeface="Times New Roman"/>
                        <a:ea typeface="Times New Roman"/>
                        <a:cs typeface="Times New Roman"/>
                      </a:endParaRPr>
                    </a:p>
                  </a:txBody>
                  <a:tcPr marL="63518" marR="63518" marT="0" marB="0">
                    <a:lnL>
                      <a:noFill/>
                    </a:lnL>
                    <a:lnR>
                      <a:noFill/>
                    </a:lnR>
                    <a:lnT w="12700" cap="flat" cmpd="sng" algn="ctr">
                      <a:solidFill>
                        <a:srgbClr val="000000"/>
                      </a:solidFill>
                      <a:prstDash val="solid"/>
                      <a:round/>
                      <a:headEnd type="none" w="med" len="med"/>
                      <a:tailEnd type="none" w="med" len="med"/>
                    </a:lnT>
                    <a:lnB>
                      <a:noFill/>
                    </a:lnB>
                    <a:solidFill>
                      <a:srgbClr val="FFFF00">
                        <a:alpha val="71000"/>
                      </a:srgbClr>
                    </a:solidFill>
                  </a:tcPr>
                </a:tc>
                <a:tc>
                  <a:txBody>
                    <a:bodyPr/>
                    <a:lstStyle/>
                    <a:p>
                      <a:pPr marL="0" marR="0" algn="ctr">
                        <a:spcBef>
                          <a:spcPts val="0"/>
                        </a:spcBef>
                        <a:spcAft>
                          <a:spcPts val="0"/>
                        </a:spcAft>
                      </a:pPr>
                      <a:r>
                        <a:rPr lang="en-US" sz="1500">
                          <a:latin typeface="Times New Roman"/>
                          <a:ea typeface="Times New Roman"/>
                          <a:cs typeface="Times New Roman"/>
                        </a:rPr>
                        <a:t>47%</a:t>
                      </a:r>
                      <a:endParaRPr lang="en-US" sz="900">
                        <a:latin typeface="Times New Roman"/>
                        <a:ea typeface="Times New Roman"/>
                        <a:cs typeface="Times New Roman"/>
                      </a:endParaRPr>
                    </a:p>
                  </a:txBody>
                  <a:tcPr marL="63518" marR="63518" marT="0" marB="0">
                    <a:lnL>
                      <a:noFill/>
                    </a:lnL>
                    <a:lnR>
                      <a:noFill/>
                    </a:lnR>
                    <a:lnT w="12700" cap="flat" cmpd="sng" algn="ctr">
                      <a:solidFill>
                        <a:srgbClr val="000000"/>
                      </a:solidFill>
                      <a:prstDash val="solid"/>
                      <a:round/>
                      <a:headEnd type="none" w="med" len="med"/>
                      <a:tailEnd type="none" w="med" len="med"/>
                    </a:lnT>
                    <a:lnB>
                      <a:noFill/>
                    </a:lnB>
                    <a:solidFill>
                      <a:srgbClr val="FFFF00">
                        <a:alpha val="71000"/>
                      </a:srgbClr>
                    </a:solidFill>
                  </a:tcPr>
                </a:tc>
              </a:tr>
              <a:tr h="288823">
                <a:tc>
                  <a:txBody>
                    <a:bodyPr/>
                    <a:lstStyle/>
                    <a:p>
                      <a:pPr marL="0" marR="0" algn="ctr">
                        <a:spcBef>
                          <a:spcPts val="0"/>
                        </a:spcBef>
                        <a:spcAft>
                          <a:spcPts val="0"/>
                        </a:spcAft>
                      </a:pPr>
                      <a:r>
                        <a:rPr lang="en-US" sz="1500" dirty="0">
                          <a:latin typeface="Times New Roman"/>
                          <a:ea typeface="Times New Roman"/>
                          <a:cs typeface="Times New Roman"/>
                        </a:rPr>
                        <a:t>Massachusetts</a:t>
                      </a:r>
                      <a:endParaRPr lang="en-US" sz="900" dirty="0">
                        <a:latin typeface="Times New Roman"/>
                        <a:ea typeface="Times New Roman"/>
                        <a:cs typeface="Times New Roman"/>
                      </a:endParaRPr>
                    </a:p>
                  </a:txBody>
                  <a:tcPr marL="63518" marR="63518" marT="0" marB="0">
                    <a:lnL>
                      <a:noFill/>
                    </a:lnL>
                    <a:lnR>
                      <a:noFill/>
                    </a:lnR>
                    <a:lnT>
                      <a:noFill/>
                    </a:lnT>
                    <a:lnB>
                      <a:noFill/>
                    </a:lnB>
                    <a:solidFill>
                      <a:srgbClr val="FFFF00">
                        <a:alpha val="71000"/>
                      </a:srgbClr>
                    </a:solidFill>
                  </a:tcPr>
                </a:tc>
                <a:tc>
                  <a:txBody>
                    <a:bodyPr/>
                    <a:lstStyle/>
                    <a:p>
                      <a:pPr marL="0" marR="0" algn="ctr">
                        <a:spcBef>
                          <a:spcPts val="0"/>
                        </a:spcBef>
                        <a:spcAft>
                          <a:spcPts val="0"/>
                        </a:spcAft>
                      </a:pPr>
                      <a:r>
                        <a:rPr lang="en-US" sz="1500">
                          <a:latin typeface="Times New Roman"/>
                          <a:ea typeface="Times New Roman"/>
                          <a:cs typeface="Times New Roman"/>
                        </a:rPr>
                        <a:t>1238</a:t>
                      </a:r>
                      <a:endParaRPr lang="en-US" sz="900">
                        <a:latin typeface="Times New Roman"/>
                        <a:ea typeface="Times New Roman"/>
                        <a:cs typeface="Times New Roman"/>
                      </a:endParaRPr>
                    </a:p>
                  </a:txBody>
                  <a:tcPr marL="63518" marR="63518" marT="0" marB="0">
                    <a:lnL>
                      <a:noFill/>
                    </a:lnL>
                    <a:lnR>
                      <a:noFill/>
                    </a:lnR>
                    <a:lnT>
                      <a:noFill/>
                    </a:lnT>
                    <a:lnB>
                      <a:noFill/>
                    </a:lnB>
                    <a:solidFill>
                      <a:srgbClr val="FFFF00">
                        <a:alpha val="71000"/>
                      </a:srgbClr>
                    </a:solidFill>
                  </a:tcPr>
                </a:tc>
                <a:tc>
                  <a:txBody>
                    <a:bodyPr/>
                    <a:lstStyle/>
                    <a:p>
                      <a:pPr marL="0" marR="0" algn="ctr">
                        <a:spcBef>
                          <a:spcPts val="0"/>
                        </a:spcBef>
                        <a:spcAft>
                          <a:spcPts val="0"/>
                        </a:spcAft>
                      </a:pPr>
                      <a:r>
                        <a:rPr lang="en-US" sz="1500" dirty="0">
                          <a:latin typeface="Times New Roman"/>
                          <a:ea typeface="Times New Roman"/>
                          <a:cs typeface="Times New Roman"/>
                        </a:rPr>
                        <a:t>272</a:t>
                      </a:r>
                      <a:endParaRPr lang="en-US" sz="900" dirty="0">
                        <a:latin typeface="Times New Roman"/>
                        <a:ea typeface="Times New Roman"/>
                        <a:cs typeface="Times New Roman"/>
                      </a:endParaRPr>
                    </a:p>
                  </a:txBody>
                  <a:tcPr marL="63518" marR="63518" marT="0" marB="0">
                    <a:lnL>
                      <a:noFill/>
                    </a:lnL>
                    <a:lnR>
                      <a:noFill/>
                    </a:lnR>
                    <a:lnT>
                      <a:noFill/>
                    </a:lnT>
                    <a:lnB>
                      <a:noFill/>
                    </a:lnB>
                    <a:solidFill>
                      <a:srgbClr val="FFFF00">
                        <a:alpha val="71000"/>
                      </a:srgbClr>
                    </a:solidFill>
                  </a:tcPr>
                </a:tc>
                <a:tc>
                  <a:txBody>
                    <a:bodyPr/>
                    <a:lstStyle/>
                    <a:p>
                      <a:pPr marL="0" marR="0" algn="ctr">
                        <a:spcBef>
                          <a:spcPts val="0"/>
                        </a:spcBef>
                        <a:spcAft>
                          <a:spcPts val="0"/>
                        </a:spcAft>
                      </a:pPr>
                      <a:r>
                        <a:rPr lang="en-US" sz="1500" dirty="0">
                          <a:latin typeface="Times New Roman"/>
                          <a:ea typeface="Times New Roman"/>
                          <a:cs typeface="Times New Roman"/>
                        </a:rPr>
                        <a:t>168</a:t>
                      </a:r>
                      <a:endParaRPr lang="en-US" sz="900" dirty="0">
                        <a:latin typeface="Times New Roman"/>
                        <a:ea typeface="Times New Roman"/>
                        <a:cs typeface="Times New Roman"/>
                      </a:endParaRPr>
                    </a:p>
                  </a:txBody>
                  <a:tcPr marL="63518" marR="63518" marT="0" marB="0">
                    <a:lnL>
                      <a:noFill/>
                    </a:lnL>
                    <a:lnR>
                      <a:noFill/>
                    </a:lnR>
                    <a:lnT>
                      <a:noFill/>
                    </a:lnT>
                    <a:lnB>
                      <a:noFill/>
                    </a:lnB>
                    <a:solidFill>
                      <a:srgbClr val="FFFF00">
                        <a:alpha val="71000"/>
                      </a:srgbClr>
                    </a:solidFill>
                  </a:tcPr>
                </a:tc>
                <a:tc>
                  <a:txBody>
                    <a:bodyPr/>
                    <a:lstStyle/>
                    <a:p>
                      <a:pPr marL="0" marR="0" algn="ctr">
                        <a:spcBef>
                          <a:spcPts val="0"/>
                        </a:spcBef>
                        <a:spcAft>
                          <a:spcPts val="0"/>
                        </a:spcAft>
                      </a:pPr>
                      <a:r>
                        <a:rPr lang="en-US" sz="1500" b="1" dirty="0">
                          <a:latin typeface="Times New Roman"/>
                          <a:ea typeface="Times New Roman"/>
                          <a:cs typeface="Times New Roman"/>
                        </a:rPr>
                        <a:t>440</a:t>
                      </a:r>
                      <a:endParaRPr lang="en-US" sz="900" b="1" dirty="0">
                        <a:latin typeface="Times New Roman"/>
                        <a:ea typeface="Times New Roman"/>
                        <a:cs typeface="Times New Roman"/>
                      </a:endParaRPr>
                    </a:p>
                  </a:txBody>
                  <a:tcPr marL="63518" marR="63518" marT="0" marB="0">
                    <a:lnL>
                      <a:noFill/>
                    </a:lnL>
                    <a:lnR>
                      <a:noFill/>
                    </a:lnR>
                    <a:lnT>
                      <a:noFill/>
                    </a:lnT>
                    <a:lnB>
                      <a:noFill/>
                    </a:lnB>
                    <a:solidFill>
                      <a:srgbClr val="FFFF00">
                        <a:alpha val="71000"/>
                      </a:srgbClr>
                    </a:solidFill>
                  </a:tcPr>
                </a:tc>
                <a:tc>
                  <a:txBody>
                    <a:bodyPr/>
                    <a:lstStyle/>
                    <a:p>
                      <a:pPr marL="0" marR="0" algn="ctr">
                        <a:spcBef>
                          <a:spcPts val="0"/>
                        </a:spcBef>
                        <a:spcAft>
                          <a:spcPts val="0"/>
                        </a:spcAft>
                      </a:pPr>
                      <a:r>
                        <a:rPr lang="en-US" sz="1500">
                          <a:latin typeface="Times New Roman"/>
                          <a:ea typeface="Times New Roman"/>
                          <a:cs typeface="Times New Roman"/>
                        </a:rPr>
                        <a:t>36%</a:t>
                      </a:r>
                      <a:endParaRPr lang="en-US" sz="900">
                        <a:latin typeface="Times New Roman"/>
                        <a:ea typeface="Times New Roman"/>
                        <a:cs typeface="Times New Roman"/>
                      </a:endParaRPr>
                    </a:p>
                  </a:txBody>
                  <a:tcPr marL="63518" marR="63518" marT="0" marB="0">
                    <a:lnL>
                      <a:noFill/>
                    </a:lnL>
                    <a:lnR>
                      <a:noFill/>
                    </a:lnR>
                    <a:lnT>
                      <a:noFill/>
                    </a:lnT>
                    <a:lnB>
                      <a:noFill/>
                    </a:lnB>
                    <a:solidFill>
                      <a:srgbClr val="FFFF00">
                        <a:alpha val="71000"/>
                      </a:srgbClr>
                    </a:solidFill>
                  </a:tcPr>
                </a:tc>
              </a:tr>
              <a:tr h="288823">
                <a:tc>
                  <a:txBody>
                    <a:bodyPr/>
                    <a:lstStyle/>
                    <a:p>
                      <a:pPr marL="0" marR="0" algn="ctr">
                        <a:spcBef>
                          <a:spcPts val="0"/>
                        </a:spcBef>
                        <a:spcAft>
                          <a:spcPts val="0"/>
                        </a:spcAft>
                      </a:pPr>
                      <a:r>
                        <a:rPr lang="en-US" sz="1500" dirty="0">
                          <a:latin typeface="Times New Roman"/>
                          <a:ea typeface="Times New Roman"/>
                          <a:cs typeface="Times New Roman"/>
                        </a:rPr>
                        <a:t>New Hampshire</a:t>
                      </a:r>
                      <a:endParaRPr lang="en-US" sz="900" dirty="0">
                        <a:latin typeface="Times New Roman"/>
                        <a:ea typeface="Times New Roman"/>
                        <a:cs typeface="Times New Roman"/>
                      </a:endParaRPr>
                    </a:p>
                  </a:txBody>
                  <a:tcPr marL="63518" marR="63518" marT="0" marB="0">
                    <a:lnL>
                      <a:noFill/>
                    </a:lnL>
                    <a:lnR>
                      <a:noFill/>
                    </a:lnR>
                    <a:lnT>
                      <a:noFill/>
                    </a:lnT>
                    <a:lnB>
                      <a:noFill/>
                    </a:lnB>
                    <a:solidFill>
                      <a:srgbClr val="FFFF00">
                        <a:alpha val="71000"/>
                      </a:srgbClr>
                    </a:solidFill>
                  </a:tcPr>
                </a:tc>
                <a:tc>
                  <a:txBody>
                    <a:bodyPr/>
                    <a:lstStyle/>
                    <a:p>
                      <a:pPr marL="0" marR="0" algn="ctr">
                        <a:spcBef>
                          <a:spcPts val="0"/>
                        </a:spcBef>
                        <a:spcAft>
                          <a:spcPts val="0"/>
                        </a:spcAft>
                      </a:pPr>
                      <a:r>
                        <a:rPr lang="en-US" sz="1500" dirty="0">
                          <a:latin typeface="Times New Roman"/>
                          <a:ea typeface="Times New Roman"/>
                          <a:cs typeface="Times New Roman"/>
                        </a:rPr>
                        <a:t>536</a:t>
                      </a:r>
                      <a:endParaRPr lang="en-US" sz="900" dirty="0">
                        <a:latin typeface="Times New Roman"/>
                        <a:ea typeface="Times New Roman"/>
                        <a:cs typeface="Times New Roman"/>
                      </a:endParaRPr>
                    </a:p>
                  </a:txBody>
                  <a:tcPr marL="63518" marR="63518" marT="0" marB="0">
                    <a:lnL>
                      <a:noFill/>
                    </a:lnL>
                    <a:lnR>
                      <a:noFill/>
                    </a:lnR>
                    <a:lnT>
                      <a:noFill/>
                    </a:lnT>
                    <a:lnB>
                      <a:noFill/>
                    </a:lnB>
                    <a:solidFill>
                      <a:srgbClr val="FFFF00">
                        <a:alpha val="71000"/>
                      </a:srgbClr>
                    </a:solidFill>
                  </a:tcPr>
                </a:tc>
                <a:tc>
                  <a:txBody>
                    <a:bodyPr/>
                    <a:lstStyle/>
                    <a:p>
                      <a:pPr marL="0" marR="0" algn="ctr">
                        <a:spcBef>
                          <a:spcPts val="0"/>
                        </a:spcBef>
                        <a:spcAft>
                          <a:spcPts val="0"/>
                        </a:spcAft>
                      </a:pPr>
                      <a:r>
                        <a:rPr lang="en-US" sz="1500" dirty="0">
                          <a:latin typeface="Times New Roman"/>
                          <a:ea typeface="Times New Roman"/>
                          <a:cs typeface="Times New Roman"/>
                        </a:rPr>
                        <a:t>124</a:t>
                      </a:r>
                      <a:endParaRPr lang="en-US" sz="900" dirty="0">
                        <a:latin typeface="Times New Roman"/>
                        <a:ea typeface="Times New Roman"/>
                        <a:cs typeface="Times New Roman"/>
                      </a:endParaRPr>
                    </a:p>
                  </a:txBody>
                  <a:tcPr marL="63518" marR="63518" marT="0" marB="0">
                    <a:lnL>
                      <a:noFill/>
                    </a:lnL>
                    <a:lnR>
                      <a:noFill/>
                    </a:lnR>
                    <a:lnT>
                      <a:noFill/>
                    </a:lnT>
                    <a:lnB>
                      <a:noFill/>
                    </a:lnB>
                    <a:solidFill>
                      <a:srgbClr val="FFFF00">
                        <a:alpha val="71000"/>
                      </a:srgbClr>
                    </a:solidFill>
                  </a:tcPr>
                </a:tc>
                <a:tc>
                  <a:txBody>
                    <a:bodyPr/>
                    <a:lstStyle/>
                    <a:p>
                      <a:pPr marL="0" marR="0" algn="ctr">
                        <a:spcBef>
                          <a:spcPts val="0"/>
                        </a:spcBef>
                        <a:spcAft>
                          <a:spcPts val="0"/>
                        </a:spcAft>
                      </a:pPr>
                      <a:r>
                        <a:rPr lang="en-US" sz="1500" dirty="0">
                          <a:latin typeface="Times New Roman"/>
                          <a:ea typeface="Times New Roman"/>
                          <a:cs typeface="Times New Roman"/>
                        </a:rPr>
                        <a:t>66</a:t>
                      </a:r>
                      <a:endParaRPr lang="en-US" sz="900" dirty="0">
                        <a:latin typeface="Times New Roman"/>
                        <a:ea typeface="Times New Roman"/>
                        <a:cs typeface="Times New Roman"/>
                      </a:endParaRPr>
                    </a:p>
                  </a:txBody>
                  <a:tcPr marL="63518" marR="63518" marT="0" marB="0">
                    <a:lnL>
                      <a:noFill/>
                    </a:lnL>
                    <a:lnR>
                      <a:noFill/>
                    </a:lnR>
                    <a:lnT>
                      <a:noFill/>
                    </a:lnT>
                    <a:lnB>
                      <a:noFill/>
                    </a:lnB>
                    <a:solidFill>
                      <a:srgbClr val="FFFF00">
                        <a:alpha val="71000"/>
                      </a:srgbClr>
                    </a:solidFill>
                  </a:tcPr>
                </a:tc>
                <a:tc>
                  <a:txBody>
                    <a:bodyPr/>
                    <a:lstStyle/>
                    <a:p>
                      <a:pPr marL="0" marR="0" algn="ctr">
                        <a:spcBef>
                          <a:spcPts val="0"/>
                        </a:spcBef>
                        <a:spcAft>
                          <a:spcPts val="0"/>
                        </a:spcAft>
                      </a:pPr>
                      <a:r>
                        <a:rPr lang="en-US" sz="1500" b="1" dirty="0">
                          <a:latin typeface="Times New Roman"/>
                          <a:ea typeface="Times New Roman"/>
                          <a:cs typeface="Times New Roman"/>
                        </a:rPr>
                        <a:t>190</a:t>
                      </a:r>
                      <a:endParaRPr lang="en-US" sz="900" b="1" dirty="0">
                        <a:latin typeface="Times New Roman"/>
                        <a:ea typeface="Times New Roman"/>
                        <a:cs typeface="Times New Roman"/>
                      </a:endParaRPr>
                    </a:p>
                  </a:txBody>
                  <a:tcPr marL="63518" marR="63518" marT="0" marB="0">
                    <a:lnL>
                      <a:noFill/>
                    </a:lnL>
                    <a:lnR>
                      <a:noFill/>
                    </a:lnR>
                    <a:lnT>
                      <a:noFill/>
                    </a:lnT>
                    <a:lnB>
                      <a:noFill/>
                    </a:lnB>
                    <a:solidFill>
                      <a:srgbClr val="FFFF00">
                        <a:alpha val="71000"/>
                      </a:srgbClr>
                    </a:solidFill>
                  </a:tcPr>
                </a:tc>
                <a:tc>
                  <a:txBody>
                    <a:bodyPr/>
                    <a:lstStyle/>
                    <a:p>
                      <a:pPr marL="0" marR="0" algn="ctr">
                        <a:spcBef>
                          <a:spcPts val="0"/>
                        </a:spcBef>
                        <a:spcAft>
                          <a:spcPts val="0"/>
                        </a:spcAft>
                      </a:pPr>
                      <a:r>
                        <a:rPr lang="en-US" sz="1500" dirty="0">
                          <a:latin typeface="Times New Roman"/>
                          <a:ea typeface="Times New Roman"/>
                          <a:cs typeface="Times New Roman"/>
                        </a:rPr>
                        <a:t>35%</a:t>
                      </a:r>
                      <a:endParaRPr lang="en-US" sz="900" dirty="0">
                        <a:latin typeface="Times New Roman"/>
                        <a:ea typeface="Times New Roman"/>
                        <a:cs typeface="Times New Roman"/>
                      </a:endParaRPr>
                    </a:p>
                  </a:txBody>
                  <a:tcPr marL="63518" marR="63518" marT="0" marB="0">
                    <a:lnL>
                      <a:noFill/>
                    </a:lnL>
                    <a:lnR>
                      <a:noFill/>
                    </a:lnR>
                    <a:lnT>
                      <a:noFill/>
                    </a:lnT>
                    <a:lnB>
                      <a:noFill/>
                    </a:lnB>
                    <a:solidFill>
                      <a:srgbClr val="FFFF00">
                        <a:alpha val="71000"/>
                      </a:srgbClr>
                    </a:solidFill>
                  </a:tcPr>
                </a:tc>
              </a:tr>
              <a:tr h="288823">
                <a:tc>
                  <a:txBody>
                    <a:bodyPr/>
                    <a:lstStyle/>
                    <a:p>
                      <a:pPr marL="0" marR="0" algn="ctr">
                        <a:spcBef>
                          <a:spcPts val="0"/>
                        </a:spcBef>
                        <a:spcAft>
                          <a:spcPts val="0"/>
                        </a:spcAft>
                      </a:pPr>
                      <a:r>
                        <a:rPr lang="en-US" sz="1500">
                          <a:latin typeface="Times New Roman"/>
                          <a:ea typeface="Times New Roman"/>
                          <a:cs typeface="Times New Roman"/>
                        </a:rPr>
                        <a:t>New Jersey</a:t>
                      </a:r>
                      <a:endParaRPr lang="en-US" sz="90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a:latin typeface="Times New Roman"/>
                          <a:ea typeface="Times New Roman"/>
                          <a:cs typeface="Times New Roman"/>
                        </a:rPr>
                        <a:t>1421</a:t>
                      </a:r>
                      <a:endParaRPr lang="en-US" sz="90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a:latin typeface="Times New Roman"/>
                          <a:ea typeface="Times New Roman"/>
                          <a:cs typeface="Times New Roman"/>
                        </a:rPr>
                        <a:t>310</a:t>
                      </a:r>
                      <a:endParaRPr lang="en-US" sz="90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a:latin typeface="Times New Roman"/>
                          <a:ea typeface="Times New Roman"/>
                          <a:cs typeface="Times New Roman"/>
                        </a:rPr>
                        <a:t>124</a:t>
                      </a:r>
                      <a:endParaRPr lang="en-US" sz="90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a:latin typeface="Times New Roman"/>
                          <a:ea typeface="Times New Roman"/>
                          <a:cs typeface="Times New Roman"/>
                        </a:rPr>
                        <a:t>434</a:t>
                      </a:r>
                      <a:endParaRPr lang="en-US" sz="90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a:latin typeface="Times New Roman"/>
                          <a:ea typeface="Times New Roman"/>
                          <a:cs typeface="Times New Roman"/>
                        </a:rPr>
                        <a:t>31%</a:t>
                      </a:r>
                      <a:endParaRPr lang="en-US" sz="900">
                        <a:latin typeface="Times New Roman"/>
                        <a:ea typeface="Times New Roman"/>
                        <a:cs typeface="Times New Roman"/>
                      </a:endParaRPr>
                    </a:p>
                  </a:txBody>
                  <a:tcPr marL="63518" marR="63518" marT="0" marB="0">
                    <a:lnL>
                      <a:noFill/>
                    </a:lnL>
                    <a:lnR>
                      <a:noFill/>
                    </a:lnR>
                    <a:lnT>
                      <a:noFill/>
                    </a:lnT>
                    <a:lnB>
                      <a:noFill/>
                    </a:lnB>
                  </a:tcPr>
                </a:tc>
              </a:tr>
              <a:tr h="288823">
                <a:tc>
                  <a:txBody>
                    <a:bodyPr/>
                    <a:lstStyle/>
                    <a:p>
                      <a:pPr marL="0" marR="0" algn="ctr">
                        <a:spcBef>
                          <a:spcPts val="0"/>
                        </a:spcBef>
                        <a:spcAft>
                          <a:spcPts val="0"/>
                        </a:spcAft>
                      </a:pPr>
                      <a:r>
                        <a:rPr lang="en-US" sz="1500">
                          <a:latin typeface="Times New Roman"/>
                          <a:ea typeface="Times New Roman"/>
                          <a:cs typeface="Times New Roman"/>
                        </a:rPr>
                        <a:t>New York</a:t>
                      </a:r>
                      <a:endParaRPr lang="en-US" sz="90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a:latin typeface="Times New Roman"/>
                          <a:ea typeface="Times New Roman"/>
                          <a:cs typeface="Times New Roman"/>
                        </a:rPr>
                        <a:t>725</a:t>
                      </a:r>
                      <a:endParaRPr lang="en-US" sz="90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a:latin typeface="Times New Roman"/>
                          <a:ea typeface="Times New Roman"/>
                          <a:cs typeface="Times New Roman"/>
                        </a:rPr>
                        <a:t>157</a:t>
                      </a:r>
                      <a:endParaRPr lang="en-US" sz="90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a:latin typeface="Times New Roman"/>
                          <a:ea typeface="Times New Roman"/>
                          <a:cs typeface="Times New Roman"/>
                        </a:rPr>
                        <a:t>7</a:t>
                      </a:r>
                      <a:endParaRPr lang="en-US" sz="90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a:latin typeface="Times New Roman"/>
                          <a:ea typeface="Times New Roman"/>
                          <a:cs typeface="Times New Roman"/>
                        </a:rPr>
                        <a:t>164</a:t>
                      </a:r>
                      <a:endParaRPr lang="en-US" sz="90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a:latin typeface="Times New Roman"/>
                          <a:ea typeface="Times New Roman"/>
                          <a:cs typeface="Times New Roman"/>
                        </a:rPr>
                        <a:t>23%</a:t>
                      </a:r>
                      <a:endParaRPr lang="en-US" sz="900">
                        <a:latin typeface="Times New Roman"/>
                        <a:ea typeface="Times New Roman"/>
                        <a:cs typeface="Times New Roman"/>
                      </a:endParaRPr>
                    </a:p>
                  </a:txBody>
                  <a:tcPr marL="63518" marR="63518" marT="0" marB="0">
                    <a:lnL>
                      <a:noFill/>
                    </a:lnL>
                    <a:lnR>
                      <a:noFill/>
                    </a:lnR>
                    <a:lnT>
                      <a:noFill/>
                    </a:lnT>
                    <a:lnB>
                      <a:noFill/>
                    </a:lnB>
                  </a:tcPr>
                </a:tc>
              </a:tr>
              <a:tr h="288823">
                <a:tc>
                  <a:txBody>
                    <a:bodyPr/>
                    <a:lstStyle/>
                    <a:p>
                      <a:pPr marL="0" marR="0" algn="ctr">
                        <a:spcBef>
                          <a:spcPts val="0"/>
                        </a:spcBef>
                        <a:spcAft>
                          <a:spcPts val="0"/>
                        </a:spcAft>
                      </a:pPr>
                      <a:r>
                        <a:rPr lang="en-US" sz="1500" dirty="0">
                          <a:latin typeface="Times New Roman"/>
                          <a:ea typeface="Times New Roman"/>
                          <a:cs typeface="Times New Roman"/>
                        </a:rPr>
                        <a:t>Connecticut</a:t>
                      </a:r>
                      <a:endParaRPr lang="en-US" sz="900" dirty="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dirty="0">
                          <a:latin typeface="Times New Roman"/>
                          <a:ea typeface="Times New Roman"/>
                          <a:cs typeface="Times New Roman"/>
                        </a:rPr>
                        <a:t>34</a:t>
                      </a:r>
                      <a:endParaRPr lang="en-US" sz="900" dirty="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dirty="0">
                          <a:latin typeface="Times New Roman"/>
                          <a:ea typeface="Times New Roman"/>
                          <a:cs typeface="Times New Roman"/>
                        </a:rPr>
                        <a:t>10</a:t>
                      </a:r>
                      <a:endParaRPr lang="en-US" sz="900" dirty="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dirty="0">
                          <a:latin typeface="Times New Roman"/>
                          <a:ea typeface="Times New Roman"/>
                          <a:cs typeface="Times New Roman"/>
                        </a:rPr>
                        <a:t>3</a:t>
                      </a:r>
                      <a:endParaRPr lang="en-US" sz="900" dirty="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dirty="0">
                          <a:latin typeface="Times New Roman"/>
                          <a:ea typeface="Times New Roman"/>
                          <a:cs typeface="Times New Roman"/>
                        </a:rPr>
                        <a:t>13</a:t>
                      </a:r>
                      <a:endParaRPr lang="en-US" sz="900" dirty="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dirty="0">
                          <a:latin typeface="Times New Roman"/>
                          <a:ea typeface="Times New Roman"/>
                          <a:cs typeface="Times New Roman"/>
                        </a:rPr>
                        <a:t>38%</a:t>
                      </a:r>
                      <a:endParaRPr lang="en-US" sz="900" dirty="0">
                        <a:latin typeface="Times New Roman"/>
                        <a:ea typeface="Times New Roman"/>
                        <a:cs typeface="Times New Roman"/>
                      </a:endParaRPr>
                    </a:p>
                  </a:txBody>
                  <a:tcPr marL="63518" marR="63518" marT="0" marB="0">
                    <a:lnL>
                      <a:noFill/>
                    </a:lnL>
                    <a:lnR>
                      <a:noFill/>
                    </a:lnR>
                    <a:lnT>
                      <a:noFill/>
                    </a:lnT>
                    <a:lnB>
                      <a:noFill/>
                    </a:lnB>
                  </a:tcPr>
                </a:tc>
              </a:tr>
              <a:tr h="288823">
                <a:tc>
                  <a:txBody>
                    <a:bodyPr/>
                    <a:lstStyle/>
                    <a:p>
                      <a:pPr marL="0" marR="0" algn="ctr">
                        <a:spcBef>
                          <a:spcPts val="0"/>
                        </a:spcBef>
                        <a:spcAft>
                          <a:spcPts val="0"/>
                        </a:spcAft>
                      </a:pPr>
                      <a:r>
                        <a:rPr lang="en-US" sz="1500" dirty="0">
                          <a:latin typeface="Times New Roman"/>
                          <a:ea typeface="Times New Roman"/>
                          <a:cs typeface="Times New Roman"/>
                        </a:rPr>
                        <a:t>Rhode Island</a:t>
                      </a:r>
                      <a:endParaRPr lang="en-US" sz="900" dirty="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dirty="0">
                          <a:latin typeface="Times New Roman"/>
                          <a:ea typeface="Times New Roman"/>
                          <a:cs typeface="Times New Roman"/>
                        </a:rPr>
                        <a:t>358</a:t>
                      </a:r>
                      <a:endParaRPr lang="en-US" sz="900" dirty="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dirty="0">
                          <a:latin typeface="Times New Roman"/>
                          <a:ea typeface="Times New Roman"/>
                          <a:cs typeface="Times New Roman"/>
                        </a:rPr>
                        <a:t>48</a:t>
                      </a:r>
                      <a:endParaRPr lang="en-US" sz="900" dirty="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dirty="0">
                          <a:latin typeface="Times New Roman"/>
                          <a:ea typeface="Times New Roman"/>
                          <a:cs typeface="Times New Roman"/>
                        </a:rPr>
                        <a:t>77</a:t>
                      </a:r>
                      <a:endParaRPr lang="en-US" sz="900" dirty="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dirty="0">
                          <a:latin typeface="Times New Roman"/>
                          <a:ea typeface="Times New Roman"/>
                          <a:cs typeface="Times New Roman"/>
                        </a:rPr>
                        <a:t>125</a:t>
                      </a:r>
                      <a:endParaRPr lang="en-US" sz="900" dirty="0">
                        <a:latin typeface="Times New Roman"/>
                        <a:ea typeface="Times New Roman"/>
                        <a:cs typeface="Times New Roman"/>
                      </a:endParaRPr>
                    </a:p>
                  </a:txBody>
                  <a:tcPr marL="63518" marR="63518" marT="0" marB="0">
                    <a:lnL>
                      <a:noFill/>
                    </a:lnL>
                    <a:lnR>
                      <a:noFill/>
                    </a:lnR>
                    <a:lnT>
                      <a:noFill/>
                    </a:lnT>
                    <a:lnB>
                      <a:noFill/>
                    </a:lnB>
                  </a:tcPr>
                </a:tc>
                <a:tc>
                  <a:txBody>
                    <a:bodyPr/>
                    <a:lstStyle/>
                    <a:p>
                      <a:pPr marL="0" marR="0" algn="ctr">
                        <a:spcBef>
                          <a:spcPts val="0"/>
                        </a:spcBef>
                        <a:spcAft>
                          <a:spcPts val="0"/>
                        </a:spcAft>
                      </a:pPr>
                      <a:r>
                        <a:rPr lang="en-US" sz="1500" dirty="0">
                          <a:latin typeface="Times New Roman"/>
                          <a:ea typeface="Times New Roman"/>
                          <a:cs typeface="Times New Roman"/>
                        </a:rPr>
                        <a:t>35%</a:t>
                      </a:r>
                      <a:endParaRPr lang="en-US" sz="900" dirty="0">
                        <a:latin typeface="Times New Roman"/>
                        <a:ea typeface="Times New Roman"/>
                        <a:cs typeface="Times New Roman"/>
                      </a:endParaRPr>
                    </a:p>
                  </a:txBody>
                  <a:tcPr marL="63518" marR="63518" marT="0" marB="0">
                    <a:lnL>
                      <a:noFill/>
                    </a:lnL>
                    <a:lnR>
                      <a:noFill/>
                    </a:lnR>
                    <a:lnT>
                      <a:noFill/>
                    </a:lnT>
                    <a:lnB>
                      <a:noFill/>
                    </a:lnB>
                  </a:tcPr>
                </a:tc>
              </a:tr>
              <a:tr h="570680">
                <a:tc>
                  <a:txBody>
                    <a:bodyPr/>
                    <a:lstStyle/>
                    <a:p>
                      <a:pPr marL="0" marR="0" algn="ctr">
                        <a:spcBef>
                          <a:spcPts val="0"/>
                        </a:spcBef>
                        <a:spcAft>
                          <a:spcPts val="0"/>
                        </a:spcAft>
                      </a:pPr>
                      <a:r>
                        <a:rPr lang="en-US" sz="1500" b="1" i="1">
                          <a:latin typeface="Times New Roman"/>
                          <a:ea typeface="Times New Roman"/>
                          <a:cs typeface="Times New Roman"/>
                        </a:rPr>
                        <a:t>Total</a:t>
                      </a:r>
                      <a:endParaRPr lang="en-US" sz="900">
                        <a:latin typeface="Times New Roman"/>
                        <a:ea typeface="Times New Roman"/>
                        <a:cs typeface="Times New Roman"/>
                      </a:endParaRPr>
                    </a:p>
                  </a:txBody>
                  <a:tcPr marL="63518" marR="6351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i="1" dirty="0">
                          <a:latin typeface="Times New Roman"/>
                          <a:ea typeface="Times New Roman"/>
                          <a:cs typeface="Times New Roman"/>
                        </a:rPr>
                        <a:t>4,577</a:t>
                      </a:r>
                      <a:endParaRPr lang="en-US" sz="900" dirty="0">
                        <a:latin typeface="Times New Roman"/>
                        <a:ea typeface="Times New Roman"/>
                        <a:cs typeface="Times New Roman"/>
                      </a:endParaRPr>
                    </a:p>
                  </a:txBody>
                  <a:tcPr marL="63518" marR="6351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i="1">
                          <a:latin typeface="Times New Roman"/>
                          <a:ea typeface="Times New Roman"/>
                          <a:cs typeface="Times New Roman"/>
                        </a:rPr>
                        <a:t>988</a:t>
                      </a:r>
                      <a:endParaRPr lang="en-US" sz="900">
                        <a:latin typeface="Times New Roman"/>
                        <a:ea typeface="Times New Roman"/>
                        <a:cs typeface="Times New Roman"/>
                      </a:endParaRPr>
                    </a:p>
                  </a:txBody>
                  <a:tcPr marL="63518" marR="6351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i="1">
                          <a:latin typeface="Times New Roman"/>
                          <a:ea typeface="Times New Roman"/>
                          <a:cs typeface="Times New Roman"/>
                        </a:rPr>
                        <a:t>503</a:t>
                      </a:r>
                      <a:endParaRPr lang="en-US" sz="900">
                        <a:latin typeface="Times New Roman"/>
                        <a:ea typeface="Times New Roman"/>
                        <a:cs typeface="Times New Roman"/>
                      </a:endParaRPr>
                    </a:p>
                  </a:txBody>
                  <a:tcPr marL="63518" marR="6351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i="1" dirty="0" smtClean="0">
                          <a:latin typeface="Times New Roman"/>
                          <a:ea typeface="Times New Roman"/>
                          <a:cs typeface="Times New Roman"/>
                        </a:rPr>
                        <a:t>1,491</a:t>
                      </a:r>
                      <a:endParaRPr lang="en-US" sz="900" dirty="0">
                        <a:latin typeface="Times New Roman"/>
                        <a:ea typeface="Times New Roman"/>
                        <a:cs typeface="Times New Roman"/>
                      </a:endParaRPr>
                    </a:p>
                  </a:txBody>
                  <a:tcPr marL="63518" marR="6351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i="1" dirty="0">
                          <a:latin typeface="Times New Roman"/>
                          <a:ea typeface="Times New Roman"/>
                          <a:cs typeface="Times New Roman"/>
                        </a:rPr>
                        <a:t>33%</a:t>
                      </a:r>
                      <a:endParaRPr lang="en-US" sz="900" dirty="0">
                        <a:latin typeface="Times New Roman"/>
                        <a:ea typeface="Times New Roman"/>
                        <a:cs typeface="Times New Roman"/>
                      </a:endParaRPr>
                    </a:p>
                  </a:txBody>
                  <a:tcPr marL="63518" marR="63518"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6705600" y="6488668"/>
            <a:ext cx="2438400" cy="369332"/>
          </a:xfrm>
          <a:prstGeom prst="rect">
            <a:avLst/>
          </a:prstGeom>
          <a:noFill/>
        </p:spPr>
        <p:txBody>
          <a:bodyPr wrap="square" rtlCol="0">
            <a:spAutoFit/>
          </a:bodyPr>
          <a:lstStyle/>
          <a:p>
            <a:pPr algn="ctr"/>
            <a:r>
              <a:rPr lang="en-US" dirty="0" smtClean="0"/>
              <a:t>Economic Sub-Model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OAA Title Options">
  <a:themeElements>
    <a:clrScheme name="Custom 11">
      <a:dk1>
        <a:sysClr val="windowText" lastClr="000000"/>
      </a:dk1>
      <a:lt1>
        <a:sysClr val="window" lastClr="FFFFFF"/>
      </a:lt1>
      <a:dk2>
        <a:srgbClr val="00467F"/>
      </a:dk2>
      <a:lt2>
        <a:srgbClr val="CCE7EA"/>
      </a:lt2>
      <a:accent1>
        <a:srgbClr val="008998"/>
      </a:accent1>
      <a:accent2>
        <a:srgbClr val="CC9C4A"/>
      </a:accent2>
      <a:accent3>
        <a:srgbClr val="EA7125"/>
      </a:accent3>
      <a:accent4>
        <a:srgbClr val="738539"/>
      </a:accent4>
      <a:accent5>
        <a:srgbClr val="9C552D"/>
      </a:accent5>
      <a:accent6>
        <a:srgbClr val="C0311A"/>
      </a:accent6>
      <a:hlink>
        <a:srgbClr val="0000FF"/>
      </a:hlink>
      <a:folHlink>
        <a:srgbClr val="800080"/>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NOAA Fisheries Content Slides">
  <a:themeElements>
    <a:clrScheme name="Custom 11">
      <a:dk1>
        <a:sysClr val="windowText" lastClr="000000"/>
      </a:dk1>
      <a:lt1>
        <a:sysClr val="window" lastClr="FFFFFF"/>
      </a:lt1>
      <a:dk2>
        <a:srgbClr val="00467F"/>
      </a:dk2>
      <a:lt2>
        <a:srgbClr val="CCE7EA"/>
      </a:lt2>
      <a:accent1>
        <a:srgbClr val="008998"/>
      </a:accent1>
      <a:accent2>
        <a:srgbClr val="CC9C4A"/>
      </a:accent2>
      <a:accent3>
        <a:srgbClr val="EA7125"/>
      </a:accent3>
      <a:accent4>
        <a:srgbClr val="738539"/>
      </a:accent4>
      <a:accent5>
        <a:srgbClr val="9C552D"/>
      </a:accent5>
      <a:accent6>
        <a:srgbClr val="C0311A"/>
      </a:accent6>
      <a:hlink>
        <a:srgbClr val="0000FF"/>
      </a:hlink>
      <a:folHlink>
        <a:srgbClr val="800080"/>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31926</TotalTime>
  <Words>1940</Words>
  <Application>Microsoft Office PowerPoint</Application>
  <PresentationFormat>On-screen Show (4:3)</PresentationFormat>
  <Paragraphs>450</Paragraphs>
  <Slides>32</Slides>
  <Notes>17</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32</vt:i4>
      </vt:variant>
    </vt:vector>
  </HeadingPairs>
  <TitlesOfParts>
    <vt:vector size="36" baseType="lpstr">
      <vt:lpstr>NOAA Title Options</vt:lpstr>
      <vt:lpstr>NOAA Fisheries Content Slides</vt:lpstr>
      <vt:lpstr>Document</vt:lpstr>
      <vt:lpstr>Equation</vt:lpstr>
      <vt:lpstr>A Bioeconomic Model of the Recreational Gulf of Maine Cod and Haddock Fishery</vt:lpstr>
      <vt:lpstr>Policy/Research Questions</vt:lpstr>
      <vt:lpstr>Outline</vt:lpstr>
      <vt:lpstr>Model Overview</vt:lpstr>
      <vt:lpstr>Economic Sub Model</vt:lpstr>
      <vt:lpstr>Groundfish Choice Experiment Survey</vt:lpstr>
      <vt:lpstr>Slide 7</vt:lpstr>
      <vt:lpstr>Attributes and Levels in CE</vt:lpstr>
      <vt:lpstr>Response Rates by State and Residency</vt:lpstr>
      <vt:lpstr>Behavioral Model</vt:lpstr>
      <vt:lpstr>Behavioral Model Parameters</vt:lpstr>
      <vt:lpstr>Behavioral Model Summary</vt:lpstr>
      <vt:lpstr>Behavioral Model Limitations</vt:lpstr>
      <vt:lpstr>Model Overview</vt:lpstr>
      <vt:lpstr>In the “Biological” Sub-Model:</vt:lpstr>
      <vt:lpstr>Encounters-Per-Trip</vt:lpstr>
      <vt:lpstr>Length Distribution of Encounters</vt:lpstr>
      <vt:lpstr>Recreational Selectivity and Catch-at-length</vt:lpstr>
      <vt:lpstr>Combining Stock Assessment and Recreational Catch data </vt:lpstr>
      <vt:lpstr>Model Overview</vt:lpstr>
      <vt:lpstr>Simulating Expected Catch for a Trip</vt:lpstr>
      <vt:lpstr>The Participation Decision</vt:lpstr>
      <vt:lpstr>Simulating Actual Catch for a Trip</vt:lpstr>
      <vt:lpstr>Weights of Kept and Released Fish</vt:lpstr>
      <vt:lpstr>Simulating Over Entire Fishing Year</vt:lpstr>
      <vt:lpstr>Calibration</vt:lpstr>
      <vt:lpstr>FY2013 Simulation Results</vt:lpstr>
      <vt:lpstr>Important Assumptions</vt:lpstr>
      <vt:lpstr>Extensions</vt:lpstr>
      <vt:lpstr>Questions?</vt:lpstr>
      <vt:lpstr>Outcomes of some policies are very sensitive to discard mortality</vt:lpstr>
      <vt:lpstr>The Catch-at-length Equation</vt:lpstr>
    </vt:vector>
  </TitlesOfParts>
  <Company>Dell Computer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Preferred Customer</dc:creator>
  <cp:lastModifiedBy>ssteinba</cp:lastModifiedBy>
  <cp:revision>2892</cp:revision>
  <cp:lastPrinted>2000-05-16T21:22:30Z</cp:lastPrinted>
  <dcterms:created xsi:type="dcterms:W3CDTF">2000-05-16T20:53:01Z</dcterms:created>
  <dcterms:modified xsi:type="dcterms:W3CDTF">2014-01-27T21:14:04Z</dcterms:modified>
</cp:coreProperties>
</file>