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tiff" ContentType="image/tif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8"/>
  </p:notesMasterIdLst>
  <p:handoutMasterIdLst>
    <p:handoutMasterId r:id="rId19"/>
  </p:handoutMasterIdLst>
  <p:sldIdLst>
    <p:sldId id="265" r:id="rId4"/>
    <p:sldId id="321" r:id="rId5"/>
    <p:sldId id="322" r:id="rId6"/>
    <p:sldId id="320" r:id="rId7"/>
    <p:sldId id="299" r:id="rId8"/>
    <p:sldId id="304" r:id="rId9"/>
    <p:sldId id="301" r:id="rId10"/>
    <p:sldId id="303" r:id="rId11"/>
    <p:sldId id="310" r:id="rId12"/>
    <p:sldId id="311" r:id="rId13"/>
    <p:sldId id="295" r:id="rId14"/>
    <p:sldId id="325" r:id="rId15"/>
    <p:sldId id="323" r:id="rId16"/>
    <p:sldId id="32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87681" autoAdjust="0"/>
  </p:normalViewPr>
  <p:slideViewPr>
    <p:cSldViewPr snapToGrid="0" snapToObjects="1">
      <p:cViewPr>
        <p:scale>
          <a:sx n="100" d="100"/>
          <a:sy n="100" d="100"/>
        </p:scale>
        <p:origin x="-1085" y="8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352" y="-5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9404"/>
            <a:ext cx="5608320" cy="4119766"/>
          </a:xfrm>
        </p:spPr>
        <p:txBody>
          <a:bodyPr>
            <a:normAutofit/>
          </a:bodyPr>
          <a:lstStyle/>
          <a:p>
            <a:pPr marL="0" lvl="1"/>
            <a:r>
              <a:rPr lang="en-US" dirty="0" smtClean="0"/>
              <a:t>nonmarket values are used in policy debates and by courts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Logit</a:t>
            </a:r>
            <a:r>
              <a:rPr lang="en-US" dirty="0" smtClean="0"/>
              <a:t> models can be used to predict whether or not an event will occur, given a set of values for the explanatory variables.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Knowing the total economic value of access to MA waters is important for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Ocean zoning debates</a:t>
            </a:r>
          </a:p>
          <a:p>
            <a:pPr marL="228600" indent="-228600">
              <a:buAutoNum type="arabicParenR"/>
            </a:pPr>
            <a:r>
              <a:rPr lang="en-US" dirty="0" smtClean="0"/>
              <a:t>Damage Assessments</a:t>
            </a:r>
          </a:p>
          <a:p>
            <a:pPr marL="228600" indent="-228600">
              <a:buAutoNum type="arabicParenR"/>
            </a:pPr>
            <a:r>
              <a:rPr lang="en-US" dirty="0" smtClean="0"/>
              <a:t>Evaluating investments to support the recreational industry </a:t>
            </a:r>
          </a:p>
          <a:p>
            <a:pPr marL="228600" indent="-228600">
              <a:buAutoNum type="arabicParenR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4E18F-43AA-4DB0-9BF5-0B4E7627B263}" type="slidenum">
              <a:rPr lang="en-US"/>
              <a:pPr/>
              <a:t>13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3963" y="709613"/>
            <a:ext cx="4621212" cy="3465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2377" y="4411663"/>
            <a:ext cx="5189475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value over an above what anglers are actually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Artifact of the survey design?</a:t>
            </a:r>
          </a:p>
          <a:p>
            <a:pPr lvl="1"/>
            <a:r>
              <a:rPr lang="en-US" dirty="0" smtClean="0"/>
              <a:t>Cautious consumer hypothesis?</a:t>
            </a:r>
          </a:p>
          <a:p>
            <a:pPr lvl="1"/>
            <a:r>
              <a:rPr lang="en-US" dirty="0" smtClean="0"/>
              <a:t>Prospect Theory?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Cautious consumer theory – when uncertain about the good question, people tend to give lower </a:t>
            </a:r>
            <a:r>
              <a:rPr lang="en-US" dirty="0" err="1" smtClean="0"/>
              <a:t>wtp</a:t>
            </a:r>
            <a:r>
              <a:rPr lang="en-US" dirty="0" smtClean="0"/>
              <a:t> amounts and higher </a:t>
            </a:r>
            <a:r>
              <a:rPr lang="en-US" dirty="0" err="1" smtClean="0"/>
              <a:t>wta</a:t>
            </a:r>
            <a:r>
              <a:rPr lang="en-US" dirty="0" smtClean="0"/>
              <a:t> amounts</a:t>
            </a:r>
          </a:p>
          <a:p>
            <a:endParaRPr lang="en-US" dirty="0" smtClean="0"/>
          </a:p>
          <a:p>
            <a:r>
              <a:rPr lang="en-US" dirty="0" smtClean="0"/>
              <a:t>Prospect Theory – psychologists and behavioral economists – people are much more averse to a loss than attracted to an equivalent 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4E18F-43AA-4DB0-9BF5-0B4E7627B263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3963" y="709613"/>
            <a:ext cx="4621212" cy="3465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2377" y="4411663"/>
            <a:ext cx="5189475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Each angler was only asked to give up his/her right to fish for the 2012 fishing year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AWTA data indicated that 33% of the anglers would not sell at $500 – model results are similar ~ 27% would not sell at $500.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HWTA data indicated that ~38% of the anglers would not have sold at $500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We had to weight the results, because of unequal probabilities of selection.  Anglers did not have the same chance of receiving a particular survey type.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Stratified by survey type (Treatment 1, 2, 3), wave (4 waves), and offer amount (according to a log-linear distribution). 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EA3A-5412-49EB-9C63-2343677ABE10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9613"/>
            <a:ext cx="4621212" cy="3465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331AF7-E1DA-443F-A4E3-514387E0D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76" y="6393180"/>
            <a:ext cx="424434" cy="424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6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80" y="1392450"/>
            <a:ext cx="6690360" cy="2246100"/>
          </a:xfrm>
        </p:spPr>
        <p:txBody>
          <a:bodyPr/>
          <a:lstStyle/>
          <a:p>
            <a:pPr algn="l"/>
            <a:r>
              <a:rPr lang="en-US" sz="2800" dirty="0" smtClean="0"/>
              <a:t>The Value of Saltwater Recreational Fishing in Massachusetts: Separating Truth from Fiction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5980" y="3063240"/>
            <a:ext cx="6347460" cy="153304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Scott Steinback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Kristy Wallmo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Sabrina Lovell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Eric Thunberg</a:t>
            </a:r>
            <a:r>
              <a:rPr lang="en-US" sz="2000" baseline="30000" dirty="0" smtClean="0"/>
              <a:t>2</a:t>
            </a:r>
          </a:p>
          <a:p>
            <a:pPr algn="l"/>
            <a:endParaRPr lang="en-US" sz="2000" dirty="0" smtClean="0"/>
          </a:p>
          <a:p>
            <a:pPr marL="457200" indent="-457200" algn="l">
              <a:buAutoNum type="arabicParenR"/>
            </a:pPr>
            <a:r>
              <a:rPr lang="en-US" sz="2000" dirty="0" smtClean="0"/>
              <a:t>NOAA / Northeast Fisheries Science Center, Woods Hole, MA</a:t>
            </a:r>
          </a:p>
          <a:p>
            <a:pPr marL="457200" indent="-457200" algn="l">
              <a:buAutoNum type="arabicParenR"/>
            </a:pPr>
            <a:r>
              <a:rPr lang="en-US" sz="2000" dirty="0" smtClean="0"/>
              <a:t>NOAA / Office of Science and Technology, Silver Spring, MD</a:t>
            </a:r>
          </a:p>
          <a:p>
            <a:pPr marL="457200" indent="-457200" algn="l">
              <a:buAutoNum type="arabicParenR"/>
            </a:pPr>
            <a:endParaRPr lang="en-US" sz="2000" dirty="0" smtClean="0"/>
          </a:p>
          <a:p>
            <a:pPr marL="457200" indent="-457200" algn="l">
              <a:buAutoNum type="arabicParenR"/>
            </a:pPr>
            <a:endParaRPr lang="en-US" sz="2000" dirty="0" smtClean="0"/>
          </a:p>
          <a:p>
            <a:pPr algn="ctr"/>
            <a:endParaRPr lang="en-US" sz="2000" baseline="30000" dirty="0" smtClean="0"/>
          </a:p>
          <a:p>
            <a:pPr algn="ctr"/>
            <a:endParaRPr lang="en-US" sz="2000" dirty="0"/>
          </a:p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8380" y="5021580"/>
            <a:ext cx="6347460" cy="6872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/>
              <a:t>In cooperation with the Massachusetts Division of Marine Fisheries and </a:t>
            </a:r>
            <a:r>
              <a:rPr lang="en-US" sz="2000" dirty="0" err="1" smtClean="0"/>
              <a:t>QuanTech</a:t>
            </a:r>
            <a:r>
              <a:rPr lang="en-US" sz="2000" dirty="0" smtClean="0"/>
              <a:t>, Inc.</a:t>
            </a:r>
          </a:p>
          <a:p>
            <a:pPr marL="457200" indent="-457200" algn="l">
              <a:buAutoNum type="arabicParenR"/>
            </a:pPr>
            <a:endParaRPr lang="en-US" sz="2000" dirty="0" smtClean="0"/>
          </a:p>
          <a:p>
            <a:pPr marL="457200" indent="-457200" algn="l">
              <a:buAutoNum type="arabicParenR"/>
            </a:pPr>
            <a:endParaRPr lang="en-US" sz="2000" dirty="0" smtClean="0"/>
          </a:p>
          <a:p>
            <a:pPr algn="ctr"/>
            <a:endParaRPr lang="en-US" sz="2000" baseline="30000" dirty="0" smtClean="0"/>
          </a:p>
          <a:p>
            <a:pPr algn="ctr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Actual WTA </a:t>
            </a:r>
            <a:r>
              <a:rPr lang="en-US" sz="3200" dirty="0" err="1" smtClean="0"/>
              <a:t>Logit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200" y="1133212"/>
          <a:ext cx="6762750" cy="3966011"/>
        </p:xfrm>
        <a:graphic>
          <a:graphicData uri="http://schemas.openxmlformats.org/drawingml/2006/table">
            <a:tbl>
              <a:tblPr/>
              <a:tblGrid>
                <a:gridCol w="2797159"/>
                <a:gridCol w="1752651"/>
                <a:gridCol w="1363171"/>
                <a:gridCol w="849769"/>
              </a:tblGrid>
              <a:tr h="45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Coefficient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 Error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Constant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-1.01343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0.28595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-3.54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Offer Amount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0.00782***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0.00117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6.66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Boat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Ownership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-2.57596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0.45603</a:t>
                      </a:r>
                      <a:endParaRPr lang="en-US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-5.65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(1=owns,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0=does not)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Days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Will Fish 2012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-0.01861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0.00692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-2.69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0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Note: *** = Significance at 1% level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+mn-lt"/>
                        <a:ea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670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McFadden Pseudo R-squared = 0.3180521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+mn-lt"/>
                        <a:ea typeface="Times New Roman"/>
                      </a:endParaRPr>
                    </a:p>
                  </a:txBody>
                  <a:tcPr marL="56213" marR="562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473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Value Comparisons</a:t>
            </a:r>
            <a:endParaRPr lang="en-US" sz="3200" dirty="0"/>
          </a:p>
        </p:txBody>
      </p:sp>
      <p:sp>
        <p:nvSpPr>
          <p:cNvPr id="54325" name="Rectangle 5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</p:txBody>
      </p:sp>
      <p:graphicFrame>
        <p:nvGraphicFramePr>
          <p:cNvPr id="54528" name="Group 256"/>
          <p:cNvGraphicFramePr>
            <a:graphicFrameLocks noGrp="1"/>
          </p:cNvGraphicFramePr>
          <p:nvPr>
            <p:ph sz="half" idx="2"/>
          </p:nvPr>
        </p:nvGraphicFramePr>
        <p:xfrm>
          <a:off x="510539" y="1600200"/>
          <a:ext cx="7970521" cy="2542347"/>
        </p:xfrm>
        <a:graphic>
          <a:graphicData uri="http://schemas.openxmlformats.org/drawingml/2006/table">
            <a:tbl>
              <a:tblPr/>
              <a:tblGrid>
                <a:gridCol w="1936642"/>
                <a:gridCol w="1237062"/>
                <a:gridCol w="1450349"/>
                <a:gridCol w="3346468"/>
              </a:tblGrid>
              <a:tr h="74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Mean Value per Angler ($’s)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95% Confidence Interval ($’s)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($’s)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HWTA - sample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423 - 762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91.4 million  (65.2  -  117.5 million)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HWTP - sample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53 - 106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12.3 million  (8.2  -  16.3 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AWTA – sample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262 - 372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48.9 million  (40.4  -  57.4 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444484"/>
            <a:ext cx="84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Confidence Intervals: </a:t>
            </a:r>
            <a:r>
              <a:rPr lang="en-US" sz="2000" dirty="0" err="1" smtClean="0"/>
              <a:t>Krinsky</a:t>
            </a:r>
            <a:r>
              <a:rPr lang="en-US" sz="2000" dirty="0" smtClean="0"/>
              <a:t>-Robb method using 50,000 draws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39" y="5105400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154,167 angler permits issued in 2012</a:t>
            </a:r>
            <a:endParaRPr lang="en-US" sz="20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19776" y="6469380"/>
            <a:ext cx="4567024" cy="388619"/>
          </a:xfrm>
        </p:spPr>
        <p:txBody>
          <a:bodyPr/>
          <a:lstStyle/>
          <a:p>
            <a:r>
              <a:rPr lang="en-US" sz="800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z="800" smtClean="0"/>
              <a:pPr/>
              <a:t>11</a:t>
            </a:fld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31AF7-E1DA-443F-A4E3-514387E0D8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3152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Publicity</a:t>
            </a:r>
            <a:endParaRPr lang="en-US" sz="3200" dirty="0"/>
          </a:p>
        </p:txBody>
      </p:sp>
      <p:sp>
        <p:nvSpPr>
          <p:cNvPr id="140297" name="Rectangle 205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9056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Boston Globe article</a:t>
            </a:r>
          </a:p>
          <a:p>
            <a:pPr lvl="1"/>
            <a:r>
              <a:rPr lang="en-US" sz="2600" dirty="0" smtClean="0"/>
              <a:t>“In experiment, US offers up to $500 for fishermen not to fish” </a:t>
            </a:r>
          </a:p>
          <a:p>
            <a:r>
              <a:rPr lang="en-US" sz="2600" dirty="0" smtClean="0"/>
              <a:t>Six other newspapers covered the study</a:t>
            </a:r>
          </a:p>
          <a:p>
            <a:r>
              <a:rPr lang="en-US" sz="2600" dirty="0" smtClean="0"/>
              <a:t>Letter to NOAA from U.S. Senator Scott Brown</a:t>
            </a:r>
          </a:p>
          <a:p>
            <a:r>
              <a:rPr lang="en-US" sz="2600" dirty="0" smtClean="0"/>
              <a:t>Study mentioned by a Congressman on the floor of the House Chamber during NOAA budget discussions </a:t>
            </a:r>
          </a:p>
          <a:p>
            <a:r>
              <a:rPr lang="en-US" sz="2600" dirty="0" smtClean="0"/>
              <a:t>Science Magazine printed a story about the study</a:t>
            </a:r>
          </a:p>
          <a:p>
            <a:r>
              <a:rPr lang="en-US" sz="2600" dirty="0" smtClean="0"/>
              <a:t>NOAA &amp; MA DMR released press releases and had informational meetings with recreational fishing constituents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Primary concerns</a:t>
            </a:r>
          </a:p>
          <a:p>
            <a:pPr lvl="1"/>
            <a:r>
              <a:rPr lang="en-US" sz="2600" dirty="0" smtClean="0"/>
              <a:t>Results will be used to raise permit fee</a:t>
            </a:r>
          </a:p>
          <a:p>
            <a:pPr lvl="1"/>
            <a:r>
              <a:rPr lang="en-US" sz="2600" dirty="0" smtClean="0"/>
              <a:t>NMFS buyback under the guise of research</a:t>
            </a:r>
          </a:p>
          <a:p>
            <a:pPr lvl="1"/>
            <a:r>
              <a:rPr lang="en-US" sz="2600" dirty="0" smtClean="0"/>
              <a:t>Results will be biased because of publicity (12 </a:t>
            </a:r>
            <a:r>
              <a:rPr lang="en-US" sz="2600" dirty="0" err="1" smtClean="0"/>
              <a:t>obs</a:t>
            </a:r>
            <a:r>
              <a:rPr lang="en-US" sz="2600" dirty="0" smtClean="0"/>
              <a:t> deleted)</a:t>
            </a:r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 – Checks Cashed</a:t>
            </a:r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457200" y="1207293"/>
            <a:ext cx="841248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$73,690 in checks mailed to anglers </a:t>
            </a:r>
          </a:p>
          <a:p>
            <a:pPr lvl="1"/>
            <a:r>
              <a:rPr lang="en-US" sz="2400" dirty="0" smtClean="0"/>
              <a:t>$26,290 cashed (36%)</a:t>
            </a:r>
          </a:p>
          <a:p>
            <a:pPr lvl="1"/>
            <a:r>
              <a:rPr lang="en-US" sz="2400" dirty="0" smtClean="0"/>
              <a:t>$47,400 returned (64%)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4 anglers cashed check, kept license, and did not complete survey</a:t>
            </a:r>
          </a:p>
          <a:p>
            <a:pPr lvl="1"/>
            <a:r>
              <a:rPr lang="en-US" sz="2400" dirty="0" smtClean="0"/>
              <a:t>12 anglers cashed check, kept license, and completed survey</a:t>
            </a:r>
          </a:p>
          <a:p>
            <a:pPr lvl="1" algn="ctr">
              <a:buNone/>
            </a:pPr>
            <a:r>
              <a:rPr lang="en-US" sz="2400" dirty="0" smtClean="0"/>
              <a:t>(3% of the total sample frame)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</p:spPr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Stated Preference 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6840"/>
            <a:ext cx="8351520" cy="436546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Elicit individual valuations through hypothetical surveys</a:t>
            </a:r>
          </a:p>
          <a:p>
            <a:pPr marL="914400" lvl="1" indent="-457200">
              <a:buFont typeface="+mj-lt"/>
              <a:buAutoNum type="arabicPeriod"/>
            </a:pPr>
            <a:endParaRPr lang="en-US" sz="2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Maximum willingness to pay (</a:t>
            </a:r>
            <a:r>
              <a:rPr lang="en-US" sz="2600" dirty="0" err="1" smtClean="0"/>
              <a:t>wtp</a:t>
            </a:r>
            <a:r>
              <a:rPr lang="en-US" sz="2600" dirty="0" smtClean="0"/>
              <a:t>) </a:t>
            </a:r>
            <a:endParaRPr lang="en-US" sz="2400" dirty="0" smtClean="0"/>
          </a:p>
          <a:p>
            <a:pPr marL="1314450" lvl="2" indent="-457200"/>
            <a:r>
              <a:rPr lang="en-US" sz="2400" dirty="0" smtClean="0"/>
              <a:t>for a recreational fishing permit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260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600" smtClean="0"/>
              <a:t>Minimum </a:t>
            </a:r>
            <a:r>
              <a:rPr lang="en-US" sz="2600" dirty="0" smtClean="0"/>
              <a:t>willingness to accept (</a:t>
            </a:r>
            <a:r>
              <a:rPr lang="en-US" sz="2600" dirty="0" err="1" smtClean="0"/>
              <a:t>wta</a:t>
            </a:r>
            <a:r>
              <a:rPr lang="en-US" sz="2600" dirty="0" smtClean="0"/>
              <a:t>)</a:t>
            </a:r>
          </a:p>
          <a:p>
            <a:pPr marL="1314450" lvl="2" indent="-457200"/>
            <a:r>
              <a:rPr lang="en-US" sz="2400" dirty="0" smtClean="0"/>
              <a:t>to relinquish a recreational fishing permit </a:t>
            </a:r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120"/>
            <a:ext cx="7267575" cy="403018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Research generally indicates hypothetical WTA &gt; WTP</a:t>
            </a:r>
          </a:p>
          <a:p>
            <a:endParaRPr lang="en-US" sz="2600" dirty="0" smtClean="0"/>
          </a:p>
          <a:p>
            <a:r>
              <a:rPr lang="en-US" sz="2600" dirty="0" smtClean="0"/>
              <a:t>Difficult to determine if stated hypothetical responses are consistent with what a respondent would do if actually given the opportunity</a:t>
            </a:r>
          </a:p>
          <a:p>
            <a:pPr>
              <a:buNone/>
            </a:pPr>
            <a:endParaRPr lang="en-US" sz="2400" dirty="0" smtClean="0"/>
          </a:p>
          <a:p>
            <a:pPr marL="342900" lvl="1" indent="-342900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Marine Recreational Fishing in Massachusetts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120"/>
            <a:ext cx="7267575" cy="403018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Conducted a nonmarket valuation study in 2012 to compare angler values estimated from responses to hypothetical questions with values based on actual cash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3152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 Recreational Fishing Permits</a:t>
            </a:r>
            <a:endParaRPr lang="en-US" sz="3200" dirty="0"/>
          </a:p>
        </p:txBody>
      </p:sp>
      <p:sp>
        <p:nvSpPr>
          <p:cNvPr id="140297" name="Rectangle 205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1st Mail Sample (HWTA)</a:t>
            </a:r>
          </a:p>
          <a:p>
            <a:r>
              <a:rPr lang="en-US" sz="2400" dirty="0" smtClean="0"/>
              <a:t>700 anglers that purchased an early season 2012 MA fishing permit received hypothetical offers for their 2012 fishing permit ($15 - $500)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Mail Sample (HWTP)</a:t>
            </a:r>
          </a:p>
          <a:p>
            <a:r>
              <a:rPr lang="en-US" sz="2400" dirty="0" smtClean="0"/>
              <a:t>700 anglers received surveys that offered matched but hypothetical willingness to pay values (i.e., buy)</a:t>
            </a:r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Mail Sample (AWTA)</a:t>
            </a:r>
          </a:p>
          <a:p>
            <a:pPr marL="457200" indent="-457200"/>
            <a:r>
              <a:rPr lang="en-US" sz="2400" dirty="0" smtClean="0"/>
              <a:t>500 anglers received matched but actual cash offers for their 2012 permits</a:t>
            </a:r>
          </a:p>
          <a:p>
            <a:pPr marL="457200" indent="-457200"/>
            <a:r>
              <a:rPr lang="en-US" sz="2400" dirty="0" smtClean="0"/>
              <a:t>Checks were mailed along with instructions that each angler should return either the check or their fishing permit</a:t>
            </a:r>
          </a:p>
          <a:p>
            <a:pPr marL="457200" indent="-457200"/>
            <a:r>
              <a:rPr lang="en-US" sz="2400" dirty="0" smtClean="0"/>
              <a:t>Anglers in all samples were also asked to complete a short survey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6473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Response Rates</a:t>
            </a:r>
            <a:endParaRPr lang="en-US" sz="3200" dirty="0"/>
          </a:p>
        </p:txBody>
      </p:sp>
      <p:sp>
        <p:nvSpPr>
          <p:cNvPr id="54325" name="Rectangle 5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</p:txBody>
      </p:sp>
      <p:graphicFrame>
        <p:nvGraphicFramePr>
          <p:cNvPr id="54528" name="Group 256"/>
          <p:cNvGraphicFramePr>
            <a:graphicFrameLocks noGrp="1"/>
          </p:cNvGraphicFramePr>
          <p:nvPr>
            <p:ph sz="half" idx="2"/>
          </p:nvPr>
        </p:nvGraphicFramePr>
        <p:xfrm>
          <a:off x="1790699" y="1927859"/>
          <a:ext cx="4896759" cy="2265229"/>
        </p:xfrm>
        <a:graphic>
          <a:graphicData uri="http://schemas.openxmlformats.org/drawingml/2006/table">
            <a:tbl>
              <a:tblPr/>
              <a:tblGrid>
                <a:gridCol w="2435398"/>
                <a:gridCol w="2461361"/>
              </a:tblGrid>
              <a:tr h="68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Sample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Completed Survey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Sample 1 (HWTA)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Sample 2 (HWTP)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Sample 3 (AWTA)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4069080" y="6454140"/>
            <a:ext cx="4617720" cy="4038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6473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Weighted Acceptance Rates (Samples 1 &amp; 3 - WTA)</a:t>
            </a:r>
            <a:endParaRPr lang="en-US" sz="3200" dirty="0"/>
          </a:p>
        </p:txBody>
      </p:sp>
      <p:sp>
        <p:nvSpPr>
          <p:cNvPr id="54325" name="Rectangle 5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</p:txBody>
      </p:sp>
      <p:graphicFrame>
        <p:nvGraphicFramePr>
          <p:cNvPr id="54528" name="Group 256"/>
          <p:cNvGraphicFramePr>
            <a:graphicFrameLocks noGrp="1"/>
          </p:cNvGraphicFramePr>
          <p:nvPr>
            <p:ph sz="half" idx="2"/>
          </p:nvPr>
        </p:nvGraphicFramePr>
        <p:xfrm>
          <a:off x="1390649" y="761682"/>
          <a:ext cx="4819651" cy="5611260"/>
        </p:xfrm>
        <a:graphic>
          <a:graphicData uri="http://schemas.openxmlformats.org/drawingml/2006/table">
            <a:tbl>
              <a:tblPr/>
              <a:tblGrid>
                <a:gridCol w="1023861"/>
                <a:gridCol w="1930229"/>
                <a:gridCol w="1865561"/>
              </a:tblGrid>
              <a:tr h="488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Amount of Offer ($’s)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Hypothetical Offers Acceptance Rate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Cash Offers Acceptance Rate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83***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5080" y="4968240"/>
            <a:ext cx="2004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Significance at 10% Level</a:t>
            </a:r>
          </a:p>
          <a:p>
            <a:r>
              <a:rPr lang="en-US" sz="1400" dirty="0" smtClean="0"/>
              <a:t>** Significance at 5% Level</a:t>
            </a:r>
          </a:p>
          <a:p>
            <a:r>
              <a:rPr lang="en-US" sz="1400" dirty="0" smtClean="0"/>
              <a:t>*** Significance at 1% Level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122420" y="6499860"/>
            <a:ext cx="4564380" cy="3581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6473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Weighted Acceptance Rates (Sample 2 - HWTP)</a:t>
            </a:r>
            <a:endParaRPr lang="en-US" sz="3200" dirty="0"/>
          </a:p>
        </p:txBody>
      </p:sp>
      <p:sp>
        <p:nvSpPr>
          <p:cNvPr id="54325" name="Rectangle 5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</p:txBody>
      </p:sp>
      <p:graphicFrame>
        <p:nvGraphicFramePr>
          <p:cNvPr id="54528" name="Group 256"/>
          <p:cNvGraphicFramePr>
            <a:graphicFrameLocks noGrp="1"/>
          </p:cNvGraphicFramePr>
          <p:nvPr>
            <p:ph sz="half" idx="2"/>
          </p:nvPr>
        </p:nvGraphicFramePr>
        <p:xfrm>
          <a:off x="1390649" y="761682"/>
          <a:ext cx="3707131" cy="5520334"/>
        </p:xfrm>
        <a:graphic>
          <a:graphicData uri="http://schemas.openxmlformats.org/drawingml/2006/table">
            <a:tbl>
              <a:tblPr/>
              <a:tblGrid>
                <a:gridCol w="1931671"/>
                <a:gridCol w="1775460"/>
              </a:tblGrid>
              <a:tr h="488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Hypothetical Price ($’s)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Acceptance Rate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8620" y="6515100"/>
            <a:ext cx="4488180" cy="342899"/>
          </a:xfrm>
        </p:spPr>
        <p:txBody>
          <a:bodyPr/>
          <a:lstStyle/>
          <a:p>
            <a:r>
              <a:rPr lang="en-US" sz="800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z="800" smtClean="0"/>
              <a:pPr/>
              <a:t>8</a:t>
            </a:fld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Logit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54325" name="Rectangle 5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5574" y="2114550"/>
          <a:ext cx="8531226" cy="2062163"/>
        </p:xfrm>
        <a:graphic>
          <a:graphicData uri="http://schemas.openxmlformats.org/presentationml/2006/ole">
            <p:oleObj spid="_x0000_s1027" name="Equation" r:id="rId4" imgW="3047760" imgH="736560" progId="Equation.3">
              <p:embed/>
            </p:oleObj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22562</TotalTime>
  <Words>1059</Words>
  <Application>Microsoft Office PowerPoint</Application>
  <PresentationFormat>On-screen Show (4:3)</PresentationFormat>
  <Paragraphs>254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NOAA Fisheries Content Slides</vt:lpstr>
      <vt:lpstr>NOAA Divider Slides</vt:lpstr>
      <vt:lpstr>NOAA Title Options</vt:lpstr>
      <vt:lpstr>Equation</vt:lpstr>
      <vt:lpstr>The Value of Saltwater Recreational Fishing in Massachusetts: Separating Truth from Fiction  </vt:lpstr>
      <vt:lpstr>Stated Preference Approach </vt:lpstr>
      <vt:lpstr>Valuation Issues</vt:lpstr>
      <vt:lpstr>Marine Recreational Fishing in Massachusetts</vt:lpstr>
      <vt:lpstr>MA Recreational Fishing Permits</vt:lpstr>
      <vt:lpstr>Response Rates</vt:lpstr>
      <vt:lpstr>Weighted Acceptance Rates (Samples 1 &amp; 3 - WTA)</vt:lpstr>
      <vt:lpstr>Weighted Acceptance Rates (Sample 2 - HWTP)</vt:lpstr>
      <vt:lpstr>Logit Model</vt:lpstr>
      <vt:lpstr>Actual WTA Logit Model</vt:lpstr>
      <vt:lpstr>Value Comparisons</vt:lpstr>
      <vt:lpstr>Questions?</vt:lpstr>
      <vt:lpstr>Publicity</vt:lpstr>
      <vt:lpstr>Sample 1 – Checks Cashed</vt:lpstr>
    </vt:vector>
  </TitlesOfParts>
  <Company>Janin/Cliff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ssteinba</cp:lastModifiedBy>
  <cp:revision>1480</cp:revision>
  <dcterms:created xsi:type="dcterms:W3CDTF">2012-07-23T20:47:30Z</dcterms:created>
  <dcterms:modified xsi:type="dcterms:W3CDTF">2014-01-27T20:39:32Z</dcterms:modified>
</cp:coreProperties>
</file>