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9" r:id="rId8"/>
    <p:sldId id="267" r:id="rId9"/>
    <p:sldId id="268" r:id="rId10"/>
    <p:sldId id="263" r:id="rId11"/>
    <p:sldId id="265" r:id="rId12"/>
    <p:sldId id="266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8F2653-8EA9-4F1E-B4E5-9FB162652521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AFA137-43A8-4EF1-BA9A-D1182BAE0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3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1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2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5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07BA2-0C62-4447-B87C-948D0DFDBE6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53473-AAA4-4F0F-BBA8-C056E788D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243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Shortcomings </a:t>
            </a:r>
            <a:r>
              <a:rPr lang="en-US" dirty="0"/>
              <a:t>in the Current Body of Marine Recreational Fisheries Economic Data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2895600"/>
            <a:ext cx="1846955" cy="18469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476" y="5105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Mike Leonard: Ocean Resource Policy Director,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American </a:t>
            </a:r>
            <a:r>
              <a:rPr lang="en-US" sz="2400" dirty="0" err="1" smtClean="0"/>
              <a:t>Sportfishing</a:t>
            </a:r>
            <a:r>
              <a:rPr lang="en-US" sz="2400" dirty="0" smtClean="0"/>
              <a:t> Association</a:t>
            </a:r>
          </a:p>
          <a:p>
            <a:r>
              <a:rPr lang="en-US" sz="2400" dirty="0" smtClean="0"/>
              <a:t>Rob Southwick: President, Southwick Associates</a:t>
            </a:r>
          </a:p>
        </p:txBody>
      </p:sp>
    </p:spTree>
    <p:extLst>
      <p:ext uri="{BB962C8B-B14F-4D97-AF65-F5344CB8AC3E}">
        <p14:creationId xmlns:p14="http://schemas.microsoft.com/office/powerpoint/2010/main" val="135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afishing.org/uploads/RVCS_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752599"/>
            <a:ext cx="4857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 Issue: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Key </a:t>
            </a:r>
            <a:r>
              <a:rPr lang="en-US" sz="3600" dirty="0"/>
              <a:t>Information Gaps: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economic impacts/contributions from various recreational &amp; commercial </a:t>
            </a:r>
            <a:r>
              <a:rPr lang="en-US" dirty="0" smtClean="0"/>
              <a:t>allocations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sz="3000" dirty="0" smtClean="0"/>
              <a:t>Outside data often shows a need for re-examination:</a:t>
            </a:r>
          </a:p>
          <a:p>
            <a:r>
              <a:rPr lang="en-US" dirty="0" smtClean="0"/>
              <a:t>Stripers: 17.3 greater </a:t>
            </a:r>
            <a:r>
              <a:rPr lang="en-US" dirty="0" smtClean="0"/>
              <a:t>impact at retail</a:t>
            </a:r>
            <a:r>
              <a:rPr lang="en-US" baseline="30000" dirty="0" smtClean="0"/>
              <a:t>1</a:t>
            </a:r>
            <a:endParaRPr lang="en-US" baseline="30000" dirty="0" smtClean="0"/>
          </a:p>
          <a:p>
            <a:r>
              <a:rPr lang="en-US" dirty="0" smtClean="0"/>
              <a:t>Gulf red snapper: recreational sector has 16 times higher economic value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 Southwick Associates. 2005. “The </a:t>
            </a:r>
            <a:r>
              <a:rPr lang="en-US" sz="1200" dirty="0"/>
              <a:t>Economics of Recreational and Commercial Striped Bass </a:t>
            </a:r>
            <a:r>
              <a:rPr lang="en-US" sz="1200" dirty="0" smtClean="0"/>
              <a:t>Fishing”</a:t>
            </a:r>
            <a:endParaRPr lang="en-US" sz="1200" dirty="0" smtClean="0"/>
          </a:p>
          <a:p>
            <a:r>
              <a:rPr lang="en-US" sz="1200" baseline="30000" dirty="0" smtClean="0"/>
              <a:t>2 </a:t>
            </a:r>
            <a:r>
              <a:rPr lang="en-US" sz="1200" dirty="0" err="1" smtClean="0"/>
              <a:t>Gentner</a:t>
            </a:r>
            <a:r>
              <a:rPr lang="en-US" sz="1200" dirty="0" smtClean="0"/>
              <a:t> </a:t>
            </a:r>
            <a:r>
              <a:rPr lang="en-US" sz="1200" dirty="0"/>
              <a:t>Consulting </a:t>
            </a:r>
            <a:r>
              <a:rPr lang="en-US" sz="1200" dirty="0" smtClean="0"/>
              <a:t>Group. </a:t>
            </a:r>
            <a:r>
              <a:rPr lang="en-US" sz="1200" dirty="0"/>
              <a:t>June </a:t>
            </a:r>
            <a:r>
              <a:rPr lang="en-US" sz="1200" dirty="0" smtClean="0"/>
              <a:t>2013. “Comparison </a:t>
            </a:r>
            <a:r>
              <a:rPr lang="en-US" sz="1200" dirty="0"/>
              <a:t>of different red snapper allocation levels across recreational and commercial </a:t>
            </a:r>
            <a:r>
              <a:rPr lang="en-US" sz="1200" dirty="0" smtClean="0"/>
              <a:t>sectors”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0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Issues: Marine closures in California; Biscayne National </a:t>
            </a:r>
            <a:r>
              <a:rPr lang="en-US" dirty="0" smtClean="0"/>
              <a:t>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/>
              <a:t>Key </a:t>
            </a:r>
            <a:r>
              <a:rPr lang="en-US" sz="3600" i="1" dirty="0"/>
              <a:t>Information Gaps:</a:t>
            </a:r>
          </a:p>
          <a:p>
            <a:pPr lvl="0"/>
            <a:r>
              <a:rPr lang="en-US" dirty="0" smtClean="0"/>
              <a:t>No </a:t>
            </a:r>
            <a:r>
              <a:rPr lang="en-US" dirty="0"/>
              <a:t>knowledge of where they fish spatially (no reliable GIS 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makes it difficult to measure the potential economic effects of selected area closures.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8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alifornia Closure Sites (Proposal 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6907"/>
            <a:ext cx="9332976" cy="696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0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questions remain unanswered</a:t>
            </a:r>
          </a:p>
          <a:p>
            <a:r>
              <a:rPr lang="en-US" dirty="0" smtClean="0"/>
              <a:t>Can we find solutions and answers?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05200"/>
            <a:ext cx="1846955" cy="184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Past management issues have suffered from limited or missing </a:t>
            </a:r>
            <a:r>
              <a:rPr lang="en-US" sz="3600" dirty="0" smtClean="0"/>
              <a:t>economic data elements.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3600" dirty="0" smtClean="0"/>
              <a:t>Desired Goals: </a:t>
            </a:r>
          </a:p>
          <a:p>
            <a:pPr marL="457200" lvl="1" indent="0">
              <a:buNone/>
            </a:pPr>
            <a:r>
              <a:rPr lang="en-US" dirty="0" smtClean="0"/>
              <a:t>1. </a:t>
            </a:r>
            <a:r>
              <a:rPr lang="en-US" dirty="0"/>
              <a:t>Discuss challenges to filling these information gaps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Begin </a:t>
            </a:r>
            <a:r>
              <a:rPr lang="en-US" dirty="0"/>
              <a:t>to prioritize information gaps</a:t>
            </a:r>
          </a:p>
          <a:p>
            <a:pPr>
              <a:spcBef>
                <a:spcPts val="1800"/>
              </a:spcBef>
            </a:pPr>
            <a:r>
              <a:rPr lang="en-US" sz="3600" dirty="0" smtClean="0"/>
              <a:t>Examples </a:t>
            </a:r>
            <a:r>
              <a:rPr lang="en-US" sz="3600" dirty="0"/>
              <a:t>of recent </a:t>
            </a:r>
            <a:r>
              <a:rPr lang="en-US" sz="3600" dirty="0" smtClean="0"/>
              <a:t>and ongoing issues are next.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</a:t>
            </a:r>
            <a:r>
              <a:rPr lang="en-US" dirty="0"/>
              <a:t>Issue: California salmon / Water </a:t>
            </a:r>
            <a:r>
              <a:rPr lang="en-US" dirty="0" smtClean="0"/>
              <a:t>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900" dirty="0" smtClean="0"/>
              <a:t>Key </a:t>
            </a:r>
            <a:r>
              <a:rPr lang="en-US" sz="3900" dirty="0"/>
              <a:t>Information Gaps:</a:t>
            </a:r>
          </a:p>
          <a:p>
            <a:pPr lvl="0"/>
            <a:r>
              <a:rPr lang="en-US" sz="3900" dirty="0" smtClean="0"/>
              <a:t>Marginal changes in participation &amp; spending resulting from changes in:</a:t>
            </a:r>
          </a:p>
          <a:p>
            <a:pPr lvl="1"/>
            <a:r>
              <a:rPr lang="en-US" sz="3200" dirty="0" smtClean="0"/>
              <a:t>Fish stocks: we do not know the potential impacts from restoring stocks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050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6172201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Data </a:t>
            </a:r>
            <a:r>
              <a:rPr lang="en-US" dirty="0" smtClean="0"/>
              <a:t>Source: Atlantic States Marine Fisheries Commission.</a:t>
            </a:r>
            <a:endParaRPr lang="en-US" dirty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9600"/>
            <a:ext cx="915819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1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</a:t>
            </a:r>
            <a:r>
              <a:rPr lang="en-US" dirty="0"/>
              <a:t>Issue: California salmon / Water </a:t>
            </a:r>
            <a:r>
              <a:rPr lang="en-US" dirty="0" smtClean="0"/>
              <a:t>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100" dirty="0" smtClean="0"/>
              <a:t>Key </a:t>
            </a:r>
            <a:r>
              <a:rPr lang="en-US" sz="4100" dirty="0"/>
              <a:t>Information Gaps:</a:t>
            </a:r>
          </a:p>
          <a:p>
            <a:pPr lvl="0"/>
            <a:r>
              <a:rPr lang="en-US" sz="3600" dirty="0" smtClean="0"/>
              <a:t>Marginal changes in participation &amp; spending resulting from changes in:</a:t>
            </a:r>
          </a:p>
          <a:p>
            <a:pPr lvl="1"/>
            <a:r>
              <a:rPr lang="en-US" sz="3100" dirty="0" smtClean="0"/>
              <a:t>Fish stocks: striped bass</a:t>
            </a:r>
          </a:p>
          <a:p>
            <a:pPr lvl="1"/>
            <a:r>
              <a:rPr lang="en-US" sz="3100" dirty="0" smtClean="0"/>
              <a:t>Regulatory changes: reef fish, South Atlantic snapper</a:t>
            </a:r>
          </a:p>
          <a:p>
            <a:pPr lvl="1"/>
            <a:r>
              <a:rPr lang="en-US" sz="3100" dirty="0" smtClean="0"/>
              <a:t>Access (California, Biscayne National Park)</a:t>
            </a:r>
          </a:p>
          <a:p>
            <a:pPr marL="0" lvl="1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300" dirty="0" smtClean="0"/>
              <a:t>In California, we heard (without statistical support):</a:t>
            </a:r>
          </a:p>
          <a:p>
            <a:pPr marL="457200" lvl="1" indent="0">
              <a:buNone/>
            </a:pPr>
            <a:r>
              <a:rPr lang="en-US" dirty="0" smtClean="0"/>
              <a:t>“Anglers would simply shift 100% of effort &amp; $$ elsewhere”</a:t>
            </a:r>
          </a:p>
          <a:p>
            <a:pPr marL="457200" lvl="1" indent="0">
              <a:buNone/>
            </a:pPr>
            <a:r>
              <a:rPr lang="en-US" dirty="0" smtClean="0"/>
              <a:t>“Anglers will not shift to other recreations, will not reduce expenditures or take their dollars outside the economic area.”</a:t>
            </a:r>
          </a:p>
        </p:txBody>
      </p:sp>
    </p:spTree>
    <p:extLst>
      <p:ext uri="{BB962C8B-B14F-4D97-AF65-F5344CB8AC3E}">
        <p14:creationId xmlns:p14="http://schemas.microsoft.com/office/powerpoint/2010/main" val="5838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Ongoing Issue: Weighing Economic Impacts in Regulatory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dirty="0" smtClean="0"/>
              <a:t>Key </a:t>
            </a:r>
            <a:r>
              <a:rPr lang="en-US" sz="4100" dirty="0"/>
              <a:t>Information Gaps:</a:t>
            </a:r>
          </a:p>
          <a:p>
            <a:pPr lvl="0"/>
            <a:r>
              <a:rPr lang="en-US" dirty="0"/>
              <a:t>Lack of </a:t>
            </a:r>
            <a:r>
              <a:rPr lang="en-US" dirty="0" smtClean="0"/>
              <a:t>local and fishery-specific economic information</a:t>
            </a:r>
            <a:endParaRPr lang="en-US" dirty="0"/>
          </a:p>
          <a:p>
            <a:pPr lvl="0"/>
            <a:r>
              <a:rPr lang="en-US" dirty="0"/>
              <a:t>Lack of </a:t>
            </a:r>
            <a:r>
              <a:rPr lang="en-US" dirty="0" smtClean="0"/>
              <a:t>procedures for </a:t>
            </a:r>
            <a:r>
              <a:rPr lang="en-US" dirty="0"/>
              <a:t>how to apply such </a:t>
            </a:r>
            <a:r>
              <a:rPr lang="en-US" dirty="0" smtClean="0"/>
              <a:t>information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Ongoing Issue: Weighing Economic Impacts in Regulatory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700" dirty="0" smtClean="0"/>
              <a:t>Requirements</a:t>
            </a:r>
            <a:r>
              <a:rPr lang="en-US" dirty="0" smtClean="0"/>
              <a:t> </a:t>
            </a:r>
            <a:r>
              <a:rPr lang="en-US" dirty="0"/>
              <a:t>within MSA:</a:t>
            </a:r>
          </a:p>
          <a:p>
            <a:pPr lvl="0"/>
            <a:r>
              <a:rPr lang="en-US" u="sng" dirty="0"/>
              <a:t>National Standard 8</a:t>
            </a:r>
            <a:r>
              <a:rPr lang="en-US" dirty="0"/>
              <a:t>: “Conservation and management measures shall…take into account the importance of fishery resources to fishing communities by </a:t>
            </a:r>
            <a:r>
              <a:rPr lang="en-US" b="1" dirty="0"/>
              <a:t>utilizing economic and social data</a:t>
            </a:r>
            <a:r>
              <a:rPr lang="en-US" dirty="0"/>
              <a:t>… and to the extent practicable, </a:t>
            </a:r>
            <a:r>
              <a:rPr lang="en-US" b="1" dirty="0"/>
              <a:t>minimize adverse economic impacts</a:t>
            </a:r>
            <a:r>
              <a:rPr lang="en-US" dirty="0"/>
              <a:t> on such communities.”</a:t>
            </a:r>
          </a:p>
          <a:p>
            <a:pPr lvl="0"/>
            <a:r>
              <a:rPr lang="en-US" u="sng" dirty="0" smtClean="0"/>
              <a:t>Sec. </a:t>
            </a:r>
            <a:r>
              <a:rPr lang="en-US" u="sng" dirty="0"/>
              <a:t>303. </a:t>
            </a:r>
            <a:r>
              <a:rPr lang="en-US" u="sng" dirty="0" smtClean="0"/>
              <a:t>Contents of Fishery Management Plans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“specify the pertinent data… including </a:t>
            </a:r>
            <a:r>
              <a:rPr lang="en-US" b="1" dirty="0"/>
              <a:t>economic information </a:t>
            </a:r>
            <a:r>
              <a:rPr lang="en-US" dirty="0"/>
              <a:t>necessary to meet the requirements of this Act</a:t>
            </a:r>
          </a:p>
          <a:p>
            <a:pPr lvl="1"/>
            <a:r>
              <a:rPr lang="en-US" dirty="0"/>
              <a:t>“assess, specify, and analyze the likely effects, if any, including the cumulative conservation, </a:t>
            </a:r>
            <a:r>
              <a:rPr lang="en-US" b="1" dirty="0"/>
              <a:t>economic, and social impacts</a:t>
            </a:r>
            <a:r>
              <a:rPr lang="en-US" dirty="0"/>
              <a:t>, of the conservation and management measures on participants in the fishery”</a:t>
            </a:r>
          </a:p>
          <a:p>
            <a:pPr lvl="1"/>
            <a:r>
              <a:rPr lang="en-US" dirty="0"/>
              <a:t>“include a description of the commercial, recreational, and charter fishing sectors which participate in the fishery, including its </a:t>
            </a:r>
            <a:r>
              <a:rPr lang="en-US" b="1" dirty="0"/>
              <a:t>economic impact</a:t>
            </a:r>
            <a:r>
              <a:rPr lang="en-US" dirty="0"/>
              <a:t>”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 South Atlantic Red Snapper</a:t>
            </a:r>
          </a:p>
          <a:p>
            <a:pPr lvl="1"/>
            <a:r>
              <a:rPr lang="en-US" dirty="0" smtClean="0"/>
              <a:t>In 2009, NMFS proposed 5,000 </a:t>
            </a:r>
            <a:r>
              <a:rPr lang="en-US" dirty="0" err="1" smtClean="0"/>
              <a:t>sq</a:t>
            </a:r>
            <a:r>
              <a:rPr lang="en-US" dirty="0" smtClean="0"/>
              <a:t> mi bottom-fishing closure</a:t>
            </a:r>
          </a:p>
          <a:p>
            <a:pPr lvl="1"/>
            <a:r>
              <a:rPr lang="en-US" dirty="0" smtClean="0"/>
              <a:t>“cost </a:t>
            </a:r>
            <a:r>
              <a:rPr lang="en-US" dirty="0"/>
              <a:t>and revenue data for even the most directly affected businesses, such as fish dealers and bait and  tackle shops, is </a:t>
            </a:r>
            <a:r>
              <a:rPr lang="en-US" dirty="0" smtClean="0"/>
              <a:t>unavailable”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/>
              <a:t>ASA and Big Rock Sports commissioned </a:t>
            </a:r>
            <a:r>
              <a:rPr lang="en-US" dirty="0" smtClean="0"/>
              <a:t>a survey </a:t>
            </a:r>
            <a:r>
              <a:rPr lang="en-US" dirty="0"/>
              <a:t>of Southeast tackle </a:t>
            </a:r>
            <a:r>
              <a:rPr lang="en-US" dirty="0" smtClean="0"/>
              <a:t>dealers: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lvl="2"/>
            <a:r>
              <a:rPr lang="en-US" dirty="0" smtClean="0"/>
              <a:t>1,300 </a:t>
            </a:r>
            <a:r>
              <a:rPr lang="en-US" dirty="0"/>
              <a:t>stores selling bait and tackle will be directly </a:t>
            </a:r>
            <a:r>
              <a:rPr lang="en-US" dirty="0" smtClean="0"/>
              <a:t>affected</a:t>
            </a:r>
          </a:p>
          <a:p>
            <a:pPr lvl="2"/>
            <a:r>
              <a:rPr lang="en-US" dirty="0" smtClean="0"/>
              <a:t>$</a:t>
            </a:r>
            <a:r>
              <a:rPr lang="en-US" dirty="0"/>
              <a:t>78 million in </a:t>
            </a:r>
            <a:r>
              <a:rPr lang="en-US" dirty="0" smtClean="0"/>
              <a:t>sales would be lost in </a:t>
            </a:r>
            <a:r>
              <a:rPr lang="en-US" dirty="0"/>
              <a:t>the first year of the </a:t>
            </a:r>
            <a:r>
              <a:rPr lang="en-US" dirty="0" smtClean="0"/>
              <a:t>ban</a:t>
            </a:r>
          </a:p>
          <a:p>
            <a:pPr lvl="2"/>
            <a:r>
              <a:rPr lang="en-US" dirty="0" smtClean="0"/>
              <a:t>578 </a:t>
            </a:r>
            <a:r>
              <a:rPr lang="en-US" dirty="0"/>
              <a:t>jobs will be </a:t>
            </a:r>
            <a:r>
              <a:rPr lang="en-US" dirty="0" smtClean="0"/>
              <a:t>affected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Issue: Weighing Economic Impacts in Regulatory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0198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50 CFR Part 622</a:t>
            </a:r>
          </a:p>
          <a:p>
            <a:r>
              <a:rPr lang="en-US" sz="1400" baseline="30000" dirty="0" smtClean="0"/>
              <a:t>2</a:t>
            </a:r>
            <a:r>
              <a:rPr lang="en-US" sz="1400" dirty="0" smtClean="0"/>
              <a:t>Georgetown </a:t>
            </a:r>
            <a:r>
              <a:rPr lang="en-US" sz="1400" dirty="0"/>
              <a:t>Economic </a:t>
            </a:r>
            <a:r>
              <a:rPr lang="en-US" sz="1400" dirty="0" smtClean="0"/>
              <a:t>Services. 2010. “An </a:t>
            </a:r>
            <a:r>
              <a:rPr lang="en-US" sz="1400" dirty="0"/>
              <a:t>Economic Impact Study of the Effects of Closures in the South Atlantic Snapper-Grouper Fishery on the Bait and Tackle Retail </a:t>
            </a:r>
            <a:r>
              <a:rPr lang="en-US" sz="1400" dirty="0" smtClean="0"/>
              <a:t>Industry”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44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Issue: Weighing Economic Impacts in Regulatory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South Atlantic 240-foot closure</a:t>
            </a:r>
          </a:p>
          <a:p>
            <a:pPr lvl="1"/>
            <a:r>
              <a:rPr lang="en-US" dirty="0" smtClean="0"/>
              <a:t>In 2011, bottom fishing closure at depths 240+ </a:t>
            </a:r>
            <a:r>
              <a:rPr lang="en-US" dirty="0" err="1" smtClean="0"/>
              <a:t>ft</a:t>
            </a:r>
            <a:r>
              <a:rPr lang="en-US" dirty="0"/>
              <a:t> </a:t>
            </a:r>
            <a:r>
              <a:rPr lang="en-US" dirty="0" smtClean="0"/>
              <a:t>was enacted</a:t>
            </a:r>
          </a:p>
          <a:p>
            <a:pPr lvl="1"/>
            <a:r>
              <a:rPr lang="en-US" dirty="0" smtClean="0"/>
              <a:t>Limited biological data. </a:t>
            </a:r>
            <a:r>
              <a:rPr lang="en-US" dirty="0"/>
              <a:t>E</a:t>
            </a:r>
            <a:r>
              <a:rPr lang="en-US" dirty="0" smtClean="0"/>
              <a:t>conomic data non-existent</a:t>
            </a:r>
          </a:p>
          <a:p>
            <a:pPr lvl="1"/>
            <a:r>
              <a:rPr lang="en-US" dirty="0" smtClean="0"/>
              <a:t>After hearing considerable testimony from businesses severely affected (one ASA </a:t>
            </a:r>
            <a:r>
              <a:rPr lang="en-US" dirty="0"/>
              <a:t>member laid of 72% of </a:t>
            </a:r>
            <a:r>
              <a:rPr lang="en-US" dirty="0" smtClean="0"/>
              <a:t>its long </a:t>
            </a:r>
            <a:r>
              <a:rPr lang="en-US" dirty="0"/>
              <a:t>time </a:t>
            </a:r>
            <a:r>
              <a:rPr lang="en-US" dirty="0" smtClean="0"/>
              <a:t>employees), the SAFMC removed the bottom fishing closure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697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Shortcomings in the Current Body of Marine Recreational Fisheries Economic Data </vt:lpstr>
      <vt:lpstr>Introduction</vt:lpstr>
      <vt:lpstr>Recent Issue: California salmon / Water allocations</vt:lpstr>
      <vt:lpstr>PowerPoint Presentation</vt:lpstr>
      <vt:lpstr>Recent Issue: California salmon / Water allocations</vt:lpstr>
      <vt:lpstr>Ongoing Issue: Weighing Economic Impacts in Regulatory Process</vt:lpstr>
      <vt:lpstr>Ongoing Issue: Weighing Economic Impacts in Regulatory Process</vt:lpstr>
      <vt:lpstr>Ongoing Issue: Weighing Economic Impacts in Regulatory Process</vt:lpstr>
      <vt:lpstr>Ongoing Issue: Weighing Economic Impacts in Regulatory Process</vt:lpstr>
      <vt:lpstr>Ongoing Issue: Allocations</vt:lpstr>
      <vt:lpstr>Recent Issues: Marine closures in California; Biscayne National Park</vt:lpstr>
      <vt:lpstr>PowerPoint Presentation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Shortcomings in the Current Body of Marine Recreational Fisheries Economic Data</dc:title>
  <dc:creator>Rob</dc:creator>
  <cp:lastModifiedBy>Michael Leonard</cp:lastModifiedBy>
  <cp:revision>23</cp:revision>
  <cp:lastPrinted>2014-01-28T21:39:18Z</cp:lastPrinted>
  <dcterms:created xsi:type="dcterms:W3CDTF">2014-01-21T16:41:38Z</dcterms:created>
  <dcterms:modified xsi:type="dcterms:W3CDTF">2014-01-28T22:20:05Z</dcterms:modified>
</cp:coreProperties>
</file>