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Lst>
  <p:notesMasterIdLst>
    <p:notesMasterId r:id="rId24"/>
  </p:notesMasterIdLst>
  <p:handoutMasterIdLst>
    <p:handoutMasterId r:id="rId25"/>
  </p:handoutMasterIdLst>
  <p:sldIdLst>
    <p:sldId id="265" r:id="rId4"/>
    <p:sldId id="270" r:id="rId5"/>
    <p:sldId id="283" r:id="rId6"/>
    <p:sldId id="284" r:id="rId7"/>
    <p:sldId id="285" r:id="rId8"/>
    <p:sldId id="286" r:id="rId9"/>
    <p:sldId id="287" r:id="rId10"/>
    <p:sldId id="290" r:id="rId11"/>
    <p:sldId id="293" r:id="rId12"/>
    <p:sldId id="296" r:id="rId13"/>
    <p:sldId id="295" r:id="rId14"/>
    <p:sldId id="298" r:id="rId15"/>
    <p:sldId id="299" r:id="rId16"/>
    <p:sldId id="302" r:id="rId17"/>
    <p:sldId id="300" r:id="rId18"/>
    <p:sldId id="301" r:id="rId19"/>
    <p:sldId id="304" r:id="rId20"/>
    <p:sldId id="294" r:id="rId21"/>
    <p:sldId id="297" r:id="rId22"/>
    <p:sldId id="26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54" autoAdjust="0"/>
    <p:restoredTop sz="81350" autoAdjust="0"/>
  </p:normalViewPr>
  <p:slideViewPr>
    <p:cSldViewPr snapToGrid="0" snapToObjects="1">
      <p:cViewPr varScale="1">
        <p:scale>
          <a:sx n="104" d="100"/>
          <a:sy n="104" d="100"/>
        </p:scale>
        <p:origin x="-1284" y="-84"/>
      </p:cViewPr>
      <p:guideLst>
        <p:guide orient="horz" pos="1885"/>
        <p:guide orient="horz" pos="758"/>
        <p:guide pos="2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2/24/2014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2/24/2014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first workshop of its kind so we not only look forward to your input today, we also welcome suggestions for maintaining this relationship.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a:t>
            </a:fld>
            <a:endParaRPr lang="en-US"/>
          </a:p>
        </p:txBody>
      </p:sp>
    </p:spTree>
    <p:extLst>
      <p:ext uri="{BB962C8B-B14F-4D97-AF65-F5344CB8AC3E}">
        <p14:creationId xmlns:p14="http://schemas.microsoft.com/office/powerpoint/2010/main" val="378467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have</a:t>
            </a:r>
            <a:r>
              <a:rPr lang="en-US" baseline="0" dirty="0" smtClean="0"/>
              <a:t> a couple of talks on for-hire models on today’s agenda.  One talk will discuss economic impact modeling for the for hire fleet using the Northwest as a case study; the second session will include results from the recent CA and Northwest cost earnings studies.</a:t>
            </a:r>
            <a:endParaRPr lang="en-US" dirty="0" smtClean="0"/>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14</a:t>
            </a:fld>
            <a:endParaRPr lang="en-US"/>
          </a:p>
        </p:txBody>
      </p:sp>
    </p:spTree>
    <p:extLst>
      <p:ext uri="{BB962C8B-B14F-4D97-AF65-F5344CB8AC3E}">
        <p14:creationId xmlns:p14="http://schemas.microsoft.com/office/powerpoint/2010/main" val="238840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one class of models that we did </a:t>
            </a:r>
            <a:r>
              <a:rPr lang="en-US" i="1" dirty="0" smtClean="0"/>
              <a:t>not</a:t>
            </a:r>
            <a:r>
              <a:rPr lang="en-US" i="0" baseline="0" dirty="0" smtClean="0"/>
              <a:t> include in the agenda because of the wide range of models captured by this category. It didn’t really seem appropriate to put one modeling approach ahead of the others and we certainly didn’t have time in the agenda to include them all. Instead I can only point you to the summary in the handout. You will likely note from the array of studies recently completed or underway, that this is an active area of research area. </a:t>
            </a:r>
          </a:p>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15</a:t>
            </a:fld>
            <a:endParaRPr lang="en-US"/>
          </a:p>
        </p:txBody>
      </p:sp>
    </p:spTree>
    <p:extLst>
      <p:ext uri="{BB962C8B-B14F-4D97-AF65-F5344CB8AC3E}">
        <p14:creationId xmlns:p14="http://schemas.microsoft.com/office/powerpoint/2010/main" val="250103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few talks</a:t>
            </a:r>
            <a:r>
              <a:rPr lang="en-US" baseline="0" dirty="0" smtClean="0"/>
              <a:t> tomorrow that provide case studies for recent stated preference modeling efforts.</a:t>
            </a:r>
            <a:endParaRPr lang="en-US" dirty="0" smtClean="0"/>
          </a:p>
          <a:p>
            <a:endParaRPr lang="en-US" dirty="0" smtClean="0"/>
          </a:p>
          <a:p>
            <a:pPr lvl="0"/>
            <a:r>
              <a:rPr lang="en-US" dirty="0" smtClean="0"/>
              <a:t>In particular, we have a case study on</a:t>
            </a:r>
            <a:r>
              <a:rPr lang="en-US" baseline="0" dirty="0" smtClean="0"/>
              <a:t> AK charter boat anglers that assesses their preferences for size and bag limits. A second study examines </a:t>
            </a:r>
            <a:r>
              <a:rPr lang="en-US" sz="1200" kern="1200" dirty="0" smtClean="0">
                <a:solidFill>
                  <a:schemeClr val="tx1"/>
                </a:solidFill>
                <a:effectLst/>
                <a:latin typeface="+mn-lt"/>
                <a:ea typeface="+mn-ea"/>
                <a:cs typeface="+mn-cs"/>
              </a:rPr>
              <a:t>MA Angler WTP for their fishing license</a:t>
            </a:r>
            <a:r>
              <a:rPr lang="en-US" sz="1200" kern="1200" baseline="0" dirty="0" smtClean="0">
                <a:solidFill>
                  <a:schemeClr val="tx1"/>
                </a:solidFill>
                <a:effectLst/>
                <a:latin typeface="+mn-lt"/>
                <a:ea typeface="+mn-ea"/>
                <a:cs typeface="+mn-cs"/>
              </a:rPr>
              <a:t> (i.e., access to fishing).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A third modeling presentation, identified as </a:t>
            </a:r>
            <a:r>
              <a:rPr lang="en-US" sz="1200" kern="1200" baseline="0" dirty="0" err="1" smtClean="0">
                <a:solidFill>
                  <a:schemeClr val="tx1"/>
                </a:solidFill>
                <a:effectLst/>
                <a:latin typeface="+mn-lt"/>
                <a:ea typeface="+mn-ea"/>
                <a:cs typeface="+mn-cs"/>
              </a:rPr>
              <a:t>Bioeconomic</a:t>
            </a:r>
            <a:r>
              <a:rPr lang="en-US" sz="1200" kern="1200" baseline="0" dirty="0" smtClean="0">
                <a:solidFill>
                  <a:schemeClr val="tx1"/>
                </a:solidFill>
                <a:effectLst/>
                <a:latin typeface="+mn-lt"/>
                <a:ea typeface="+mn-ea"/>
                <a:cs typeface="+mn-cs"/>
              </a:rPr>
              <a:t> modeling, also relies upon an angler stated preference survey but has embedded those results in a management tool referred to as BLAST. Currently the BLAST model is only available in the NE but because it enables us to look at a much larger number of management options in relatively very little time, it is an approach we are looking to expand. </a:t>
            </a:r>
          </a:p>
          <a:p>
            <a:pPr lvl="0"/>
            <a:endParaRPr lang="en-US" sz="1200" kern="1200" baseline="0" dirty="0" smtClean="0">
              <a:solidFill>
                <a:schemeClr val="tx1"/>
              </a:solidFill>
              <a:effectLst/>
              <a:latin typeface="+mn-lt"/>
              <a:ea typeface="+mn-ea"/>
              <a:cs typeface="+mn-cs"/>
            </a:endParaRPr>
          </a:p>
          <a:p>
            <a:pPr lvl="0"/>
            <a:endParaRPr lang="en-US"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16</a:t>
            </a:fld>
            <a:endParaRPr lang="en-US"/>
          </a:p>
        </p:txBody>
      </p:sp>
    </p:spTree>
    <p:extLst>
      <p:ext uri="{BB962C8B-B14F-4D97-AF65-F5344CB8AC3E}">
        <p14:creationId xmlns:p14="http://schemas.microsoft.com/office/powerpoint/2010/main" val="1738645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on Objective</a:t>
            </a:r>
            <a:r>
              <a:rPr lang="en-US" baseline="0" dirty="0" smtClean="0"/>
              <a:t> 1: we are </a:t>
            </a:r>
            <a:r>
              <a:rPr lang="en-US" dirty="0" smtClean="0"/>
              <a:t>working</a:t>
            </a:r>
            <a:r>
              <a:rPr lang="en-US" baseline="0" dirty="0" smtClean="0"/>
              <a:t> to establish national SSC to look at providing guidance on allocation issues and, by way of this workshop, hope to have a good dialogue with all of you on what you feel NMFS needs to be doing / needs to be doing more of.</a:t>
            </a:r>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18</a:t>
            </a:fld>
            <a:endParaRPr lang="en-US"/>
          </a:p>
        </p:txBody>
      </p:sp>
    </p:spTree>
    <p:extLst>
      <p:ext uri="{BB962C8B-B14F-4D97-AF65-F5344CB8AC3E}">
        <p14:creationId xmlns:p14="http://schemas.microsoft.com/office/powerpoint/2010/main" val="3577821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re-caps what is in the </a:t>
            </a:r>
            <a:r>
              <a:rPr lang="en-US" smtClean="0"/>
              <a:t>data fact</a:t>
            </a:r>
            <a:r>
              <a:rPr lang="en-US" baseline="0" smtClean="0"/>
              <a:t> sheet</a:t>
            </a:r>
            <a:r>
              <a:rPr lang="en-US" smtClean="0"/>
              <a:t>. </a:t>
            </a:r>
            <a:endParaRPr lang="en-US" dirty="0" smtClean="0"/>
          </a:p>
          <a:p>
            <a:endParaRPr lang="en-US" dirty="0" smtClean="0"/>
          </a:p>
          <a:p>
            <a:r>
              <a:rPr lang="en-US" dirty="0" smtClean="0"/>
              <a:t>In terms of NMFS</a:t>
            </a:r>
            <a:r>
              <a:rPr lang="en-US" baseline="0" dirty="0" smtClean="0"/>
              <a:t> modeling work, once again I will point you to the modeling fact sheet.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19</a:t>
            </a:fld>
            <a:endParaRPr lang="en-US"/>
          </a:p>
        </p:txBody>
      </p:sp>
    </p:spTree>
    <p:extLst>
      <p:ext uri="{BB962C8B-B14F-4D97-AF65-F5344CB8AC3E}">
        <p14:creationId xmlns:p14="http://schemas.microsoft.com/office/powerpoint/2010/main" val="270726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extLst>
      <p:ext uri="{BB962C8B-B14F-4D97-AF65-F5344CB8AC3E}">
        <p14:creationId xmlns:p14="http://schemas.microsoft.com/office/powerpoint/2010/main" val="310004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only mentions social and economic  “data” but it</a:t>
            </a:r>
            <a:r>
              <a:rPr lang="en-US" baseline="0" dirty="0" smtClean="0"/>
              <a:t> is pretty clear from the objectives that this wasn’t meant to strictly refer to just the surveys but rather information from models and assessments so in our presentations we will be sure to emphasize how the data is used.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extLst>
      <p:ext uri="{BB962C8B-B14F-4D97-AF65-F5344CB8AC3E}">
        <p14:creationId xmlns:p14="http://schemas.microsoft.com/office/powerpoint/2010/main" val="310004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1 – Again, here it is clear that “data” doesn’t</a:t>
            </a:r>
            <a:r>
              <a:rPr lang="en-US" baseline="0" dirty="0" smtClean="0"/>
              <a:t> strictly refer to just the surveys but rather information</a:t>
            </a:r>
          </a:p>
          <a:p>
            <a:endParaRPr lang="en-US" baseline="0" dirty="0" smtClean="0"/>
          </a:p>
          <a:p>
            <a:r>
              <a:rPr lang="en-US" baseline="0" dirty="0" smtClean="0"/>
              <a:t>Some quick observations on these bullets:</a:t>
            </a:r>
          </a:p>
          <a:p>
            <a:pPr marL="235161" indent="-235161">
              <a:buAutoNum type="arabicParenR"/>
            </a:pPr>
            <a:r>
              <a:rPr lang="en-US" baseline="0" dirty="0" smtClean="0"/>
              <a:t>Allocation – no silver bullet here. We provide managers with a suite of information for them to consider; managers weigh that information and make the decision, which is the same process used for everything else, including stock assessments. This said, we are currently developing Terms of Reference for a national SSC working group to help provide clearer guidance to managers. </a:t>
            </a:r>
          </a:p>
          <a:p>
            <a:pPr marL="235161" indent="-235161">
              <a:buAutoNum type="arabicParenR"/>
            </a:pPr>
            <a:r>
              <a:rPr lang="en-US" baseline="0" dirty="0" smtClean="0"/>
              <a:t>2-4 – the expenditure and gap analysis has been conducted; this workshop is intended to engage stakeholders and our partners at the Councils, Commissions, and academia to get their perspectives on management needs</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a:p>
        </p:txBody>
      </p:sp>
    </p:spTree>
    <p:extLst>
      <p:ext uri="{BB962C8B-B14F-4D97-AF65-F5344CB8AC3E}">
        <p14:creationId xmlns:p14="http://schemas.microsoft.com/office/powerpoint/2010/main" val="310004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2" indent="-457200" algn="l" defTabSz="457200" rtl="0" eaLnBrk="1" fontAlgn="auto" latinLnBrk="0" hangingPunct="1">
              <a:lnSpc>
                <a:spcPct val="100000"/>
              </a:lnSpc>
              <a:spcBef>
                <a:spcPts val="0"/>
              </a:spcBef>
              <a:spcAft>
                <a:spcPts val="0"/>
              </a:spcAft>
              <a:buClrTx/>
              <a:buSzTx/>
              <a:buFontTx/>
              <a:buChar char="-"/>
              <a:tabLst/>
              <a:defRPr/>
            </a:pPr>
            <a:r>
              <a:rPr lang="en-US" sz="2600" baseline="0" dirty="0" smtClean="0"/>
              <a:t>NMFS has done large-scale assessments of the impacts of major storms including Hurricanes Katrina and Rita in the Gulf and </a:t>
            </a:r>
            <a:r>
              <a:rPr lang="en-US" sz="2600" baseline="0" dirty="0" err="1" smtClean="0"/>
              <a:t>Superstorm</a:t>
            </a:r>
            <a:r>
              <a:rPr lang="en-US" sz="2600" baseline="0" dirty="0" smtClean="0"/>
              <a:t> Sandy in the Northeast. These assessments have captured impacts to both the commercial and recreational industries, including for-hire operations, marinas, and bait and tackle shops.</a:t>
            </a:r>
          </a:p>
          <a:p>
            <a:pPr marL="457200" marR="0" lvl="2" indent="-457200" algn="l" defTabSz="457200" rtl="0" eaLnBrk="1" fontAlgn="auto" latinLnBrk="0" hangingPunct="1">
              <a:lnSpc>
                <a:spcPct val="100000"/>
              </a:lnSpc>
              <a:spcBef>
                <a:spcPts val="0"/>
              </a:spcBef>
              <a:spcAft>
                <a:spcPts val="0"/>
              </a:spcAft>
              <a:buClrTx/>
              <a:buSzTx/>
              <a:buFontTx/>
              <a:buChar char="-"/>
              <a:tabLst/>
              <a:defRPr/>
            </a:pPr>
            <a:endParaRPr lang="en-US" sz="2600" baseline="0" dirty="0" smtClean="0"/>
          </a:p>
          <a:p>
            <a:pPr marL="457200" marR="0" lvl="2" indent="-457200" algn="l" defTabSz="457200" rtl="0" eaLnBrk="1" fontAlgn="auto" latinLnBrk="0" hangingPunct="1">
              <a:lnSpc>
                <a:spcPct val="100000"/>
              </a:lnSpc>
              <a:spcBef>
                <a:spcPts val="0"/>
              </a:spcBef>
              <a:spcAft>
                <a:spcPts val="0"/>
              </a:spcAft>
              <a:buClrTx/>
              <a:buSzTx/>
              <a:buFontTx/>
              <a:buChar char="-"/>
              <a:tabLst/>
              <a:defRPr/>
            </a:pPr>
            <a:r>
              <a:rPr lang="en-US" sz="2600" baseline="0" dirty="0" smtClean="0"/>
              <a:t>While NMFS has continued to do whatever assessments are necessary for fisheries management post DWH, it has not and will not try to estimate total damages from the spill to any sector. NOS is tasked with assessing damages. It could be extremely damaging and irresponsible for NMFS to conduct this type of assessment and potentially publish conflicting results. NMFS’ best role here is to provide expertise or data, as requested. We really cannot say much beyond this since the case is still being litigated.</a:t>
            </a:r>
            <a:endParaRPr lang="en-US" sz="2600"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6</a:t>
            </a:fld>
            <a:endParaRPr lang="en-US"/>
          </a:p>
        </p:txBody>
      </p:sp>
    </p:spTree>
    <p:extLst>
      <p:ext uri="{BB962C8B-B14F-4D97-AF65-F5344CB8AC3E}">
        <p14:creationId xmlns:p14="http://schemas.microsoft.com/office/powerpoint/2010/main" val="314810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two presentations on the agenda that directly speak to this objective. Immediately</a:t>
            </a:r>
            <a:r>
              <a:rPr lang="en-US" baseline="0" dirty="0" smtClean="0"/>
              <a:t> following my presentation, we will hear results from a national survey conducted last year to assess angler attitudes and preferences to management alternatives. Tomorrow, we have a presentation on our new “Social Indicators Toolbox”, which includes a set of indicators for examining a community’s engagement in and dependence on recreational fishing.</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a:t>
            </a:fld>
            <a:endParaRPr lang="en-US"/>
          </a:p>
        </p:txBody>
      </p:sp>
    </p:spTree>
    <p:extLst>
      <p:ext uri="{BB962C8B-B14F-4D97-AF65-F5344CB8AC3E}">
        <p14:creationId xmlns:p14="http://schemas.microsoft.com/office/powerpoint/2010/main" val="427798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provided you with a couple of fact</a:t>
            </a:r>
            <a:r>
              <a:rPr lang="en-US" baseline="0" dirty="0" smtClean="0"/>
              <a:t> sheets</a:t>
            </a:r>
            <a:r>
              <a:rPr lang="en-US" dirty="0" smtClean="0"/>
              <a:t>,</a:t>
            </a:r>
            <a:r>
              <a:rPr lang="en-US" baseline="0" dirty="0" smtClean="0"/>
              <a:t> one on data collections and one on models.</a:t>
            </a:r>
          </a:p>
          <a:p>
            <a:endParaRPr lang="en-US" dirty="0" smtClean="0"/>
          </a:p>
          <a:p>
            <a:r>
              <a:rPr lang="en-US" dirty="0" smtClean="0"/>
              <a:t>Point</a:t>
            </a:r>
            <a:r>
              <a:rPr lang="en-US" baseline="0" dirty="0" smtClean="0"/>
              <a:t> them to data fact sheet.</a:t>
            </a:r>
          </a:p>
          <a:p>
            <a:endParaRPr lang="en-US" baseline="0" dirty="0" smtClean="0"/>
          </a:p>
          <a:p>
            <a:r>
              <a:rPr lang="en-US" baseline="0" dirty="0" smtClean="0"/>
              <a:t>You will hear more about all of these data collection types but here I will highlight a few points about progress made since the 2010 Summit.</a:t>
            </a:r>
          </a:p>
          <a:p>
            <a:endParaRPr lang="en-US" baseline="0" dirty="0" smtClean="0"/>
          </a:p>
          <a:p>
            <a:r>
              <a:rPr lang="en-US" baseline="0" dirty="0" smtClean="0"/>
              <a:t>Expenditure survey – since we initiated the national expenditure survey in 2006 and repeated it in 2011, we are in good shape with this type of data. Note that the one thing we are changing this year as a result of the gap analysis, which identified the lag time from the survey effort to getting final results as a significant shortcoming, is that we will collect the durable expenditures this year rather than waiting for the 2016 assessment. The durable expenditure component of the survey was the primary cause for the delay so we think by making this change we should be able to significantly speed delivery of the results. This will also help us with budgeting by spreading out the costs.</a:t>
            </a:r>
          </a:p>
          <a:p>
            <a:endParaRPr lang="en-US" baseline="0" dirty="0" smtClean="0"/>
          </a:p>
          <a:p>
            <a:r>
              <a:rPr lang="en-US" baseline="0" dirty="0" smtClean="0"/>
              <a:t>For Hire Cost Earnings – this has been a major focus for the program and we have greatly expanded our information base on this important component of the recreational fishing industry</a:t>
            </a:r>
          </a:p>
          <a:p>
            <a:endParaRPr lang="en-US" baseline="0" dirty="0" smtClean="0"/>
          </a:p>
          <a:p>
            <a:r>
              <a:rPr lang="en-US" baseline="0" dirty="0" smtClean="0"/>
              <a:t>Economic valuation questions – this is another area in which we were doing well before and continue to do well. </a:t>
            </a:r>
          </a:p>
          <a:p>
            <a:endParaRPr lang="en-US" baseline="0" dirty="0" smtClean="0"/>
          </a:p>
          <a:p>
            <a:r>
              <a:rPr lang="en-US" baseline="0" dirty="0" smtClean="0"/>
              <a:t>Stated preference surveys – this is the one survey type that is fishery focused and not regionally focused, which makes it a bit more work. As you can see, we currently aren’t covering as many fisheries but we are covering some really important fisheries. Also, as you will see from our modeling discussion, we have developed an innovative way to use the results of these surveys in a management tool – BLAST - that we hope to expand beyond the Northeast Region.</a:t>
            </a:r>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11</a:t>
            </a:fld>
            <a:endParaRPr lang="en-US"/>
          </a:p>
        </p:txBody>
      </p:sp>
    </p:spTree>
    <p:extLst>
      <p:ext uri="{BB962C8B-B14F-4D97-AF65-F5344CB8AC3E}">
        <p14:creationId xmlns:p14="http://schemas.microsoft.com/office/powerpoint/2010/main" val="218919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handout</a:t>
            </a:r>
            <a:r>
              <a:rPr lang="en-US" baseline="0" dirty="0" smtClean="0"/>
              <a:t> in your folder covers key modeling approaches.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12</a:t>
            </a:fld>
            <a:endParaRPr lang="en-US"/>
          </a:p>
        </p:txBody>
      </p:sp>
    </p:spTree>
    <p:extLst>
      <p:ext uri="{BB962C8B-B14F-4D97-AF65-F5344CB8AC3E}">
        <p14:creationId xmlns:p14="http://schemas.microsoft.com/office/powerpoint/2010/main" val="230887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going to hear more about our economic impact models in one</a:t>
            </a:r>
            <a:r>
              <a:rPr lang="en-US" baseline="0" dirty="0" smtClean="0"/>
              <a:t> of this morning’s sessions.</a:t>
            </a:r>
          </a:p>
          <a:p>
            <a:endParaRPr lang="en-US" baseline="0" dirty="0" smtClean="0"/>
          </a:p>
          <a:p>
            <a:r>
              <a:rPr lang="en-US" baseline="0" dirty="0" smtClean="0"/>
              <a:t>Briefly, and all of this will be discussed later this morning, these models are used to</a:t>
            </a:r>
          </a:p>
          <a:p>
            <a:pPr marL="171450" indent="-171450">
              <a:buFontTx/>
              <a:buChar char="-"/>
            </a:pPr>
            <a:r>
              <a:rPr lang="en-US" baseline="0" dirty="0" smtClean="0"/>
              <a:t>Assess how proposed management actions will affect regional employment, sales, income, etc.</a:t>
            </a:r>
          </a:p>
          <a:p>
            <a:pPr marL="171450" indent="-171450">
              <a:buFontTx/>
              <a:buChar char="-"/>
            </a:pPr>
            <a:r>
              <a:rPr lang="en-US" baseline="0" dirty="0" smtClean="0"/>
              <a:t>Also used to estimate the contribution of saltwater angling to regional economy (industry report)</a:t>
            </a:r>
          </a:p>
          <a:p>
            <a:pPr marL="171450" indent="-171450">
              <a:buFontTx/>
              <a:buChar char="-"/>
            </a:pPr>
            <a:r>
              <a:rPr lang="en-US" baseline="0" dirty="0" smtClean="0"/>
              <a:t>Can also be used evaluate economic development activities such as the jobs generated from building a new fishing pier</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13</a:t>
            </a:fld>
            <a:endParaRPr lang="en-US"/>
          </a:p>
        </p:txBody>
      </p:sp>
    </p:spTree>
    <p:extLst>
      <p:ext uri="{BB962C8B-B14F-4D97-AF65-F5344CB8AC3E}">
        <p14:creationId xmlns:p14="http://schemas.microsoft.com/office/powerpoint/2010/main" val="103438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392450"/>
            <a:ext cx="6277281" cy="1436475"/>
          </a:xfrm>
        </p:spPr>
        <p:txBody>
          <a:bodyPr/>
          <a:lstStyle/>
          <a:p>
            <a:pPr algn="l"/>
            <a:r>
              <a:rPr lang="en-US" sz="2800" dirty="0"/>
              <a:t/>
            </a:r>
            <a:br>
              <a:rPr lang="en-US" sz="2800" dirty="0"/>
            </a:br>
            <a:r>
              <a:rPr lang="en-US" sz="2800" dirty="0" smtClean="0"/>
              <a:t>Economic Analysis of Recreational Fishing  at NOAA Fisheries</a:t>
            </a:r>
            <a:endParaRPr lang="en-US" sz="2800" dirty="0"/>
          </a:p>
        </p:txBody>
      </p:sp>
      <p:sp>
        <p:nvSpPr>
          <p:cNvPr id="3" name="Text Placeholder 2"/>
          <p:cNvSpPr>
            <a:spLocks noGrp="1"/>
          </p:cNvSpPr>
          <p:nvPr>
            <p:ph type="body" sz="quarter" idx="10"/>
          </p:nvPr>
        </p:nvSpPr>
        <p:spPr>
          <a:xfrm>
            <a:off x="2162175" y="3119819"/>
            <a:ext cx="6781800" cy="1558671"/>
          </a:xfrm>
        </p:spPr>
        <p:txBody>
          <a:bodyPr>
            <a:normAutofit/>
          </a:bodyPr>
          <a:lstStyle/>
          <a:p>
            <a:pPr algn="ctr"/>
            <a:endParaRPr lang="en-US" sz="2000" dirty="0" smtClean="0"/>
          </a:p>
          <a:p>
            <a:pPr algn="ctr"/>
            <a:r>
              <a:rPr lang="en-US" sz="3400" dirty="0" smtClean="0"/>
              <a:t>Douglas Lipton</a:t>
            </a:r>
          </a:p>
          <a:p>
            <a:pPr algn="ctr"/>
            <a:r>
              <a:rPr lang="en-US" sz="3400" baseline="30000" dirty="0" smtClean="0"/>
              <a:t>NMFS </a:t>
            </a:r>
          </a:p>
          <a:p>
            <a:pPr algn="ctr"/>
            <a:endParaRPr lang="en-US" sz="2000" dirty="0"/>
          </a:p>
          <a:p>
            <a:endParaRPr lang="en-US" dirty="0"/>
          </a:p>
        </p:txBody>
      </p:sp>
      <p:sp>
        <p:nvSpPr>
          <p:cNvPr id="7" name="TextBox 6"/>
          <p:cNvSpPr txBox="1"/>
          <p:nvPr/>
        </p:nvSpPr>
        <p:spPr>
          <a:xfrm>
            <a:off x="0" y="4953000"/>
            <a:ext cx="6743700" cy="1200329"/>
          </a:xfrm>
          <a:prstGeom prst="rect">
            <a:avLst/>
          </a:prstGeom>
          <a:noFill/>
        </p:spPr>
        <p:txBody>
          <a:bodyPr wrap="square" rtlCol="0">
            <a:spAutoFit/>
          </a:bodyPr>
          <a:lstStyle/>
          <a:p>
            <a:r>
              <a:rPr lang="en-US" dirty="0"/>
              <a:t>2014 NMFS Recreational Fisheries Constituents’ Economic Workshop </a:t>
            </a:r>
          </a:p>
          <a:p>
            <a:r>
              <a:rPr lang="en-US" dirty="0"/>
              <a:t>January 29-30, 2014</a:t>
            </a:r>
            <a:br>
              <a:rPr lang="en-US" dirty="0"/>
            </a:br>
            <a:r>
              <a:rPr lang="en-US" dirty="0"/>
              <a:t>Silver Spring, MD</a:t>
            </a:r>
            <a:endParaRPr lang="en-US" baseline="30000" dirty="0"/>
          </a:p>
          <a:p>
            <a:endParaRPr lang="en-US" dirty="0"/>
          </a:p>
        </p:txBody>
      </p:sp>
    </p:spTree>
    <p:extLst>
      <p:ext uri="{BB962C8B-B14F-4D97-AF65-F5344CB8AC3E}">
        <p14:creationId xmlns:p14="http://schemas.microsoft.com/office/powerpoint/2010/main" val="1424121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use economic data and analysis?</a:t>
            </a:r>
            <a:endParaRPr lang="en-US" dirty="0"/>
          </a:p>
        </p:txBody>
      </p:sp>
      <p:sp>
        <p:nvSpPr>
          <p:cNvPr id="3" name="Content Placeholder 2"/>
          <p:cNvSpPr>
            <a:spLocks noGrp="1"/>
          </p:cNvSpPr>
          <p:nvPr>
            <p:ph idx="1"/>
          </p:nvPr>
        </p:nvSpPr>
        <p:spPr/>
        <p:txBody>
          <a:bodyPr>
            <a:normAutofit fontScale="77500" lnSpcReduction="20000"/>
          </a:bodyPr>
          <a:lstStyle/>
          <a:p>
            <a:pPr>
              <a:lnSpc>
                <a:spcPct val="80000"/>
              </a:lnSpc>
              <a:spcBef>
                <a:spcPts val="0"/>
              </a:spcBef>
            </a:pPr>
            <a:r>
              <a:rPr lang="en-US" dirty="0"/>
              <a:t>Recreational fishing </a:t>
            </a:r>
            <a:r>
              <a:rPr lang="en-US" dirty="0" smtClean="0"/>
              <a:t>community</a:t>
            </a:r>
            <a:endParaRPr lang="en-US" dirty="0"/>
          </a:p>
          <a:p>
            <a:pPr>
              <a:lnSpc>
                <a:spcPct val="80000"/>
              </a:lnSpc>
              <a:spcBef>
                <a:spcPts val="0"/>
              </a:spcBef>
            </a:pPr>
            <a:endParaRPr lang="en-US" dirty="0"/>
          </a:p>
          <a:p>
            <a:pPr>
              <a:lnSpc>
                <a:spcPct val="80000"/>
              </a:lnSpc>
            </a:pPr>
            <a:r>
              <a:rPr lang="en-US" dirty="0"/>
              <a:t>Fisheries </a:t>
            </a:r>
            <a:r>
              <a:rPr lang="en-US" dirty="0" smtClean="0"/>
              <a:t>management </a:t>
            </a:r>
            <a:r>
              <a:rPr lang="en-US" dirty="0"/>
              <a:t>c</a:t>
            </a:r>
            <a:r>
              <a:rPr lang="en-US" dirty="0" smtClean="0"/>
              <a:t>ouncils </a:t>
            </a:r>
            <a:r>
              <a:rPr lang="en-US" dirty="0"/>
              <a:t>(e.g., for potential use in council decisions)</a:t>
            </a:r>
          </a:p>
          <a:p>
            <a:pPr>
              <a:lnSpc>
                <a:spcPct val="80000"/>
              </a:lnSpc>
            </a:pPr>
            <a:endParaRPr lang="en-US" dirty="0"/>
          </a:p>
          <a:p>
            <a:pPr>
              <a:lnSpc>
                <a:spcPct val="80000"/>
              </a:lnSpc>
            </a:pPr>
            <a:r>
              <a:rPr lang="en-US" dirty="0"/>
              <a:t>NMFS </a:t>
            </a:r>
            <a:r>
              <a:rPr lang="en-US" dirty="0" smtClean="0"/>
              <a:t>regional </a:t>
            </a:r>
            <a:r>
              <a:rPr lang="en-US" dirty="0"/>
              <a:t>o</a:t>
            </a:r>
            <a:r>
              <a:rPr lang="en-US" dirty="0" smtClean="0"/>
              <a:t>ffices </a:t>
            </a:r>
            <a:r>
              <a:rPr lang="en-US" dirty="0"/>
              <a:t>and </a:t>
            </a:r>
            <a:r>
              <a:rPr lang="en-US" dirty="0" smtClean="0"/>
              <a:t>science </a:t>
            </a:r>
            <a:r>
              <a:rPr lang="en-US" dirty="0"/>
              <a:t>c</a:t>
            </a:r>
            <a:r>
              <a:rPr lang="en-US" dirty="0" smtClean="0"/>
              <a:t>enters </a:t>
            </a:r>
            <a:r>
              <a:rPr lang="en-US" dirty="0"/>
              <a:t>(e.g., in review of proposed regulations; research)</a:t>
            </a:r>
          </a:p>
          <a:p>
            <a:pPr>
              <a:lnSpc>
                <a:spcPct val="80000"/>
              </a:lnSpc>
              <a:buNone/>
            </a:pPr>
            <a:endParaRPr lang="en-US" dirty="0"/>
          </a:p>
          <a:p>
            <a:pPr>
              <a:lnSpc>
                <a:spcPct val="80000"/>
              </a:lnSpc>
            </a:pPr>
            <a:r>
              <a:rPr lang="en-US" dirty="0"/>
              <a:t>Non-profit organizations (e.g. analyses of projects or programs)</a:t>
            </a:r>
          </a:p>
          <a:p>
            <a:pPr>
              <a:lnSpc>
                <a:spcPct val="80000"/>
              </a:lnSpc>
            </a:pPr>
            <a:endParaRPr lang="en-US" dirty="0"/>
          </a:p>
          <a:p>
            <a:pPr>
              <a:lnSpc>
                <a:spcPct val="80000"/>
              </a:lnSpc>
            </a:pPr>
            <a:r>
              <a:rPr lang="en-US" dirty="0"/>
              <a:t>Academic research (e.g., for use in improving recreational fisheries economic models)</a:t>
            </a:r>
          </a:p>
          <a:p>
            <a:pPr>
              <a:lnSpc>
                <a:spcPct val="80000"/>
              </a:lnSpc>
              <a:buNone/>
            </a:pPr>
            <a:endParaRPr lang="en-US" dirty="0"/>
          </a:p>
          <a:p>
            <a:pPr>
              <a:lnSpc>
                <a:spcPct val="80000"/>
              </a:lnSpc>
            </a:pPr>
            <a:r>
              <a:rPr lang="en-US" dirty="0"/>
              <a:t>Any organization with an interest in marine recreational fisheries</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a:t>
            </a:fld>
            <a:endParaRPr lang="en-US" dirty="0"/>
          </a:p>
        </p:txBody>
      </p:sp>
    </p:spTree>
    <p:extLst>
      <p:ext uri="{BB962C8B-B14F-4D97-AF65-F5344CB8AC3E}">
        <p14:creationId xmlns:p14="http://schemas.microsoft.com/office/powerpoint/2010/main" val="2801607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81100"/>
          </a:xfrm>
        </p:spPr>
        <p:txBody>
          <a:bodyPr>
            <a:normAutofit fontScale="90000"/>
          </a:bodyPr>
          <a:lstStyle/>
          <a:p>
            <a:r>
              <a:rPr lang="en-US" altLang="en-US" dirty="0" smtClean="0"/>
              <a:t>Types of NMFS Recreational Economic Surveys and Typical </a:t>
            </a:r>
            <a:r>
              <a:rPr lang="en-US" altLang="en-US" dirty="0"/>
              <a:t>D</a:t>
            </a:r>
            <a:r>
              <a:rPr lang="en-US" altLang="en-US" dirty="0" smtClean="0"/>
              <a:t>ata </a:t>
            </a:r>
            <a:r>
              <a:rPr lang="en-US" altLang="en-US" dirty="0"/>
              <a:t>C</a:t>
            </a:r>
            <a:r>
              <a:rPr lang="en-US" altLang="en-US" dirty="0" smtClean="0"/>
              <a:t>ollected</a:t>
            </a:r>
            <a:endParaRPr lang="en-US" dirty="0"/>
          </a:p>
        </p:txBody>
      </p:sp>
      <p:sp>
        <p:nvSpPr>
          <p:cNvPr id="3" name="Content Placeholder 2"/>
          <p:cNvSpPr>
            <a:spLocks noGrp="1"/>
          </p:cNvSpPr>
          <p:nvPr>
            <p:ph idx="1"/>
          </p:nvPr>
        </p:nvSpPr>
        <p:spPr>
          <a:xfrm>
            <a:off x="457200" y="1855310"/>
            <a:ext cx="8229600" cy="4525963"/>
          </a:xfrm>
        </p:spPr>
        <p:txBody>
          <a:bodyPr>
            <a:normAutofit/>
          </a:bodyPr>
          <a:lstStyle/>
          <a:p>
            <a:pPr marL="0" indent="0">
              <a:buNone/>
            </a:pPr>
            <a:endParaRPr lang="en-US" altLang="en-US" dirty="0"/>
          </a:p>
          <a:p>
            <a:r>
              <a:rPr lang="en-US" altLang="en-US" sz="2600" dirty="0"/>
              <a:t>Expenditure </a:t>
            </a:r>
            <a:r>
              <a:rPr lang="en-US" altLang="en-US" sz="2600" dirty="0" smtClean="0"/>
              <a:t>Surveys (trip and durable good expenditures)</a:t>
            </a:r>
            <a:endParaRPr lang="en-US" altLang="en-US" sz="2600" dirty="0"/>
          </a:p>
          <a:p>
            <a:pPr marL="342900" lvl="2" indent="-342900"/>
            <a:r>
              <a:rPr lang="en-US" altLang="en-US" sz="2600" dirty="0"/>
              <a:t>Cost-Earnings Surveys of For-Hire Industry (</a:t>
            </a:r>
            <a:r>
              <a:rPr lang="en-US" sz="2600" dirty="0"/>
              <a:t>Revenues, costs and employment data)</a:t>
            </a:r>
          </a:p>
          <a:p>
            <a:r>
              <a:rPr lang="en-US" altLang="en-US" sz="2600" dirty="0" smtClean="0"/>
              <a:t>Economic Valuation Questions (</a:t>
            </a:r>
            <a:r>
              <a:rPr lang="en-US" altLang="en-US" sz="2600" dirty="0"/>
              <a:t>c</a:t>
            </a:r>
            <a:r>
              <a:rPr lang="en-US" sz="2600" dirty="0" smtClean="0"/>
              <a:t>haracteristics </a:t>
            </a:r>
            <a:r>
              <a:rPr lang="en-US" sz="2600" dirty="0"/>
              <a:t>of </a:t>
            </a:r>
            <a:r>
              <a:rPr lang="en-US" sz="2600" dirty="0" smtClean="0"/>
              <a:t>anglers </a:t>
            </a:r>
            <a:r>
              <a:rPr lang="en-US" sz="2600" dirty="0"/>
              <a:t>and </a:t>
            </a:r>
            <a:r>
              <a:rPr lang="en-US" sz="2600" dirty="0" smtClean="0"/>
              <a:t>fishing trips)</a:t>
            </a:r>
            <a:endParaRPr lang="en-US" altLang="en-US" sz="2600" dirty="0"/>
          </a:p>
          <a:p>
            <a:pPr marL="342900" lvl="2" indent="-342900"/>
            <a:r>
              <a:rPr lang="en-US" altLang="en-US" sz="2600" dirty="0" smtClean="0"/>
              <a:t>Stated </a:t>
            </a:r>
            <a:r>
              <a:rPr lang="en-US" altLang="en-US" sz="2600" dirty="0"/>
              <a:t>Preference </a:t>
            </a:r>
            <a:r>
              <a:rPr lang="en-US" altLang="en-US" sz="2600" dirty="0" smtClean="0"/>
              <a:t>Surveys (</a:t>
            </a:r>
            <a:r>
              <a:rPr lang="en-US" sz="2600" dirty="0" smtClean="0"/>
              <a:t>Preferences </a:t>
            </a:r>
            <a:r>
              <a:rPr lang="en-US" sz="2600" dirty="0"/>
              <a:t>over management </a:t>
            </a:r>
            <a:r>
              <a:rPr lang="en-US" sz="2600" dirty="0" smtClean="0"/>
              <a:t>options)</a:t>
            </a:r>
            <a:endParaRPr lang="en-US" altLang="en-US" sz="26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11</a:t>
            </a:fld>
            <a:endParaRPr lang="en-US" dirty="0"/>
          </a:p>
        </p:txBody>
      </p:sp>
    </p:spTree>
    <p:extLst>
      <p:ext uri="{BB962C8B-B14F-4D97-AF65-F5344CB8AC3E}">
        <p14:creationId xmlns:p14="http://schemas.microsoft.com/office/powerpoint/2010/main" val="1296321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81100"/>
          </a:xfrm>
        </p:spPr>
        <p:txBody>
          <a:bodyPr>
            <a:normAutofit/>
          </a:bodyPr>
          <a:lstStyle/>
          <a:p>
            <a:r>
              <a:rPr lang="en-US" altLang="en-US" dirty="0" smtClean="0"/>
              <a:t>NMFS Recreational Economic Models</a:t>
            </a:r>
            <a:endParaRPr lang="en-US" dirty="0"/>
          </a:p>
        </p:txBody>
      </p:sp>
      <p:sp>
        <p:nvSpPr>
          <p:cNvPr id="3" name="Content Placeholder 2"/>
          <p:cNvSpPr>
            <a:spLocks noGrp="1"/>
          </p:cNvSpPr>
          <p:nvPr>
            <p:ph idx="1"/>
          </p:nvPr>
        </p:nvSpPr>
        <p:spPr>
          <a:xfrm>
            <a:off x="457200" y="1855310"/>
            <a:ext cx="8229600" cy="4525963"/>
          </a:xfrm>
        </p:spPr>
        <p:txBody>
          <a:bodyPr>
            <a:normAutofit/>
          </a:bodyPr>
          <a:lstStyle/>
          <a:p>
            <a:pPr marL="0" indent="0">
              <a:buNone/>
            </a:pPr>
            <a:endParaRPr lang="en-US" altLang="en-US" dirty="0"/>
          </a:p>
          <a:p>
            <a:r>
              <a:rPr lang="en-US" altLang="en-US" sz="2600" dirty="0" smtClean="0"/>
              <a:t>Regional Economic Impact Models</a:t>
            </a:r>
          </a:p>
          <a:p>
            <a:r>
              <a:rPr lang="en-US" altLang="en-US" sz="2600" dirty="0" smtClean="0"/>
              <a:t>For-Hire Industry Models</a:t>
            </a:r>
            <a:endParaRPr lang="en-US" altLang="en-US" sz="2600" dirty="0"/>
          </a:p>
          <a:p>
            <a:r>
              <a:rPr lang="en-US" altLang="en-US" sz="2600" dirty="0" smtClean="0"/>
              <a:t>Revealed </a:t>
            </a:r>
            <a:r>
              <a:rPr lang="en-US" altLang="en-US" sz="2600" dirty="0"/>
              <a:t>Preference </a:t>
            </a:r>
            <a:r>
              <a:rPr lang="en-US" altLang="en-US" sz="2600" dirty="0" smtClean="0"/>
              <a:t>Models</a:t>
            </a:r>
            <a:endParaRPr lang="en-US" altLang="en-US" sz="2600" dirty="0"/>
          </a:p>
          <a:p>
            <a:r>
              <a:rPr lang="en-US" altLang="en-US" sz="2600" dirty="0" smtClean="0"/>
              <a:t>Stated Preference Models </a:t>
            </a:r>
            <a:endParaRPr lang="en-US" sz="2600" dirty="0"/>
          </a:p>
          <a:p>
            <a:pPr marL="0" indent="0">
              <a:buNone/>
            </a:pPr>
            <a:r>
              <a:rPr lang="en-US" altLang="en-US" dirty="0"/>
              <a:t/>
            </a:r>
            <a:br>
              <a:rPr lang="en-US" altLang="en-US" dirty="0"/>
            </a:b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12</a:t>
            </a:fld>
            <a:endParaRPr lang="en-US" dirty="0"/>
          </a:p>
        </p:txBody>
      </p:sp>
    </p:spTree>
    <p:extLst>
      <p:ext uri="{BB962C8B-B14F-4D97-AF65-F5344CB8AC3E}">
        <p14:creationId xmlns:p14="http://schemas.microsoft.com/office/powerpoint/2010/main" val="4163687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76275"/>
          </a:xfrm>
        </p:spPr>
        <p:txBody>
          <a:bodyPr>
            <a:normAutofit fontScale="90000"/>
          </a:bodyPr>
          <a:lstStyle/>
          <a:p>
            <a:r>
              <a:rPr lang="en-US" altLang="en-US" sz="2800" dirty="0" smtClean="0"/>
              <a:t>Regional Economic Impact Models</a:t>
            </a:r>
            <a:r>
              <a:rPr lang="en-US" altLang="en-US" sz="2800" dirty="0"/>
              <a:t/>
            </a:r>
            <a:br>
              <a:rPr lang="en-US" altLang="en-US" sz="2800" dirty="0"/>
            </a:br>
            <a:endParaRPr lang="en-US" sz="28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13</a:t>
            </a:fld>
            <a:endParaRPr lang="en-US" dirty="0"/>
          </a:p>
        </p:txBody>
      </p:sp>
      <p:sp>
        <p:nvSpPr>
          <p:cNvPr id="6" name="Content Placeholder 5"/>
          <p:cNvSpPr>
            <a:spLocks noGrp="1"/>
          </p:cNvSpPr>
          <p:nvPr>
            <p:ph idx="1"/>
          </p:nvPr>
        </p:nvSpPr>
        <p:spPr>
          <a:xfrm>
            <a:off x="457200" y="1247775"/>
            <a:ext cx="8229600" cy="4800600"/>
          </a:xfrm>
        </p:spPr>
        <p:txBody>
          <a:bodyPr>
            <a:normAutofit fontScale="92500" lnSpcReduction="10000"/>
          </a:bodyPr>
          <a:lstStyle/>
          <a:p>
            <a:r>
              <a:rPr lang="en-US" sz="2600" dirty="0" smtClean="0"/>
              <a:t>Economic impact models rely upon angler expenditure data and for hire cost earnings data</a:t>
            </a:r>
          </a:p>
          <a:p>
            <a:r>
              <a:rPr lang="en-US" sz="2600" dirty="0" smtClean="0"/>
              <a:t>Illustrate how policy actions impact a region’s economy in terms of:</a:t>
            </a:r>
          </a:p>
          <a:p>
            <a:pPr lvl="1"/>
            <a:r>
              <a:rPr lang="en-US" sz="2600" dirty="0"/>
              <a:t>Employment, income, </a:t>
            </a:r>
            <a:r>
              <a:rPr lang="en-US" sz="2600" dirty="0" smtClean="0"/>
              <a:t>value-added to GDP, </a:t>
            </a:r>
            <a:r>
              <a:rPr lang="en-US" sz="2600" dirty="0"/>
              <a:t>sales and taxes</a:t>
            </a:r>
          </a:p>
          <a:p>
            <a:pPr lvl="1"/>
            <a:r>
              <a:rPr lang="en-US" sz="2600" dirty="0"/>
              <a:t>Shows distribution of impacts between industries, consumers, households, </a:t>
            </a:r>
            <a:r>
              <a:rPr lang="en-US" sz="2600" dirty="0" smtClean="0"/>
              <a:t>governments</a:t>
            </a:r>
          </a:p>
          <a:p>
            <a:r>
              <a:rPr lang="en-US" sz="2600" dirty="0" smtClean="0"/>
              <a:t>Provide an estimate of how angler expenditures contribute to a region’s economy</a:t>
            </a:r>
          </a:p>
          <a:p>
            <a:pPr lvl="1"/>
            <a:r>
              <a:rPr lang="en-US" sz="2600" dirty="0" smtClean="0"/>
              <a:t>For example, the number of jobs supported annually by angler expenditures on fishing trips</a:t>
            </a:r>
          </a:p>
          <a:p>
            <a:r>
              <a:rPr lang="en-US" sz="2600" dirty="0" smtClean="0"/>
              <a:t>Used to evaluate economic </a:t>
            </a:r>
            <a:r>
              <a:rPr lang="en-US" sz="2600" dirty="0"/>
              <a:t>development opportunities</a:t>
            </a:r>
          </a:p>
          <a:p>
            <a:pPr lvl="1"/>
            <a:r>
              <a:rPr lang="en-US" sz="2600" dirty="0" smtClean="0"/>
              <a:t>For example, what are the impacts of building </a:t>
            </a:r>
            <a:r>
              <a:rPr lang="en-US" sz="2600" dirty="0"/>
              <a:t>a </a:t>
            </a:r>
            <a:r>
              <a:rPr lang="en-US" sz="2600" dirty="0" smtClean="0"/>
              <a:t>new fishing pier</a:t>
            </a:r>
          </a:p>
          <a:p>
            <a:endParaRPr lang="en-US" dirty="0" smtClean="0"/>
          </a:p>
          <a:p>
            <a:endParaRPr lang="en-US" dirty="0" smtClean="0"/>
          </a:p>
          <a:p>
            <a:endParaRPr lang="en-US" dirty="0"/>
          </a:p>
        </p:txBody>
      </p:sp>
    </p:spTree>
    <p:extLst>
      <p:ext uri="{BB962C8B-B14F-4D97-AF65-F5344CB8AC3E}">
        <p14:creationId xmlns:p14="http://schemas.microsoft.com/office/powerpoint/2010/main" val="1637957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Hire Models</a:t>
            </a:r>
            <a:endParaRPr lang="en-US" dirty="0"/>
          </a:p>
        </p:txBody>
      </p:sp>
      <p:sp>
        <p:nvSpPr>
          <p:cNvPr id="3" name="Content Placeholder 2"/>
          <p:cNvSpPr>
            <a:spLocks noGrp="1"/>
          </p:cNvSpPr>
          <p:nvPr>
            <p:ph idx="1"/>
          </p:nvPr>
        </p:nvSpPr>
        <p:spPr>
          <a:xfrm>
            <a:off x="457200" y="1207293"/>
            <a:ext cx="8229600" cy="4802982"/>
          </a:xfrm>
        </p:spPr>
        <p:txBody>
          <a:bodyPr>
            <a:normAutofit/>
          </a:bodyPr>
          <a:lstStyle/>
          <a:p>
            <a:r>
              <a:rPr lang="en-US" sz="2400" dirty="0" smtClean="0"/>
              <a:t>Provide estimates of revenues, costs, profits and employment in </a:t>
            </a:r>
            <a:r>
              <a:rPr lang="en-US" sz="2400" dirty="0"/>
              <a:t>the for-hire sector </a:t>
            </a:r>
            <a:endParaRPr lang="en-US" sz="2400" dirty="0" smtClean="0"/>
          </a:p>
          <a:p>
            <a:r>
              <a:rPr lang="en-US" sz="2400" dirty="0" smtClean="0"/>
              <a:t>Applications:</a:t>
            </a:r>
          </a:p>
          <a:p>
            <a:pPr lvl="1"/>
            <a:r>
              <a:rPr lang="en-US" sz="2400" dirty="0" smtClean="0"/>
              <a:t>Estimates of the economic impacts </a:t>
            </a:r>
            <a:r>
              <a:rPr lang="en-US" sz="2400" dirty="0"/>
              <a:t>of the </a:t>
            </a:r>
            <a:r>
              <a:rPr lang="en-US" sz="2400" dirty="0" smtClean="0"/>
              <a:t>sector </a:t>
            </a:r>
            <a:r>
              <a:rPr lang="en-US" sz="2400" dirty="0"/>
              <a:t>to a regional economy (e.g., the number of </a:t>
            </a:r>
            <a:r>
              <a:rPr lang="en-US" sz="2400" dirty="0" smtClean="0"/>
              <a:t>jobs, level of sales) </a:t>
            </a:r>
          </a:p>
          <a:p>
            <a:pPr lvl="1"/>
            <a:r>
              <a:rPr lang="en-US" sz="2400" dirty="0" smtClean="0"/>
              <a:t>Estimates of the changes in economic benefits accruing to the for-hire sector resulting from changes </a:t>
            </a:r>
            <a:r>
              <a:rPr lang="en-US" sz="2400" dirty="0"/>
              <a:t>in management policies, natural disasters, or other </a:t>
            </a:r>
            <a:r>
              <a:rPr lang="en-US" sz="2400" dirty="0" smtClean="0"/>
              <a:t>environmental or economic factors. </a:t>
            </a:r>
          </a:p>
          <a:p>
            <a:pPr lvl="1"/>
            <a:r>
              <a:rPr lang="en-US" sz="2400" dirty="0" smtClean="0"/>
              <a:t>Estimates of the sustainability of the for-hire sector in a given region</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14</a:t>
            </a:fld>
            <a:endParaRPr lang="en-US" dirty="0"/>
          </a:p>
        </p:txBody>
      </p:sp>
    </p:spTree>
    <p:extLst>
      <p:ext uri="{BB962C8B-B14F-4D97-AF65-F5344CB8AC3E}">
        <p14:creationId xmlns:p14="http://schemas.microsoft.com/office/powerpoint/2010/main" val="2373523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81100"/>
          </a:xfrm>
        </p:spPr>
        <p:txBody>
          <a:bodyPr>
            <a:normAutofit/>
          </a:bodyPr>
          <a:lstStyle/>
          <a:p>
            <a:r>
              <a:rPr lang="en-US" altLang="en-US" dirty="0" smtClean="0"/>
              <a:t>Revealed Preference Models</a:t>
            </a:r>
            <a:endParaRPr lang="en-US" dirty="0"/>
          </a:p>
        </p:txBody>
      </p:sp>
      <p:sp>
        <p:nvSpPr>
          <p:cNvPr id="3" name="Content Placeholder 2"/>
          <p:cNvSpPr>
            <a:spLocks noGrp="1"/>
          </p:cNvSpPr>
          <p:nvPr>
            <p:ph idx="1"/>
          </p:nvPr>
        </p:nvSpPr>
        <p:spPr>
          <a:xfrm>
            <a:off x="314325" y="1255235"/>
            <a:ext cx="8229600" cy="4878865"/>
          </a:xfrm>
        </p:spPr>
        <p:txBody>
          <a:bodyPr>
            <a:normAutofit fontScale="70000" lnSpcReduction="20000"/>
          </a:bodyPr>
          <a:lstStyle/>
          <a:p>
            <a:pPr marL="0" indent="0">
              <a:buNone/>
            </a:pPr>
            <a:endParaRPr lang="en-US" altLang="en-US" dirty="0"/>
          </a:p>
          <a:p>
            <a:r>
              <a:rPr lang="en-US" altLang="en-US" sz="3400" dirty="0" smtClean="0"/>
              <a:t>Provide </a:t>
            </a:r>
            <a:r>
              <a:rPr lang="en-US" altLang="en-US" sz="3400" dirty="0"/>
              <a:t>insights into recreational behavior and economic value of recreational trips </a:t>
            </a:r>
          </a:p>
          <a:p>
            <a:pPr marL="342900" lvl="2" indent="-342900"/>
            <a:r>
              <a:rPr lang="en-US" altLang="en-US" sz="3300" dirty="0" smtClean="0"/>
              <a:t>Based on the assumption that the </a:t>
            </a:r>
            <a:r>
              <a:rPr lang="en-US" altLang="en-US" sz="3400" dirty="0" smtClean="0"/>
              <a:t>cost of a trip acts similar to a market price in sorting participation of recreationists </a:t>
            </a:r>
          </a:p>
          <a:p>
            <a:pPr marL="342900" lvl="2" indent="-342900"/>
            <a:r>
              <a:rPr lang="en-US" sz="3600" dirty="0" smtClean="0"/>
              <a:t>Applications:</a:t>
            </a:r>
          </a:p>
          <a:p>
            <a:pPr marL="800100" lvl="3" indent="-342900"/>
            <a:r>
              <a:rPr lang="en-US" sz="3400" dirty="0" smtClean="0"/>
              <a:t>Fishery management policy analysis</a:t>
            </a:r>
          </a:p>
          <a:p>
            <a:pPr marL="1257300" lvl="4" indent="-342900"/>
            <a:r>
              <a:rPr lang="en-US" sz="3400" dirty="0" smtClean="0"/>
              <a:t>e.g., effects </a:t>
            </a:r>
            <a:r>
              <a:rPr lang="en-US" sz="3400" dirty="0"/>
              <a:t>on fishing effort </a:t>
            </a:r>
            <a:r>
              <a:rPr lang="en-US" sz="3400" dirty="0" smtClean="0"/>
              <a:t>from a change in bag limits</a:t>
            </a:r>
          </a:p>
          <a:p>
            <a:pPr marL="800100" lvl="3" indent="-342900"/>
            <a:r>
              <a:rPr lang="en-US" sz="3400" dirty="0" smtClean="0"/>
              <a:t>Project </a:t>
            </a:r>
            <a:r>
              <a:rPr lang="en-US" sz="3400" dirty="0"/>
              <a:t>evaluation (e.g., </a:t>
            </a:r>
            <a:r>
              <a:rPr lang="en-US" sz="3400" dirty="0" smtClean="0"/>
              <a:t>benefits of dam removal)</a:t>
            </a:r>
          </a:p>
          <a:p>
            <a:pPr marL="800100" lvl="3" indent="-342900"/>
            <a:r>
              <a:rPr lang="en-US" sz="3400" dirty="0" smtClean="0"/>
              <a:t>Natural </a:t>
            </a:r>
            <a:r>
              <a:rPr lang="en-US" sz="3400" dirty="0"/>
              <a:t>resource damage assessment (e.g., </a:t>
            </a:r>
            <a:r>
              <a:rPr lang="en-US" sz="3400" dirty="0" smtClean="0"/>
              <a:t>oil spills)</a:t>
            </a:r>
          </a:p>
          <a:p>
            <a:pPr marL="800100" lvl="3" indent="-342900"/>
            <a:r>
              <a:rPr lang="en-US" sz="3400" dirty="0" smtClean="0"/>
              <a:t>Ecosystem </a:t>
            </a:r>
            <a:r>
              <a:rPr lang="en-US" sz="3400" dirty="0"/>
              <a:t>management (including non-fishery recreation)</a:t>
            </a:r>
          </a:p>
          <a:p>
            <a:pPr marL="0" indent="0">
              <a:buNone/>
            </a:pPr>
            <a:r>
              <a:rPr lang="en-US" altLang="en-US" dirty="0"/>
              <a:t/>
            </a:r>
            <a:br>
              <a:rPr lang="en-US" altLang="en-US" dirty="0"/>
            </a:b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15</a:t>
            </a:fld>
            <a:endParaRPr lang="en-US" dirty="0"/>
          </a:p>
        </p:txBody>
      </p:sp>
    </p:spTree>
    <p:extLst>
      <p:ext uri="{BB962C8B-B14F-4D97-AF65-F5344CB8AC3E}">
        <p14:creationId xmlns:p14="http://schemas.microsoft.com/office/powerpoint/2010/main" val="1637957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Stated Preference Models</a:t>
            </a:r>
            <a:endParaRPr lang="en-US" dirty="0"/>
          </a:p>
        </p:txBody>
      </p:sp>
      <p:sp>
        <p:nvSpPr>
          <p:cNvPr id="3" name="Content Placeholder 2"/>
          <p:cNvSpPr>
            <a:spLocks noGrp="1"/>
          </p:cNvSpPr>
          <p:nvPr>
            <p:ph idx="1"/>
          </p:nvPr>
        </p:nvSpPr>
        <p:spPr/>
        <p:txBody>
          <a:bodyPr>
            <a:normAutofit fontScale="62500" lnSpcReduction="20000"/>
          </a:bodyPr>
          <a:lstStyle/>
          <a:p>
            <a:r>
              <a:rPr lang="en-US" sz="3400" dirty="0" smtClean="0"/>
              <a:t>Based on surveys where individuals are asked to choose between a series of </a:t>
            </a:r>
            <a:r>
              <a:rPr lang="en-US" sz="3400" dirty="0" err="1" smtClean="0"/>
              <a:t>hypothentical</a:t>
            </a:r>
            <a:r>
              <a:rPr lang="en-US" sz="3400" dirty="0" smtClean="0"/>
              <a:t> alternative attributes related to a fishing resource.</a:t>
            </a:r>
          </a:p>
          <a:p>
            <a:r>
              <a:rPr lang="en-US" sz="3400" dirty="0" smtClean="0"/>
              <a:t>Models can estimate </a:t>
            </a:r>
            <a:r>
              <a:rPr lang="en-US" sz="3400" dirty="0"/>
              <a:t>a value for the </a:t>
            </a:r>
            <a:r>
              <a:rPr lang="en-US" sz="3400" dirty="0" smtClean="0"/>
              <a:t>fishery resource under study.</a:t>
            </a:r>
            <a:endParaRPr lang="en-US" sz="3400" dirty="0"/>
          </a:p>
          <a:p>
            <a:r>
              <a:rPr lang="en-US" sz="3400" dirty="0" smtClean="0"/>
              <a:t>Typically used when there are </a:t>
            </a:r>
            <a:r>
              <a:rPr lang="en-US" sz="3400" dirty="0"/>
              <a:t>no natural sources of </a:t>
            </a:r>
            <a:r>
              <a:rPr lang="en-US" sz="3400" dirty="0" smtClean="0"/>
              <a:t>variation in the attribute under study. </a:t>
            </a:r>
          </a:p>
          <a:p>
            <a:pPr lvl="1"/>
            <a:r>
              <a:rPr lang="en-US" sz="3400" dirty="0" smtClean="0"/>
              <a:t>For </a:t>
            </a:r>
            <a:r>
              <a:rPr lang="en-US" sz="3400" dirty="0"/>
              <a:t>example, the effect of </a:t>
            </a:r>
            <a:r>
              <a:rPr lang="en-US" sz="3400" dirty="0" smtClean="0"/>
              <a:t>proposed area closures on fishing effort </a:t>
            </a:r>
            <a:endParaRPr lang="en-US" sz="3400" dirty="0"/>
          </a:p>
          <a:p>
            <a:r>
              <a:rPr lang="en-US" sz="3400" dirty="0" smtClean="0"/>
              <a:t>Applications: </a:t>
            </a:r>
          </a:p>
          <a:p>
            <a:pPr lvl="1"/>
            <a:r>
              <a:rPr lang="en-US" sz="3400" dirty="0" smtClean="0"/>
              <a:t>Benefit-cost analysis (e.g., estimated values </a:t>
            </a:r>
            <a:r>
              <a:rPr lang="en-US" sz="3400" dirty="0"/>
              <a:t>for fish or angling </a:t>
            </a:r>
            <a:r>
              <a:rPr lang="en-US" sz="3400" dirty="0" smtClean="0"/>
              <a:t>trips)</a:t>
            </a:r>
            <a:endParaRPr lang="en-US" sz="3400" dirty="0"/>
          </a:p>
          <a:p>
            <a:pPr lvl="1"/>
            <a:r>
              <a:rPr lang="en-US" sz="3400" dirty="0" smtClean="0"/>
              <a:t>Assessment of </a:t>
            </a:r>
            <a:r>
              <a:rPr lang="en-US" sz="3400" dirty="0"/>
              <a:t>reactions to management and stock </a:t>
            </a:r>
            <a:r>
              <a:rPr lang="en-US" sz="3400" dirty="0" smtClean="0"/>
              <a:t>changes</a:t>
            </a:r>
          </a:p>
          <a:p>
            <a:pPr lvl="1"/>
            <a:r>
              <a:rPr lang="en-US" sz="3400" dirty="0" smtClean="0"/>
              <a:t>Examination of </a:t>
            </a:r>
            <a:r>
              <a:rPr lang="en-US" sz="3400" dirty="0"/>
              <a:t>species </a:t>
            </a:r>
            <a:r>
              <a:rPr lang="en-US" sz="3400" dirty="0" smtClean="0"/>
              <a:t>trade-offs</a:t>
            </a:r>
          </a:p>
          <a:p>
            <a:pPr lvl="1"/>
            <a:r>
              <a:rPr lang="en-US" sz="3400" dirty="0" smtClean="0"/>
              <a:t>Evaluation of </a:t>
            </a:r>
            <a:r>
              <a:rPr lang="en-US" sz="3400" dirty="0"/>
              <a:t>large-scale environmental issues or </a:t>
            </a:r>
            <a:r>
              <a:rPr lang="en-US" sz="3400" dirty="0" smtClean="0"/>
              <a:t>policies </a:t>
            </a:r>
          </a:p>
          <a:p>
            <a:pPr lvl="1"/>
            <a:endParaRPr lang="en-US" sz="3400" dirty="0" smtClean="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16</a:t>
            </a:fld>
            <a:endParaRPr lang="en-US" dirty="0"/>
          </a:p>
        </p:txBody>
      </p:sp>
    </p:spTree>
    <p:extLst>
      <p:ext uri="{BB962C8B-B14F-4D97-AF65-F5344CB8AC3E}">
        <p14:creationId xmlns:p14="http://schemas.microsoft.com/office/powerpoint/2010/main" val="2617082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308"/>
            <a:ext cx="8229600" cy="676014"/>
          </a:xfrm>
        </p:spPr>
        <p:txBody>
          <a:bodyPr/>
          <a:lstStyle/>
          <a:p>
            <a:r>
              <a:rPr lang="en-US" dirty="0" smtClean="0"/>
              <a:t>Recapping…….</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17</a:t>
            </a:fld>
            <a:endParaRPr lang="en-US" dirty="0"/>
          </a:p>
        </p:txBody>
      </p:sp>
    </p:spTree>
    <p:extLst>
      <p:ext uri="{BB962C8B-B14F-4D97-AF65-F5344CB8AC3E}">
        <p14:creationId xmlns:p14="http://schemas.microsoft.com/office/powerpoint/2010/main" val="271928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466723"/>
            <a:ext cx="7919049" cy="600077"/>
          </a:xfrm>
        </p:spPr>
        <p:txBody>
          <a:bodyPr>
            <a:noAutofit/>
          </a:bodyPr>
          <a:lstStyle/>
          <a:p>
            <a:r>
              <a:rPr lang="en-US" sz="4000" dirty="0" smtClean="0"/>
              <a:t>Accomplishments on 2010 Summit Economic Goals</a:t>
            </a:r>
            <a:br>
              <a:rPr lang="en-US" sz="4000" dirty="0" smtClean="0"/>
            </a:br>
            <a:endParaRPr lang="en-US" sz="4000" dirty="0"/>
          </a:p>
        </p:txBody>
      </p:sp>
      <p:sp>
        <p:nvSpPr>
          <p:cNvPr id="3" name="Content Placeholder 2"/>
          <p:cNvSpPr>
            <a:spLocks noGrp="1"/>
          </p:cNvSpPr>
          <p:nvPr>
            <p:ph idx="1"/>
          </p:nvPr>
        </p:nvSpPr>
        <p:spPr>
          <a:xfrm>
            <a:off x="457200" y="1963008"/>
            <a:ext cx="8229600" cy="4525963"/>
          </a:xfrm>
        </p:spPr>
        <p:txBody>
          <a:bodyPr>
            <a:normAutofit/>
          </a:bodyPr>
          <a:lstStyle/>
          <a:p>
            <a:r>
              <a:rPr lang="en-US" sz="2400" dirty="0" smtClean="0"/>
              <a:t>2011 </a:t>
            </a:r>
            <a:r>
              <a:rPr lang="en-US" sz="2400" dirty="0"/>
              <a:t>National Marine Recreational Fishing Expenditure </a:t>
            </a:r>
            <a:r>
              <a:rPr lang="en-US" sz="2400" dirty="0" smtClean="0"/>
              <a:t>Survey – Objective 1</a:t>
            </a:r>
          </a:p>
          <a:p>
            <a:r>
              <a:rPr lang="en-US" sz="2400" dirty="0" smtClean="0"/>
              <a:t>2010 Internal data gap analysis -</a:t>
            </a:r>
            <a:r>
              <a:rPr lang="en-US" sz="2400" dirty="0"/>
              <a:t> Objective 1</a:t>
            </a:r>
            <a:endParaRPr lang="en-US" sz="2400" dirty="0" smtClean="0"/>
          </a:p>
          <a:p>
            <a:r>
              <a:rPr lang="en-US" sz="2400" dirty="0"/>
              <a:t>2011 NMFS Recreational Fisheries Data and Model Needs Workshop </a:t>
            </a:r>
            <a:r>
              <a:rPr lang="en-US" sz="2400" dirty="0" smtClean="0"/>
              <a:t> - Objective 1</a:t>
            </a:r>
          </a:p>
          <a:p>
            <a:r>
              <a:rPr lang="en-US" sz="2400" dirty="0" smtClean="0"/>
              <a:t>2012 Assessment of </a:t>
            </a:r>
            <a:r>
              <a:rPr lang="en-US" sz="2400" dirty="0" err="1" smtClean="0"/>
              <a:t>Superstorm</a:t>
            </a:r>
            <a:r>
              <a:rPr lang="en-US" sz="2400" dirty="0" smtClean="0"/>
              <a:t> Sandy </a:t>
            </a:r>
            <a:r>
              <a:rPr lang="en-US" sz="2400" dirty="0"/>
              <a:t>– Objective 2</a:t>
            </a:r>
            <a:endParaRPr lang="en-US" sz="2400" dirty="0" smtClean="0"/>
          </a:p>
          <a:p>
            <a:r>
              <a:rPr lang="en-US" sz="2400" dirty="0"/>
              <a:t>2013 National Saltwater Angler Survey – Objective </a:t>
            </a:r>
            <a:r>
              <a:rPr lang="en-US" sz="2400" dirty="0" smtClean="0"/>
              <a:t>3</a:t>
            </a:r>
          </a:p>
          <a:p>
            <a:pPr marL="0" indent="0">
              <a:buNone/>
            </a:pPr>
            <a:endParaRPr lang="en-US" sz="2400" dirty="0"/>
          </a:p>
          <a:p>
            <a:endParaRPr lang="en-US" sz="2400" dirty="0" smtClean="0"/>
          </a:p>
          <a:p>
            <a:pPr marL="0" indent="0">
              <a:buNone/>
            </a:pPr>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18</a:t>
            </a:fld>
            <a:endParaRPr lang="en-US" dirty="0"/>
          </a:p>
        </p:txBody>
      </p:sp>
    </p:spTree>
    <p:extLst>
      <p:ext uri="{BB962C8B-B14F-4D97-AF65-F5344CB8AC3E}">
        <p14:creationId xmlns:p14="http://schemas.microsoft.com/office/powerpoint/2010/main" val="3710708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Broader Accomplishments: Recent and Upcoming Data Collections</a:t>
            </a:r>
            <a:endParaRPr lang="en-US" dirty="0"/>
          </a:p>
        </p:txBody>
      </p:sp>
      <p:sp>
        <p:nvSpPr>
          <p:cNvPr id="3" name="Content Placeholder 2"/>
          <p:cNvSpPr>
            <a:spLocks noGrp="1"/>
          </p:cNvSpPr>
          <p:nvPr>
            <p:ph idx="1"/>
          </p:nvPr>
        </p:nvSpPr>
        <p:spPr>
          <a:xfrm>
            <a:off x="457200" y="1535100"/>
            <a:ext cx="8229600" cy="4812507"/>
          </a:xfrm>
        </p:spPr>
        <p:txBody>
          <a:bodyPr>
            <a:normAutofit fontScale="92500" lnSpcReduction="20000"/>
          </a:bodyPr>
          <a:lstStyle/>
          <a:p>
            <a:pPr marL="342900" lvl="1" indent="-342900"/>
            <a:r>
              <a:rPr lang="en-US" sz="2400" dirty="0"/>
              <a:t>National Bait and Tackle Shop Survey </a:t>
            </a:r>
            <a:r>
              <a:rPr lang="en-US" sz="2400" dirty="0" smtClean="0"/>
              <a:t>(2014)</a:t>
            </a:r>
          </a:p>
          <a:p>
            <a:pPr marL="342900" lvl="1" indent="-342900"/>
            <a:r>
              <a:rPr lang="en-US" sz="2400" dirty="0" smtClean="0"/>
              <a:t>Marine Recreational Use Survey (2012)</a:t>
            </a:r>
          </a:p>
          <a:p>
            <a:pPr marL="342900" lvl="1" indent="-342900"/>
            <a:r>
              <a:rPr lang="en-US" sz="2400" dirty="0" smtClean="0"/>
              <a:t>Expenditure Surveys </a:t>
            </a:r>
          </a:p>
          <a:p>
            <a:pPr lvl="1"/>
            <a:r>
              <a:rPr lang="en-US" sz="2400" dirty="0" smtClean="0"/>
              <a:t>Nationwide Durable Goods Expenditure Survey (2014)</a:t>
            </a:r>
          </a:p>
          <a:p>
            <a:pPr lvl="1"/>
            <a:r>
              <a:rPr lang="en-US" sz="2400" dirty="0" smtClean="0"/>
              <a:t>California Central Valley Angler Survey </a:t>
            </a:r>
            <a:r>
              <a:rPr lang="en-US" sz="2400" dirty="0"/>
              <a:t>(2014</a:t>
            </a:r>
            <a:r>
              <a:rPr lang="en-US" sz="2400" dirty="0" smtClean="0"/>
              <a:t>)</a:t>
            </a:r>
          </a:p>
          <a:p>
            <a:pPr lvl="1"/>
            <a:r>
              <a:rPr lang="en-US" sz="2400" smtClean="0"/>
              <a:t>California </a:t>
            </a:r>
            <a:r>
              <a:rPr lang="en-US" sz="2400" dirty="0" err="1" smtClean="0"/>
              <a:t>Groundfish</a:t>
            </a:r>
            <a:r>
              <a:rPr lang="en-US" sz="2400" dirty="0" smtClean="0"/>
              <a:t> Angler Survey </a:t>
            </a:r>
            <a:r>
              <a:rPr lang="en-US" sz="2400" dirty="0"/>
              <a:t>(2014</a:t>
            </a:r>
            <a:r>
              <a:rPr lang="en-US" sz="2400" dirty="0" smtClean="0"/>
              <a:t>)</a:t>
            </a:r>
          </a:p>
          <a:p>
            <a:pPr lvl="1"/>
            <a:r>
              <a:rPr lang="en-US" sz="2400" dirty="0" smtClean="0"/>
              <a:t>Cost-Earnings </a:t>
            </a:r>
            <a:r>
              <a:rPr lang="en-US" sz="2400" dirty="0"/>
              <a:t>Surveys  </a:t>
            </a:r>
            <a:r>
              <a:rPr lang="en-US" sz="2400" dirty="0" smtClean="0"/>
              <a:t>(Alaska, Northeast, Northwest</a:t>
            </a:r>
            <a:r>
              <a:rPr lang="en-US" sz="2400" dirty="0"/>
              <a:t>, </a:t>
            </a:r>
            <a:r>
              <a:rPr lang="en-US" sz="2400" dirty="0" smtClean="0"/>
              <a:t>Pacific Islands, Southwest) (2011-2014)</a:t>
            </a:r>
          </a:p>
          <a:p>
            <a:r>
              <a:rPr lang="en-US" sz="2400" dirty="0" smtClean="0"/>
              <a:t>Revealed Preference </a:t>
            </a:r>
          </a:p>
          <a:p>
            <a:pPr marL="742950" lvl="2" indent="-342900"/>
            <a:r>
              <a:rPr lang="en-US" sz="2000" dirty="0" smtClean="0"/>
              <a:t>California </a:t>
            </a:r>
            <a:r>
              <a:rPr lang="en-US" sz="2000" dirty="0"/>
              <a:t>Central Valley Angler Survey (2014</a:t>
            </a:r>
            <a:r>
              <a:rPr lang="en-US" sz="2000" dirty="0" smtClean="0"/>
              <a:t>)</a:t>
            </a:r>
          </a:p>
          <a:p>
            <a:r>
              <a:rPr lang="en-US" sz="2400" dirty="0" smtClean="0"/>
              <a:t>Stated Preference:</a:t>
            </a:r>
          </a:p>
          <a:p>
            <a:pPr lvl="1"/>
            <a:r>
              <a:rPr lang="en-US" sz="2000" dirty="0" smtClean="0"/>
              <a:t>California </a:t>
            </a:r>
            <a:r>
              <a:rPr lang="en-US" sz="2000" dirty="0" err="1" smtClean="0"/>
              <a:t>Groundfish</a:t>
            </a:r>
            <a:r>
              <a:rPr lang="en-US" sz="2000" dirty="0" smtClean="0"/>
              <a:t> Angler Survey </a:t>
            </a:r>
            <a:r>
              <a:rPr lang="en-US" sz="2000" dirty="0"/>
              <a:t>(2014)</a:t>
            </a:r>
          </a:p>
          <a:p>
            <a:pPr lvl="1"/>
            <a:r>
              <a:rPr lang="en-US" sz="2000" dirty="0"/>
              <a:t>Gulf of Mexico Angler Survey </a:t>
            </a:r>
            <a:r>
              <a:rPr lang="en-US" sz="2000" dirty="0" smtClean="0"/>
              <a:t>(2013/14)</a:t>
            </a:r>
          </a:p>
          <a:p>
            <a:pPr lvl="1"/>
            <a:r>
              <a:rPr lang="en-US" sz="2000" dirty="0"/>
              <a:t>Massachusetts Angler Valuation Survey </a:t>
            </a:r>
            <a:r>
              <a:rPr lang="en-US" sz="2000" dirty="0" smtClean="0"/>
              <a:t>(2012)</a:t>
            </a:r>
          </a:p>
          <a:p>
            <a:pPr lvl="1"/>
            <a:r>
              <a:rPr lang="en-US" sz="2000" dirty="0" smtClean="0"/>
              <a:t>Alaska Saltwater </a:t>
            </a:r>
            <a:r>
              <a:rPr lang="en-US" sz="2000" dirty="0" err="1" smtClean="0"/>
              <a:t>Sportfishing</a:t>
            </a:r>
            <a:r>
              <a:rPr lang="en-US" sz="2000" dirty="0" smtClean="0"/>
              <a:t> Survey (2012)</a:t>
            </a:r>
          </a:p>
          <a:p>
            <a:endParaRPr lang="en-US" dirty="0"/>
          </a:p>
          <a:p>
            <a:pPr marL="0" indent="0">
              <a:buNone/>
            </a:pPr>
            <a:endParaRPr lang="en-US" alt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19</a:t>
            </a:fld>
            <a:endParaRPr lang="en-US" dirty="0"/>
          </a:p>
        </p:txBody>
      </p:sp>
    </p:spTree>
    <p:extLst>
      <p:ext uri="{BB962C8B-B14F-4D97-AF65-F5344CB8AC3E}">
        <p14:creationId xmlns:p14="http://schemas.microsoft.com/office/powerpoint/2010/main" val="1796004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Workshop Objectives</a:t>
            </a:r>
            <a:endParaRPr lang="en-US" dirty="0"/>
          </a:p>
        </p:txBody>
      </p:sp>
      <p:sp>
        <p:nvSpPr>
          <p:cNvPr id="3" name="Content Placeholder 2"/>
          <p:cNvSpPr>
            <a:spLocks noGrp="1"/>
          </p:cNvSpPr>
          <p:nvPr>
            <p:ph idx="1"/>
          </p:nvPr>
        </p:nvSpPr>
        <p:spPr>
          <a:xfrm>
            <a:off x="228601" y="1331118"/>
            <a:ext cx="5563510" cy="4525963"/>
          </a:xfrm>
        </p:spPr>
        <p:txBody>
          <a:bodyPr>
            <a:normAutofit/>
          </a:bodyPr>
          <a:lstStyle/>
          <a:p>
            <a:pPr marL="0" lvl="2" indent="0"/>
            <a:r>
              <a:rPr lang="en-US" dirty="0"/>
              <a:t> Provide an overview of the socio-economic program at NMFS with respect to recreational </a:t>
            </a:r>
            <a:r>
              <a:rPr lang="en-US" dirty="0">
                <a:solidFill>
                  <a:srgbClr val="00467F"/>
                </a:solidFill>
              </a:rPr>
              <a:t>fishing to </a:t>
            </a:r>
            <a:r>
              <a:rPr lang="en-US" dirty="0" smtClean="0">
                <a:solidFill>
                  <a:srgbClr val="00467F"/>
                </a:solidFill>
              </a:rPr>
              <a:t>inform discussions over the next two days</a:t>
            </a:r>
          </a:p>
          <a:p>
            <a:pPr marL="0" lvl="2" indent="0"/>
            <a:r>
              <a:rPr lang="en-US" dirty="0" smtClean="0"/>
              <a:t>Discuss </a:t>
            </a:r>
            <a:r>
              <a:rPr lang="en-US" dirty="0"/>
              <a:t>constituent perspectives and needs regarding socio-economic data and data </a:t>
            </a:r>
            <a:r>
              <a:rPr lang="en-US" dirty="0" smtClean="0"/>
              <a:t>collections </a:t>
            </a:r>
            <a:endParaRPr lang="en-US" dirty="0" smtClean="0">
              <a:solidFill>
                <a:srgbClr val="00467F"/>
              </a:solidFill>
            </a:endParaRPr>
          </a:p>
          <a:p>
            <a:pPr marL="0" lvl="2" indent="0"/>
            <a:r>
              <a:rPr lang="en-US" dirty="0" smtClean="0"/>
              <a:t>Inform </a:t>
            </a:r>
            <a:r>
              <a:rPr lang="en-US" dirty="0"/>
              <a:t>the April Recreational Fishing Summit discussions</a:t>
            </a:r>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a:t>
            </a:fld>
            <a:endParaRPr lang="en-US"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Effect>
                      <a14:brightnessContrast bright="-13000"/>
                    </a14:imgEffect>
                  </a14:imgLayer>
                </a14:imgProps>
              </a:ext>
              <a:ext uri="{28A0092B-C50C-407E-A947-70E740481C1C}">
                <a14:useLocalDpi xmlns:a14="http://schemas.microsoft.com/office/drawing/2010/main" val="0"/>
              </a:ext>
            </a:extLst>
          </a:blip>
          <a:stretch>
            <a:fillRect/>
          </a:stretch>
        </p:blipFill>
        <p:spPr>
          <a:xfrm>
            <a:off x="5792110" y="1018914"/>
            <a:ext cx="3023692" cy="4600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4076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447924" y="1114425"/>
            <a:ext cx="5362576" cy="772250"/>
          </a:xfrm>
        </p:spPr>
        <p:txBody>
          <a:bodyPr>
            <a:normAutofit/>
          </a:bodyPr>
          <a:lstStyle/>
          <a:p>
            <a:r>
              <a:rPr lang="en-US" dirty="0" smtClean="0">
                <a:solidFill>
                  <a:srgbClr val="FFFF00"/>
                </a:solidFill>
              </a:rPr>
              <a:t>Questions and Comments</a:t>
            </a:r>
            <a:endParaRPr lang="en-US" dirty="0">
              <a:solidFill>
                <a:srgbClr val="FFFF00"/>
              </a:solidFill>
            </a:endParaRPr>
          </a:p>
        </p:txBody>
      </p:sp>
      <p:sp>
        <p:nvSpPr>
          <p:cNvPr id="5" name="Slide Number Placeholder 4"/>
          <p:cNvSpPr>
            <a:spLocks noGrp="1"/>
          </p:cNvSpPr>
          <p:nvPr>
            <p:ph type="sldNum" sz="quarter" idx="14"/>
          </p:nvPr>
        </p:nvSpPr>
        <p:spPr/>
        <p:txBody>
          <a:bodyPr/>
          <a:lstStyle/>
          <a:p>
            <a:r>
              <a:rPr lang="en-US" smtClean="0"/>
              <a:t>U.S. Department of Commerce | National Oceanic and Atmospheric Administration | NOAA Fisheries | Page </a:t>
            </a:r>
            <a:fld id="{632D3AEB-7CBE-3049-91AC-335C6B4F5BF6}" type="slidenum">
              <a:rPr lang="en-US" smtClean="0"/>
              <a:pPr/>
              <a:t>20</a:t>
            </a:fld>
            <a:endParaRPr lang="en-US" dirty="0"/>
          </a:p>
        </p:txBody>
      </p:sp>
    </p:spTree>
    <p:extLst>
      <p:ext uri="{BB962C8B-B14F-4D97-AF65-F5344CB8AC3E}">
        <p14:creationId xmlns:p14="http://schemas.microsoft.com/office/powerpoint/2010/main" val="1025482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 of Presentation</a:t>
            </a:r>
            <a:endParaRPr lang="en-US" dirty="0"/>
          </a:p>
        </p:txBody>
      </p:sp>
      <p:sp>
        <p:nvSpPr>
          <p:cNvPr id="3" name="Content Placeholder 2"/>
          <p:cNvSpPr>
            <a:spLocks noGrp="1"/>
          </p:cNvSpPr>
          <p:nvPr>
            <p:ph idx="1"/>
          </p:nvPr>
        </p:nvSpPr>
        <p:spPr>
          <a:xfrm>
            <a:off x="228600" y="1226343"/>
            <a:ext cx="7267575" cy="4525963"/>
          </a:xfrm>
        </p:spPr>
        <p:txBody>
          <a:bodyPr>
            <a:normAutofit/>
          </a:bodyPr>
          <a:lstStyle/>
          <a:p>
            <a:pPr>
              <a:lnSpc>
                <a:spcPct val="90000"/>
              </a:lnSpc>
              <a:buNone/>
            </a:pPr>
            <a:r>
              <a:rPr lang="en-US" sz="2400" dirty="0" smtClean="0"/>
              <a:t> </a:t>
            </a:r>
            <a:endParaRPr lang="en-US" sz="2400" dirty="0"/>
          </a:p>
          <a:p>
            <a:pPr lvl="1"/>
            <a:r>
              <a:rPr lang="en-US" dirty="0"/>
              <a:t>Recap of 2010 Summit Economic Goals </a:t>
            </a:r>
            <a:endParaRPr lang="en-US" sz="2800" dirty="0"/>
          </a:p>
          <a:p>
            <a:pPr lvl="1"/>
            <a:r>
              <a:rPr lang="en-US" dirty="0"/>
              <a:t>Why NMFS collects economic data and overview of the types of data collections </a:t>
            </a:r>
            <a:endParaRPr lang="en-US" sz="2800" dirty="0"/>
          </a:p>
          <a:p>
            <a:pPr lvl="1"/>
            <a:r>
              <a:rPr lang="en-US" dirty="0"/>
              <a:t>Accomplishments over past 4 years </a:t>
            </a:r>
            <a:endParaRPr lang="en-US" sz="2800" dirty="0"/>
          </a:p>
          <a:p>
            <a:pPr lvl="1"/>
            <a:r>
              <a:rPr lang="en-US" dirty="0"/>
              <a:t>Current </a:t>
            </a:r>
            <a:r>
              <a:rPr lang="en-US" dirty="0" smtClean="0"/>
              <a:t>and upcoming data collections and modeling and research efforts</a:t>
            </a:r>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dirty="0"/>
          </a:p>
        </p:txBody>
      </p:sp>
    </p:spTree>
    <p:extLst>
      <p:ext uri="{BB962C8B-B14F-4D97-AF65-F5344CB8AC3E}">
        <p14:creationId xmlns:p14="http://schemas.microsoft.com/office/powerpoint/2010/main" val="2896479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2010 Summit Economic Goals</a:t>
            </a:r>
          </a:p>
        </p:txBody>
      </p:sp>
      <p:sp>
        <p:nvSpPr>
          <p:cNvPr id="3" name="Content Placeholder 2"/>
          <p:cNvSpPr>
            <a:spLocks noGrp="1"/>
          </p:cNvSpPr>
          <p:nvPr>
            <p:ph idx="1"/>
          </p:nvPr>
        </p:nvSpPr>
        <p:spPr>
          <a:xfrm>
            <a:off x="228600" y="1226343"/>
            <a:ext cx="7966494" cy="4525963"/>
          </a:xfrm>
        </p:spPr>
        <p:txBody>
          <a:bodyPr>
            <a:normAutofit lnSpcReduction="10000"/>
          </a:bodyPr>
          <a:lstStyle/>
          <a:p>
            <a:pPr>
              <a:lnSpc>
                <a:spcPct val="90000"/>
              </a:lnSpc>
              <a:buNone/>
            </a:pPr>
            <a:r>
              <a:rPr lang="en-US" sz="2400" dirty="0" smtClean="0"/>
              <a:t> </a:t>
            </a:r>
            <a:r>
              <a:rPr lang="en-US" dirty="0" smtClean="0"/>
              <a:t>Goal 3 – Improved social and economic data on recreational fisheries</a:t>
            </a:r>
            <a:endParaRPr lang="en-US" sz="2800" dirty="0"/>
          </a:p>
          <a:p>
            <a:r>
              <a:rPr lang="en-US" sz="2400" dirty="0" smtClean="0"/>
              <a:t>Objective 1: </a:t>
            </a:r>
            <a:r>
              <a:rPr lang="en-US" sz="2400" dirty="0"/>
              <a:t>Review allocation process and goals and provide economic </a:t>
            </a:r>
            <a:r>
              <a:rPr lang="en-US" sz="2400" dirty="0" smtClean="0"/>
              <a:t>data suitable </a:t>
            </a:r>
            <a:r>
              <a:rPr lang="en-US" sz="2400" dirty="0"/>
              <a:t>for managers to evaluate/make allocation and regulatory decisions. </a:t>
            </a:r>
            <a:endParaRPr lang="en-US" sz="2400" dirty="0" smtClean="0"/>
          </a:p>
          <a:p>
            <a:endParaRPr lang="en-US" sz="2400" dirty="0" smtClean="0"/>
          </a:p>
          <a:p>
            <a:r>
              <a:rPr lang="en-US" sz="2400" dirty="0" smtClean="0"/>
              <a:t>Objective 2: </a:t>
            </a:r>
            <a:r>
              <a:rPr lang="en-US" sz="2400" dirty="0"/>
              <a:t>Understand the socio-economic impacts of </a:t>
            </a:r>
            <a:r>
              <a:rPr lang="en-US" sz="2400" dirty="0" smtClean="0"/>
              <a:t>Natural Disasters/Deepwater </a:t>
            </a:r>
            <a:r>
              <a:rPr lang="en-US" sz="2400" dirty="0"/>
              <a:t>Horizon Oil Spill</a:t>
            </a:r>
            <a:r>
              <a:rPr lang="en-US" sz="2400" dirty="0" smtClean="0"/>
              <a:t>.</a:t>
            </a:r>
          </a:p>
          <a:p>
            <a:endParaRPr lang="en-US" sz="2400" dirty="0"/>
          </a:p>
          <a:p>
            <a:r>
              <a:rPr lang="en-US" sz="2400" dirty="0" smtClean="0"/>
              <a:t>Objective 3: </a:t>
            </a:r>
            <a:r>
              <a:rPr lang="en-US" sz="2400" dirty="0"/>
              <a:t>Improve understanding of human dimensions of recreational fishing (e.g</a:t>
            </a:r>
            <a:r>
              <a:rPr lang="en-US" sz="2400" dirty="0" smtClean="0"/>
              <a:t>., </a:t>
            </a:r>
            <a:r>
              <a:rPr lang="en-US" sz="2400" dirty="0"/>
              <a:t>angler </a:t>
            </a:r>
            <a:r>
              <a:rPr lang="en-US" sz="2400" dirty="0" smtClean="0"/>
              <a:t>satisfaction, motivations</a:t>
            </a:r>
            <a:r>
              <a:rPr lang="en-US" sz="2400" dirty="0"/>
              <a:t>).</a:t>
            </a:r>
          </a:p>
          <a:p>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spTree>
    <p:extLst>
      <p:ext uri="{BB962C8B-B14F-4D97-AF65-F5344CB8AC3E}">
        <p14:creationId xmlns:p14="http://schemas.microsoft.com/office/powerpoint/2010/main" val="130188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199"/>
            <a:ext cx="8229600" cy="955277"/>
          </a:xfrm>
        </p:spPr>
        <p:txBody>
          <a:bodyPr>
            <a:normAutofit fontScale="90000"/>
          </a:bodyPr>
          <a:lstStyle/>
          <a:p>
            <a:r>
              <a:rPr lang="en-US" sz="2700" dirty="0" smtClean="0"/>
              <a:t>Objective 1: Provide </a:t>
            </a:r>
            <a:r>
              <a:rPr lang="en-US" sz="2700" dirty="0"/>
              <a:t>economic data suitable for managers to evaluate/make allocation and regulatory </a:t>
            </a:r>
            <a:r>
              <a:rPr lang="en-US" sz="2700" dirty="0" smtClean="0"/>
              <a:t>decisions</a:t>
            </a:r>
            <a:r>
              <a:rPr lang="en-US" dirty="0"/>
              <a:t/>
            </a:r>
            <a:br>
              <a:rPr lang="en-US" dirty="0"/>
            </a:br>
            <a:endParaRPr lang="en-US" dirty="0"/>
          </a:p>
        </p:txBody>
      </p:sp>
      <p:sp>
        <p:nvSpPr>
          <p:cNvPr id="3" name="Content Placeholder 2"/>
          <p:cNvSpPr>
            <a:spLocks noGrp="1"/>
          </p:cNvSpPr>
          <p:nvPr>
            <p:ph idx="1"/>
          </p:nvPr>
        </p:nvSpPr>
        <p:spPr>
          <a:xfrm>
            <a:off x="228600" y="1412477"/>
            <a:ext cx="7517921" cy="4793457"/>
          </a:xfrm>
        </p:spPr>
        <p:txBody>
          <a:bodyPr>
            <a:normAutofit fontScale="85000" lnSpcReduction="20000"/>
          </a:bodyPr>
          <a:lstStyle/>
          <a:p>
            <a:pPr>
              <a:lnSpc>
                <a:spcPct val="90000"/>
              </a:lnSpc>
              <a:buNone/>
            </a:pPr>
            <a:r>
              <a:rPr lang="en-US" sz="2400" dirty="0" smtClean="0"/>
              <a:t> </a:t>
            </a:r>
            <a:endParaRPr lang="en-US" sz="2400" dirty="0"/>
          </a:p>
          <a:p>
            <a:r>
              <a:rPr lang="en-US" sz="2600" dirty="0"/>
              <a:t>Address recreational concerns/comments on allocation (and </a:t>
            </a:r>
            <a:r>
              <a:rPr lang="en-US" sz="2600" dirty="0" smtClean="0"/>
              <a:t>other issues</a:t>
            </a:r>
            <a:r>
              <a:rPr lang="en-US" sz="2600" dirty="0"/>
              <a:t>) in NOAA Catch Share policy, as appropriate</a:t>
            </a:r>
            <a:r>
              <a:rPr lang="en-US" sz="2600" dirty="0" smtClean="0"/>
              <a:t>.</a:t>
            </a:r>
          </a:p>
          <a:p>
            <a:endParaRPr lang="en-US" sz="2600" dirty="0"/>
          </a:p>
          <a:p>
            <a:r>
              <a:rPr lang="en-US" sz="2600" dirty="0" smtClean="0"/>
              <a:t> </a:t>
            </a:r>
            <a:r>
              <a:rPr lang="en-US" sz="2600" dirty="0"/>
              <a:t>Implement the 2011 Marine Angler Expenditure Survey</a:t>
            </a:r>
            <a:r>
              <a:rPr lang="en-US" sz="2600" b="1" dirty="0"/>
              <a:t>-- </a:t>
            </a:r>
            <a:r>
              <a:rPr lang="en-US" sz="2600" dirty="0"/>
              <a:t>A </a:t>
            </a:r>
            <a:r>
              <a:rPr lang="en-US" sz="2600" dirty="0" smtClean="0"/>
              <a:t>nationwide survey </a:t>
            </a:r>
            <a:r>
              <a:rPr lang="en-US" sz="2600" dirty="0"/>
              <a:t>of marine anglers in all coastal states to gather expenditures </a:t>
            </a:r>
            <a:r>
              <a:rPr lang="en-US" sz="2600" dirty="0" smtClean="0"/>
              <a:t>on trip-related </a:t>
            </a:r>
            <a:r>
              <a:rPr lang="en-US" sz="2600" dirty="0"/>
              <a:t>costs and expenditures on durable fishing related goods</a:t>
            </a:r>
            <a:r>
              <a:rPr lang="en-US" sz="2600" dirty="0" smtClean="0"/>
              <a:t>.</a:t>
            </a:r>
          </a:p>
          <a:p>
            <a:endParaRPr lang="en-US" sz="2600" dirty="0"/>
          </a:p>
          <a:p>
            <a:r>
              <a:rPr lang="en-US" sz="2600" dirty="0" smtClean="0"/>
              <a:t>Work </a:t>
            </a:r>
            <a:r>
              <a:rPr lang="en-US" sz="2600" dirty="0"/>
              <a:t>with the Office of Science and Technology; conduct a gap </a:t>
            </a:r>
            <a:r>
              <a:rPr lang="en-US" sz="2600" dirty="0" smtClean="0"/>
              <a:t>analysis of </a:t>
            </a:r>
            <a:r>
              <a:rPr lang="en-US" sz="2600" dirty="0"/>
              <a:t>current social and economic programs</a:t>
            </a:r>
            <a:r>
              <a:rPr lang="en-US" sz="2600" dirty="0" smtClean="0"/>
              <a:t>.</a:t>
            </a:r>
          </a:p>
          <a:p>
            <a:endParaRPr lang="en-US" sz="2600" dirty="0"/>
          </a:p>
          <a:p>
            <a:r>
              <a:rPr lang="en-US" sz="2600" dirty="0" smtClean="0"/>
              <a:t>Coordinate </a:t>
            </a:r>
            <a:r>
              <a:rPr lang="en-US" sz="2600" dirty="0"/>
              <a:t>with stakeholders, NOAA economists, Council, </a:t>
            </a:r>
            <a:r>
              <a:rPr lang="en-US" sz="2600" dirty="0" smtClean="0"/>
              <a:t>and Commission </a:t>
            </a:r>
            <a:r>
              <a:rPr lang="en-US" sz="2600" dirty="0"/>
              <a:t>staff to inventory management need for social </a:t>
            </a:r>
            <a:r>
              <a:rPr lang="en-US" sz="2600" dirty="0" smtClean="0"/>
              <a:t>and economic </a:t>
            </a:r>
            <a:r>
              <a:rPr lang="en-US" sz="2600" dirty="0"/>
              <a:t>data.</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spTree>
    <p:extLst>
      <p:ext uri="{BB962C8B-B14F-4D97-AF65-F5344CB8AC3E}">
        <p14:creationId xmlns:p14="http://schemas.microsoft.com/office/powerpoint/2010/main" val="1301880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988219"/>
          </a:xfrm>
        </p:spPr>
        <p:txBody>
          <a:bodyPr>
            <a:noAutofit/>
          </a:bodyPr>
          <a:lstStyle/>
          <a:p>
            <a:r>
              <a:rPr lang="en-US" sz="2400" dirty="0" smtClean="0"/>
              <a:t>Objective 2: Understand </a:t>
            </a:r>
            <a:r>
              <a:rPr lang="en-US" sz="2400" dirty="0"/>
              <a:t>the socio-economic impacts of Natural Disasters/</a:t>
            </a:r>
            <a:r>
              <a:rPr lang="en-US" sz="2400" dirty="0" err="1"/>
              <a:t>Deepwater</a:t>
            </a:r>
            <a:r>
              <a:rPr lang="en-US" sz="2400" dirty="0"/>
              <a:t> Horizon Oil </a:t>
            </a:r>
            <a:r>
              <a:rPr lang="en-US" sz="2400" dirty="0" smtClean="0"/>
              <a:t>Spill</a:t>
            </a:r>
            <a:r>
              <a:rPr lang="en-US" sz="2400" dirty="0"/>
              <a:t/>
            </a:r>
            <a:br>
              <a:rPr lang="en-US" sz="2400" dirty="0"/>
            </a:br>
            <a:endParaRPr lang="en-US" sz="2400" dirty="0"/>
          </a:p>
        </p:txBody>
      </p:sp>
      <p:sp>
        <p:nvSpPr>
          <p:cNvPr id="3" name="Content Placeholder 2"/>
          <p:cNvSpPr>
            <a:spLocks noGrp="1"/>
          </p:cNvSpPr>
          <p:nvPr>
            <p:ph idx="1"/>
          </p:nvPr>
        </p:nvSpPr>
        <p:spPr>
          <a:xfrm>
            <a:off x="457200" y="1445418"/>
            <a:ext cx="8229600" cy="4525963"/>
          </a:xfrm>
        </p:spPr>
        <p:txBody>
          <a:bodyPr>
            <a:normAutofit/>
          </a:bodyPr>
          <a:lstStyle/>
          <a:p>
            <a:r>
              <a:rPr lang="en-US" sz="2400" dirty="0"/>
              <a:t>Work to ensure appropriate consideration of recreational </a:t>
            </a:r>
            <a:r>
              <a:rPr lang="en-US" sz="2400" dirty="0" smtClean="0"/>
              <a:t>fishing interests </a:t>
            </a:r>
            <a:r>
              <a:rPr lang="en-US" sz="2400" dirty="0"/>
              <a:t>in relief/aid packages.</a:t>
            </a:r>
          </a:p>
          <a:p>
            <a:r>
              <a:rPr lang="en-US" sz="2400" dirty="0" smtClean="0"/>
              <a:t>Work </a:t>
            </a:r>
            <a:r>
              <a:rPr lang="en-US" sz="2400" dirty="0"/>
              <a:t>with appropriate DOC/NOAA staff, fishery management councils, state agencies, </a:t>
            </a:r>
            <a:r>
              <a:rPr lang="en-US" sz="2400" dirty="0" smtClean="0"/>
              <a:t>academic institutions</a:t>
            </a:r>
            <a:r>
              <a:rPr lang="en-US" sz="2400" dirty="0"/>
              <a:t>, and constituents to fully understand the socio-economic effects of the spill.</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a:t>
            </a:fld>
            <a:endParaRPr lang="en-US" dirty="0"/>
          </a:p>
        </p:txBody>
      </p:sp>
    </p:spTree>
    <p:extLst>
      <p:ext uri="{BB962C8B-B14F-4D97-AF65-F5344CB8AC3E}">
        <p14:creationId xmlns:p14="http://schemas.microsoft.com/office/powerpoint/2010/main" val="413840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723"/>
            <a:ext cx="8229600" cy="1209675"/>
          </a:xfrm>
        </p:spPr>
        <p:txBody>
          <a:bodyPr>
            <a:normAutofit/>
          </a:bodyPr>
          <a:lstStyle/>
          <a:p>
            <a:r>
              <a:rPr lang="en-US" sz="2400" dirty="0" smtClean="0"/>
              <a:t>Objective 3: </a:t>
            </a:r>
            <a:r>
              <a:rPr lang="en-US" sz="2400" dirty="0"/>
              <a:t>Improve understanding of human dimensions of recreational fishing </a:t>
            </a:r>
          </a:p>
        </p:txBody>
      </p:sp>
      <p:sp>
        <p:nvSpPr>
          <p:cNvPr id="3" name="Content Placeholder 2"/>
          <p:cNvSpPr>
            <a:spLocks noGrp="1"/>
          </p:cNvSpPr>
          <p:nvPr>
            <p:ph idx="1"/>
          </p:nvPr>
        </p:nvSpPr>
        <p:spPr>
          <a:xfrm>
            <a:off x="457200" y="1445418"/>
            <a:ext cx="8229600" cy="4525963"/>
          </a:xfrm>
        </p:spPr>
        <p:txBody>
          <a:bodyPr>
            <a:normAutofit/>
          </a:bodyPr>
          <a:lstStyle/>
          <a:p>
            <a:r>
              <a:rPr lang="en-US" sz="2400" dirty="0" smtClean="0"/>
              <a:t>Evaluate </a:t>
            </a:r>
            <a:r>
              <a:rPr lang="en-US" sz="2400" dirty="0"/>
              <a:t>state of current knowledge of human dimensions of recreational fishing.</a:t>
            </a:r>
          </a:p>
          <a:p>
            <a:r>
              <a:rPr lang="en-US" sz="2400" dirty="0" smtClean="0"/>
              <a:t>Identify </a:t>
            </a:r>
            <a:r>
              <a:rPr lang="en-US" sz="2400" dirty="0"/>
              <a:t>key needs and work with NOAA scientists, Council and Commission social scientists, </a:t>
            </a:r>
            <a:r>
              <a:rPr lang="en-US" sz="2400" dirty="0" smtClean="0"/>
              <a:t>and outside </a:t>
            </a:r>
            <a:r>
              <a:rPr lang="en-US" sz="2400" dirty="0"/>
              <a:t>specialists in preparing a research agenda on human dimensions in marine recreational fishing.</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a:t>
            </a:fld>
            <a:endParaRPr lang="en-US" dirty="0"/>
          </a:p>
        </p:txBody>
      </p:sp>
    </p:spTree>
    <p:extLst>
      <p:ext uri="{BB962C8B-B14F-4D97-AF65-F5344CB8AC3E}">
        <p14:creationId xmlns:p14="http://schemas.microsoft.com/office/powerpoint/2010/main" val="104539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457199"/>
            <a:ext cx="8639355" cy="750093"/>
          </a:xfrm>
        </p:spPr>
        <p:txBody>
          <a:bodyPr>
            <a:normAutofit fontScale="90000"/>
          </a:bodyPr>
          <a:lstStyle/>
          <a:p>
            <a:r>
              <a:rPr lang="en-US" dirty="0" smtClean="0"/>
              <a:t>Why collect economic data / conduct assessments?</a:t>
            </a:r>
            <a:endParaRPr lang="en-US" dirty="0"/>
          </a:p>
        </p:txBody>
      </p:sp>
      <p:sp>
        <p:nvSpPr>
          <p:cNvPr id="3" name="Content Placeholder 2"/>
          <p:cNvSpPr>
            <a:spLocks noGrp="1"/>
          </p:cNvSpPr>
          <p:nvPr>
            <p:ph idx="1"/>
          </p:nvPr>
        </p:nvSpPr>
        <p:spPr/>
        <p:txBody>
          <a:bodyPr>
            <a:normAutofit/>
          </a:bodyPr>
          <a:lstStyle/>
          <a:p>
            <a:r>
              <a:rPr lang="en-US" sz="2400" dirty="0" smtClean="0"/>
              <a:t>Legal </a:t>
            </a:r>
            <a:r>
              <a:rPr lang="en-US" sz="2400" dirty="0"/>
              <a:t>mandates require economic assessments of proposed recreational fishing management actions (e.g., MSA/national standards, EO12866, RFA, NEPA</a:t>
            </a:r>
            <a:r>
              <a:rPr lang="en-US" sz="2400" dirty="0" smtClean="0"/>
              <a:t>)</a:t>
            </a:r>
            <a:endParaRPr lang="en-US" sz="2400" dirty="0"/>
          </a:p>
          <a:p>
            <a:endParaRPr lang="en-US" sz="2400" dirty="0"/>
          </a:p>
          <a:p>
            <a:r>
              <a:rPr lang="en-US" sz="2400" dirty="0"/>
              <a:t>Provides decision-makers with information to make more informed decisions </a:t>
            </a:r>
            <a:r>
              <a:rPr lang="en-US" sz="2400" dirty="0" smtClean="0"/>
              <a:t>regarding fisheries management options</a:t>
            </a:r>
            <a:endParaRPr lang="en-US" sz="2400" dirty="0"/>
          </a:p>
          <a:p>
            <a:endParaRPr lang="en-US" sz="2400" dirty="0"/>
          </a:p>
          <a:p>
            <a:r>
              <a:rPr lang="en-US" sz="2400" dirty="0"/>
              <a:t>Disaster </a:t>
            </a:r>
            <a:r>
              <a:rPr lang="en-US" sz="2400" dirty="0" smtClean="0"/>
              <a:t>assessment</a:t>
            </a:r>
            <a:r>
              <a:rPr lang="en-US" sz="2400" dirty="0"/>
              <a:t>s</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34393" y="3810440"/>
            <a:ext cx="3710933" cy="2544640"/>
          </a:xfrm>
          <a:prstGeom prst="rect">
            <a:avLst/>
          </a:prstGeom>
          <a:noFill/>
          <a:ln w="9525">
            <a:noFill/>
            <a:miter lim="800000"/>
            <a:headEnd/>
            <a:tailEnd/>
          </a:ln>
        </p:spPr>
      </p:pic>
    </p:spTree>
    <p:extLst>
      <p:ext uri="{BB962C8B-B14F-4D97-AF65-F5344CB8AC3E}">
        <p14:creationId xmlns:p14="http://schemas.microsoft.com/office/powerpoint/2010/main" val="1948294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data and research can address questions such as:</a:t>
            </a:r>
            <a:endParaRPr lang="en-US" dirty="0"/>
          </a:p>
        </p:txBody>
      </p:sp>
      <p:sp>
        <p:nvSpPr>
          <p:cNvPr id="3" name="Content Placeholder 2"/>
          <p:cNvSpPr>
            <a:spLocks noGrp="1"/>
          </p:cNvSpPr>
          <p:nvPr>
            <p:ph idx="1"/>
          </p:nvPr>
        </p:nvSpPr>
        <p:spPr>
          <a:xfrm>
            <a:off x="457200" y="1740693"/>
            <a:ext cx="8229600" cy="4525963"/>
          </a:xfrm>
        </p:spPr>
        <p:txBody>
          <a:bodyPr>
            <a:normAutofit/>
          </a:bodyPr>
          <a:lstStyle/>
          <a:p>
            <a:r>
              <a:rPr lang="en-US" sz="2400" dirty="0"/>
              <a:t>What drives participation levels?</a:t>
            </a:r>
          </a:p>
          <a:p>
            <a:r>
              <a:rPr lang="en-US" sz="2400" dirty="0"/>
              <a:t>What is the </a:t>
            </a:r>
            <a:r>
              <a:rPr lang="en-US" sz="2400" dirty="0" smtClean="0"/>
              <a:t>economic value </a:t>
            </a:r>
            <a:r>
              <a:rPr lang="en-US" sz="2400" dirty="0"/>
              <a:t>of the fishery?</a:t>
            </a:r>
          </a:p>
          <a:p>
            <a:r>
              <a:rPr lang="en-US" sz="2400" dirty="0"/>
              <a:t>What is the economic contribution of the </a:t>
            </a:r>
            <a:r>
              <a:rPr lang="en-US" sz="2400" dirty="0" smtClean="0"/>
              <a:t>fishery to coastal communities?</a:t>
            </a:r>
            <a:endParaRPr lang="en-US" sz="2400" dirty="0"/>
          </a:p>
          <a:p>
            <a:r>
              <a:rPr lang="en-US" sz="2400" dirty="0"/>
              <a:t>How may regulatory actions impact consumers, anglers, commercial harvesters, for-hire operations, and seafood dealers/processors?</a:t>
            </a:r>
          </a:p>
          <a:p>
            <a:r>
              <a:rPr lang="en-US" sz="2400" dirty="0" smtClean="0"/>
              <a:t>How </a:t>
            </a:r>
            <a:r>
              <a:rPr lang="en-US" sz="2400" dirty="0"/>
              <a:t>to incorporate ecosystem management into fishery management?</a:t>
            </a:r>
          </a:p>
          <a:p>
            <a:pPr marL="0" indent="0">
              <a:buNone/>
            </a:pP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dirty="0"/>
          </a:p>
        </p:txBody>
      </p:sp>
    </p:spTree>
    <p:extLst>
      <p:ext uri="{BB962C8B-B14F-4D97-AF65-F5344CB8AC3E}">
        <p14:creationId xmlns:p14="http://schemas.microsoft.com/office/powerpoint/2010/main" val="990618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2032</TotalTime>
  <Words>2481</Words>
  <Application>Microsoft Office PowerPoint</Application>
  <PresentationFormat>On-screen Show (4:3)</PresentationFormat>
  <Paragraphs>213</Paragraphs>
  <Slides>20</Slides>
  <Notes>14</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NOAA Fisheries Content Slides</vt:lpstr>
      <vt:lpstr>NOAA Divider Slides</vt:lpstr>
      <vt:lpstr>NOAA Title Options</vt:lpstr>
      <vt:lpstr> Economic Analysis of Recreational Fishing  at NOAA Fisheries</vt:lpstr>
      <vt:lpstr>Workshop Objectives</vt:lpstr>
      <vt:lpstr>Outline of Presentation</vt:lpstr>
      <vt:lpstr>2010 Summit Economic Goals</vt:lpstr>
      <vt:lpstr>Objective 1: Provide economic data suitable for managers to evaluate/make allocation and regulatory decisions </vt:lpstr>
      <vt:lpstr>Objective 2: Understand the socio-economic impacts of Natural Disasters/Deepwater Horizon Oil Spill </vt:lpstr>
      <vt:lpstr>Objective 3: Improve understanding of human dimensions of recreational fishing </vt:lpstr>
      <vt:lpstr>Why collect economic data / conduct assessments?</vt:lpstr>
      <vt:lpstr>Economic data and research can address questions such as:</vt:lpstr>
      <vt:lpstr>Who can use economic data and analysis?</vt:lpstr>
      <vt:lpstr>Types of NMFS Recreational Economic Surveys and Typical Data Collected</vt:lpstr>
      <vt:lpstr>NMFS Recreational Economic Models</vt:lpstr>
      <vt:lpstr>Regional Economic Impact Models </vt:lpstr>
      <vt:lpstr>For Hire Models</vt:lpstr>
      <vt:lpstr>Revealed Preference Models</vt:lpstr>
      <vt:lpstr>Stated Preference Models</vt:lpstr>
      <vt:lpstr>Recapping…….</vt:lpstr>
      <vt:lpstr>Accomplishments on 2010 Summit Economic Goals </vt:lpstr>
      <vt:lpstr>Broader Accomplishments: Recent and Upcoming Data Collections</vt:lpstr>
      <vt:lpstr>Questions and Comments</vt:lpstr>
    </vt:vector>
  </TitlesOfParts>
  <Company>Janin/Cliff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Sabrina_Lovell</cp:lastModifiedBy>
  <cp:revision>184</cp:revision>
  <dcterms:created xsi:type="dcterms:W3CDTF">2012-07-23T20:47:30Z</dcterms:created>
  <dcterms:modified xsi:type="dcterms:W3CDTF">2014-02-24T19:03:12Z</dcterms:modified>
</cp:coreProperties>
</file>