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304" r:id="rId4"/>
    <p:sldId id="305" r:id="rId5"/>
    <p:sldId id="287" r:id="rId6"/>
    <p:sldId id="319" r:id="rId7"/>
    <p:sldId id="316" r:id="rId8"/>
    <p:sldId id="307" r:id="rId9"/>
    <p:sldId id="308" r:id="rId10"/>
    <p:sldId id="317" r:id="rId11"/>
    <p:sldId id="309" r:id="rId12"/>
    <p:sldId id="310" r:id="rId13"/>
    <p:sldId id="318" r:id="rId14"/>
    <p:sldId id="311" r:id="rId15"/>
    <p:sldId id="312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432" autoAdjust="0"/>
  </p:normalViewPr>
  <p:slideViewPr>
    <p:cSldViewPr>
      <p:cViewPr varScale="1">
        <p:scale>
          <a:sx n="130" d="100"/>
          <a:sy n="130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DATA4\ST\ST5\Rec%20Attitudes%20Survey%202012\CHARTS%20for%20p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DATA4\ST\ST5\Rec%20Attitudes%20Survey%202012\CHARTS%20for%20p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DATA4\ST\ST5\Rec%20Attitudes%20Survey%202012\CHARTS%20for%20p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DATA4\ST\ST5\Rec%20Attitudes%20Survey%202012\CHARTS%20for%20pp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DATA4\ST\ST5\Rec%20Attitudes%20Survey%202012\CHARTS%20for%20p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DATA4\ST\ST5\Rec%20Attitudes%20Survey%202012\CHARTS%20for%20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'Q10'!$A$16</c:f>
              <c:strCache>
                <c:ptCount val="1"/>
                <c:pt idx="0">
                  <c:v>Protect/restore degraded fish habitat</c:v>
                </c:pt>
              </c:strCache>
            </c:strRef>
          </c:tx>
          <c:invertIfNegative val="0"/>
          <c:cat>
            <c:strRef>
              <c:f>'Q10'!$B$15:$G$15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'Q10'!$B$16:$G$16</c:f>
              <c:numCache>
                <c:formatCode>0%</c:formatCode>
                <c:ptCount val="6"/>
                <c:pt idx="0">
                  <c:v>0.5837</c:v>
                </c:pt>
                <c:pt idx="1">
                  <c:v>0.69399999999999995</c:v>
                </c:pt>
                <c:pt idx="2">
                  <c:v>0.64980000000000004</c:v>
                </c:pt>
                <c:pt idx="3">
                  <c:v>0.59509999999999996</c:v>
                </c:pt>
                <c:pt idx="4">
                  <c:v>0.6734</c:v>
                </c:pt>
                <c:pt idx="5">
                  <c:v>0.69489999999999996</c:v>
                </c:pt>
              </c:numCache>
            </c:numRef>
          </c:val>
        </c:ser>
        <c:ser>
          <c:idx val="4"/>
          <c:order val="1"/>
          <c:tx>
            <c:strRef>
              <c:f>'Q10'!$A$20</c:f>
              <c:strCache>
                <c:ptCount val="1"/>
                <c:pt idx="0">
                  <c:v>Establish minimum size limits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'Q10'!$B$15:$G$15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'Q10'!$B$20:$G$20</c:f>
              <c:numCache>
                <c:formatCode>0%</c:formatCode>
                <c:ptCount val="6"/>
                <c:pt idx="1">
                  <c:v>0.48509999999999998</c:v>
                </c:pt>
                <c:pt idx="2">
                  <c:v>0.54390000000000005</c:v>
                </c:pt>
                <c:pt idx="3">
                  <c:v>0.50570000000000004</c:v>
                </c:pt>
                <c:pt idx="4">
                  <c:v>0.48670000000000002</c:v>
                </c:pt>
                <c:pt idx="5">
                  <c:v>0.50829999999999997</c:v>
                </c:pt>
              </c:numCache>
            </c:numRef>
          </c:val>
        </c:ser>
        <c:ser>
          <c:idx val="1"/>
          <c:order val="2"/>
          <c:tx>
            <c:strRef>
              <c:f>'Q10'!$A$17</c:f>
              <c:strCache>
                <c:ptCount val="1"/>
                <c:pt idx="0">
                  <c:v>Require release techniques to reduce mortality</c:v>
                </c:pt>
              </c:strCache>
            </c:strRef>
          </c:tx>
          <c:spPr>
            <a:pattFill prst="dkHorz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'Q10'!$B$15:$G$15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'Q10'!$B$17:$G$17</c:f>
              <c:numCache>
                <c:formatCode>General</c:formatCode>
                <c:ptCount val="6"/>
                <c:pt idx="0" formatCode="0%">
                  <c:v>0.49049999999999999</c:v>
                </c:pt>
              </c:numCache>
            </c:numRef>
          </c:val>
        </c:ser>
        <c:ser>
          <c:idx val="2"/>
          <c:order val="3"/>
          <c:tx>
            <c:strRef>
              <c:f>'Q10'!$A$18</c:f>
              <c:strCache>
                <c:ptCount val="1"/>
                <c:pt idx="0">
                  <c:v>Increase rec harvest/decrease comm. harvest</c:v>
                </c:pt>
              </c:strCache>
            </c:strRef>
          </c:tx>
          <c:invertIfNegative val="0"/>
          <c:cat>
            <c:strRef>
              <c:f>'Q10'!$B$15:$G$15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'Q10'!$B$18:$G$18</c:f>
              <c:numCache>
                <c:formatCode>General</c:formatCode>
                <c:ptCount val="6"/>
                <c:pt idx="0" formatCode="0%">
                  <c:v>0.41830000000000001</c:v>
                </c:pt>
              </c:numCache>
            </c:numRef>
          </c:val>
        </c:ser>
        <c:ser>
          <c:idx val="3"/>
          <c:order val="4"/>
          <c:tx>
            <c:strRef>
              <c:f>'Q10'!$A$19</c:f>
              <c:strCache>
                <c:ptCount val="1"/>
                <c:pt idx="0">
                  <c:v>Provide artificial habitat</c:v>
                </c:pt>
              </c:strCache>
            </c:strRef>
          </c:tx>
          <c:invertIfNegative val="0"/>
          <c:cat>
            <c:strRef>
              <c:f>'Q10'!$B$15:$G$15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'Q10'!$B$19:$G$19</c:f>
              <c:numCache>
                <c:formatCode>0%</c:formatCode>
                <c:ptCount val="6"/>
                <c:pt idx="1">
                  <c:v>0.59430000000000005</c:v>
                </c:pt>
                <c:pt idx="4">
                  <c:v>0.54430000000000001</c:v>
                </c:pt>
                <c:pt idx="5">
                  <c:v>0.56799999999999995</c:v>
                </c:pt>
              </c:numCache>
            </c:numRef>
          </c:val>
        </c:ser>
        <c:ser>
          <c:idx val="5"/>
          <c:order val="5"/>
          <c:tx>
            <c:strRef>
              <c:f>'Q10'!$A$21</c:f>
              <c:strCache>
                <c:ptCount val="1"/>
                <c:pt idx="0">
                  <c:v>Limit total keep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'Q10'!$B$15:$G$15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'Q10'!$B$21:$G$21</c:f>
              <c:numCache>
                <c:formatCode>General</c:formatCode>
                <c:ptCount val="6"/>
                <c:pt idx="2" formatCode="0%">
                  <c:v>0.51280000000000003</c:v>
                </c:pt>
                <c:pt idx="3" formatCode="0%">
                  <c:v>0.47089999999999999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398976"/>
        <c:axId val="124417152"/>
      </c:barChart>
      <c:catAx>
        <c:axId val="124398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417152"/>
        <c:crosses val="autoZero"/>
        <c:auto val="1"/>
        <c:lblAlgn val="ctr"/>
        <c:lblOffset val="100"/>
        <c:noMultiLvlLbl val="0"/>
      </c:catAx>
      <c:valAx>
        <c:axId val="124417152"/>
        <c:scaling>
          <c:orientation val="minMax"/>
          <c:max val="2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4398976"/>
        <c:crosses val="autoZero"/>
        <c:crossBetween val="between"/>
        <c:majorUnit val="0.25"/>
        <c:minorUnit val="4.0000000000000008E-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'Q10'!$I$16</c:f>
              <c:strCache>
                <c:ptCount val="1"/>
                <c:pt idx="0">
                  <c:v>Shorter seasons/less rest. bag limits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'Q10'!$J$15:$O$15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'Q10'!$J$16:$O$16</c:f>
              <c:numCache>
                <c:formatCode>0%</c:formatCode>
                <c:ptCount val="6"/>
                <c:pt idx="0">
                  <c:v>0.49049999999999999</c:v>
                </c:pt>
                <c:pt idx="1">
                  <c:v>0.52710000000000001</c:v>
                </c:pt>
                <c:pt idx="2">
                  <c:v>0.58950000000000002</c:v>
                </c:pt>
                <c:pt idx="3">
                  <c:v>0.54</c:v>
                </c:pt>
                <c:pt idx="4">
                  <c:v>0.51580000000000004</c:v>
                </c:pt>
                <c:pt idx="5">
                  <c:v>0.53220000000000001</c:v>
                </c:pt>
              </c:numCache>
            </c:numRef>
          </c:val>
        </c:ser>
        <c:ser>
          <c:idx val="2"/>
          <c:order val="1"/>
          <c:tx>
            <c:strRef>
              <c:f>'Q10'!$I$18</c:f>
              <c:strCache>
                <c:ptCount val="1"/>
                <c:pt idx="0">
                  <c:v>Shorter seasons/larger variety species legal to catch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'Q10'!$J$15:$O$15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'Q10'!$J$18:$O$18</c:f>
              <c:numCache>
                <c:formatCode>General</c:formatCode>
                <c:ptCount val="6"/>
                <c:pt idx="0" formatCode="0%">
                  <c:v>0.35410000000000003</c:v>
                </c:pt>
                <c:pt idx="2" formatCode="0%">
                  <c:v>0.48480000000000001</c:v>
                </c:pt>
                <c:pt idx="3" formatCode="0%">
                  <c:v>0.43169999999999997</c:v>
                </c:pt>
                <c:pt idx="4" formatCode="0%">
                  <c:v>0.42070000000000002</c:v>
                </c:pt>
                <c:pt idx="5" formatCode="0%">
                  <c:v>0.42930000000000001</c:v>
                </c:pt>
              </c:numCache>
            </c:numRef>
          </c:val>
        </c:ser>
        <c:ser>
          <c:idx val="1"/>
          <c:order val="2"/>
          <c:tx>
            <c:strRef>
              <c:f>'Q10'!$I$17</c:f>
              <c:strCache>
                <c:ptCount val="1"/>
                <c:pt idx="0">
                  <c:v>Longer seasons/more restric. bag limits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'Q10'!$J$15:$O$15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'Q10'!$J$17:$O$17</c:f>
              <c:numCache>
                <c:formatCode>0%</c:formatCode>
                <c:ptCount val="6"/>
                <c:pt idx="0">
                  <c:v>0.39710000000000001</c:v>
                </c:pt>
                <c:pt idx="1">
                  <c:v>0.41689999999999999</c:v>
                </c:pt>
              </c:numCache>
            </c:numRef>
          </c:val>
        </c:ser>
        <c:ser>
          <c:idx val="3"/>
          <c:order val="3"/>
          <c:tx>
            <c:strRef>
              <c:f>'Q10'!$I$19</c:f>
              <c:strCache>
                <c:ptCount val="1"/>
                <c:pt idx="0">
                  <c:v>Close areas for certain seasons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'Q10'!$J$15:$O$15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'Q10'!$J$19:$O$19</c:f>
              <c:numCache>
                <c:formatCode>0%</c:formatCode>
                <c:ptCount val="6"/>
                <c:pt idx="1">
                  <c:v>0.28689999999999999</c:v>
                </c:pt>
                <c:pt idx="4">
                  <c:v>0.28760000000000002</c:v>
                </c:pt>
              </c:numCache>
            </c:numRef>
          </c:val>
        </c:ser>
        <c:ser>
          <c:idx val="4"/>
          <c:order val="4"/>
          <c:tx>
            <c:strRef>
              <c:f>'Q10'!$I$20</c:f>
              <c:strCache>
                <c:ptCount val="1"/>
                <c:pt idx="0">
                  <c:v>Divide rec. harvest limit among fishing modes</c:v>
                </c:pt>
              </c:strCache>
            </c:strRef>
          </c:tx>
          <c:invertIfNegative val="0"/>
          <c:cat>
            <c:strRef>
              <c:f>'Q10'!$J$15:$O$15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'Q10'!$J$20:$O$20</c:f>
              <c:numCache>
                <c:formatCode>General</c:formatCode>
                <c:ptCount val="6"/>
                <c:pt idx="2" formatCode="0%">
                  <c:v>0.30020000000000002</c:v>
                </c:pt>
                <c:pt idx="3" formatCode="0%">
                  <c:v>0.3352</c:v>
                </c:pt>
                <c:pt idx="5" formatCode="0%">
                  <c:v>0.2707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433152"/>
        <c:axId val="124434688"/>
      </c:barChart>
      <c:catAx>
        <c:axId val="12443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4434688"/>
        <c:crosses val="autoZero"/>
        <c:auto val="1"/>
        <c:lblAlgn val="ctr"/>
        <c:lblOffset val="100"/>
        <c:noMultiLvlLbl val="0"/>
      </c:catAx>
      <c:valAx>
        <c:axId val="124434688"/>
        <c:scaling>
          <c:orientation val="minMax"/>
          <c:max val="2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4433152"/>
        <c:crosses val="autoZero"/>
        <c:crossBetween val="between"/>
        <c:majorUnit val="0.25"/>
        <c:minorUnit val="4.0000000000000008E-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'Q11'!$A$18</c:f>
              <c:strCache>
                <c:ptCount val="1"/>
                <c:pt idx="0">
                  <c:v>Ensure future generations high quality fishing</c:v>
                </c:pt>
              </c:strCache>
            </c:strRef>
          </c:tx>
          <c:invertIfNegative val="0"/>
          <c:cat>
            <c:strRef>
              <c:f>'Q11'!$B$17:$G$17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'Q11'!$B$18:$G$18</c:f>
              <c:numCache>
                <c:formatCode>0%</c:formatCode>
                <c:ptCount val="6"/>
                <c:pt idx="0">
                  <c:v>0.77990000000000004</c:v>
                </c:pt>
                <c:pt idx="1">
                  <c:v>0.76770000000000005</c:v>
                </c:pt>
                <c:pt idx="2">
                  <c:v>0.80820000000000003</c:v>
                </c:pt>
                <c:pt idx="3">
                  <c:v>0.75770000000000004</c:v>
                </c:pt>
                <c:pt idx="4">
                  <c:v>0.79479999999999995</c:v>
                </c:pt>
                <c:pt idx="5">
                  <c:v>0.78939999999999999</c:v>
                </c:pt>
              </c:numCache>
            </c:numRef>
          </c:val>
        </c:ser>
        <c:ser>
          <c:idx val="1"/>
          <c:order val="1"/>
          <c:tx>
            <c:strRef>
              <c:f>'Q11'!$A$19</c:f>
              <c:strCache>
                <c:ptCount val="1"/>
                <c:pt idx="0">
                  <c:v>Recover depleted fish stocks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'Q11'!$B$17:$G$17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'Q11'!$B$19:$G$19</c:f>
              <c:numCache>
                <c:formatCode>0%</c:formatCode>
                <c:ptCount val="6"/>
                <c:pt idx="0">
                  <c:v>0.6603</c:v>
                </c:pt>
                <c:pt idx="1">
                  <c:v>0.66090000000000004</c:v>
                </c:pt>
                <c:pt idx="2">
                  <c:v>0.73309999999999997</c:v>
                </c:pt>
                <c:pt idx="3">
                  <c:v>0.65459999999999996</c:v>
                </c:pt>
                <c:pt idx="4">
                  <c:v>0.65300000000000002</c:v>
                </c:pt>
                <c:pt idx="5">
                  <c:v>0.71809999999999996</c:v>
                </c:pt>
              </c:numCache>
            </c:numRef>
          </c:val>
        </c:ser>
        <c:ser>
          <c:idx val="2"/>
          <c:order val="2"/>
          <c:tx>
            <c:strRef>
              <c:f>'Q11'!$A$20</c:f>
              <c:strCache>
                <c:ptCount val="1"/>
                <c:pt idx="0">
                  <c:v>Protect T&amp;E marine species</c:v>
                </c:pt>
              </c:strCache>
            </c:strRef>
          </c:tx>
          <c:invertIfNegative val="0"/>
          <c:cat>
            <c:strRef>
              <c:f>'Q11'!$B$17:$G$17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'Q11'!$B$20:$G$20</c:f>
              <c:numCache>
                <c:formatCode>0%</c:formatCode>
                <c:ptCount val="6"/>
                <c:pt idx="0">
                  <c:v>0.60289999999999999</c:v>
                </c:pt>
                <c:pt idx="1">
                  <c:v>0.71189999999999998</c:v>
                </c:pt>
                <c:pt idx="2">
                  <c:v>0.75470000000000004</c:v>
                </c:pt>
                <c:pt idx="3">
                  <c:v>0.627</c:v>
                </c:pt>
                <c:pt idx="4">
                  <c:v>0.72040000000000004</c:v>
                </c:pt>
                <c:pt idx="5">
                  <c:v>0.75770000000000004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609216"/>
        <c:axId val="33610752"/>
      </c:barChart>
      <c:catAx>
        <c:axId val="3360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3610752"/>
        <c:crosses val="autoZero"/>
        <c:auto val="1"/>
        <c:lblAlgn val="ctr"/>
        <c:lblOffset val="100"/>
        <c:noMultiLvlLbl val="0"/>
      </c:catAx>
      <c:valAx>
        <c:axId val="336107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3609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'Q11'!$M$18</c:f>
              <c:strCache>
                <c:ptCount val="1"/>
                <c:pt idx="0">
                  <c:v>Adequate number of trophy fish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'Q11'!$N$17:$S$17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'Q11'!$N$18:$S$18</c:f>
              <c:numCache>
                <c:formatCode>0%</c:formatCode>
                <c:ptCount val="6"/>
                <c:pt idx="0">
                  <c:v>0.10009999999999999</c:v>
                </c:pt>
                <c:pt idx="1">
                  <c:v>9.2399999999999996E-2</c:v>
                </c:pt>
                <c:pt idx="2">
                  <c:v>0.10009999999999999</c:v>
                </c:pt>
                <c:pt idx="3">
                  <c:v>9.7100000000000006E-2</c:v>
                </c:pt>
                <c:pt idx="4">
                  <c:v>9.1999999999999998E-2</c:v>
                </c:pt>
                <c:pt idx="5">
                  <c:v>8.3400000000000002E-2</c:v>
                </c:pt>
              </c:numCache>
            </c:numRef>
          </c:val>
        </c:ser>
        <c:ser>
          <c:idx val="1"/>
          <c:order val="1"/>
          <c:tx>
            <c:strRef>
              <c:f>'Q11'!$M$19</c:f>
              <c:strCache>
                <c:ptCount val="1"/>
                <c:pt idx="0">
                  <c:v>Allocate comm. quota to rec. fisheries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'Q11'!$N$17:$S$17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'Q11'!$N$19:$S$19</c:f>
              <c:numCache>
                <c:formatCode>0%</c:formatCode>
                <c:ptCount val="6"/>
                <c:pt idx="1">
                  <c:v>2.8899999999999999E-2</c:v>
                </c:pt>
                <c:pt idx="2">
                  <c:v>6.2899999999999998E-2</c:v>
                </c:pt>
                <c:pt idx="3">
                  <c:v>3.5000000000000003E-2</c:v>
                </c:pt>
                <c:pt idx="4">
                  <c:v>2.52E-2</c:v>
                </c:pt>
                <c:pt idx="5">
                  <c:v>2.86E-2</c:v>
                </c:pt>
              </c:numCache>
            </c:numRef>
          </c:val>
        </c:ser>
        <c:ser>
          <c:idx val="2"/>
          <c:order val="2"/>
          <c:tx>
            <c:strRef>
              <c:f>'Q11'!$M$20</c:f>
              <c:strCache>
                <c:ptCount val="1"/>
                <c:pt idx="0">
                  <c:v>Ensure fishing sites not congested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'Q11'!$N$17:$S$17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'Q11'!$N$20:$S$20</c:f>
              <c:numCache>
                <c:formatCode>0%</c:formatCode>
                <c:ptCount val="6"/>
                <c:pt idx="1">
                  <c:v>2.41E-2</c:v>
                </c:pt>
                <c:pt idx="2">
                  <c:v>2.64E-2</c:v>
                </c:pt>
                <c:pt idx="3">
                  <c:v>2.7799999999999998E-2</c:v>
                </c:pt>
                <c:pt idx="4">
                  <c:v>2.4199999999999999E-2</c:v>
                </c:pt>
                <c:pt idx="5">
                  <c:v>2.81E-2</c:v>
                </c:pt>
              </c:numCache>
            </c:numRef>
          </c:val>
        </c:ser>
        <c:ser>
          <c:idx val="3"/>
          <c:order val="3"/>
          <c:tx>
            <c:strRef>
              <c:f>'Q11'!$M$21</c:f>
              <c:strCache>
                <c:ptCount val="1"/>
                <c:pt idx="0">
                  <c:v>Ensure large quantities of fish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'Q11'!$N$17:$S$17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'Q11'!$N$21:$S$21</c:f>
              <c:numCache>
                <c:formatCode>General</c:formatCode>
                <c:ptCount val="6"/>
                <c:pt idx="0" formatCode="0%">
                  <c:v>3.3500000000000002E-2</c:v>
                </c:pt>
              </c:numCache>
            </c:numRef>
          </c:val>
        </c:ser>
        <c:ser>
          <c:idx val="4"/>
          <c:order val="4"/>
          <c:tx>
            <c:strRef>
              <c:f>'Q11'!$M$22</c:f>
              <c:strCache>
                <c:ptCount val="1"/>
                <c:pt idx="0">
                  <c:v>Protect T&amp;E marine species</c:v>
                </c:pt>
              </c:strCache>
            </c:strRef>
          </c:tx>
          <c:invertIfNegative val="0"/>
          <c:cat>
            <c:strRef>
              <c:f>'Q11'!$N$17:$S$17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'Q11'!$N$22</c:f>
              <c:numCache>
                <c:formatCode>0%</c:formatCode>
                <c:ptCount val="1"/>
                <c:pt idx="0">
                  <c:v>3.3500000000000002E-2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365440"/>
        <c:axId val="124469632"/>
      </c:barChart>
      <c:catAx>
        <c:axId val="12436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4469632"/>
        <c:crosses val="autoZero"/>
        <c:auto val="1"/>
        <c:lblAlgn val="ctr"/>
        <c:lblOffset val="100"/>
        <c:noMultiLvlLbl val="0"/>
      </c:catAx>
      <c:valAx>
        <c:axId val="124469632"/>
        <c:scaling>
          <c:orientation val="minMax"/>
          <c:max val="0.30000000000000004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4365440"/>
        <c:crosses val="autoZero"/>
        <c:crossBetween val="between"/>
        <c:majorUnit val="0.1"/>
        <c:minorUnit val="4.000000000000001E-3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'Q12'!$A$17</c:f>
              <c:strCache>
                <c:ptCount val="1"/>
                <c:pt idx="0">
                  <c:v>Protecting marine habitat</c:v>
                </c:pt>
              </c:strCache>
            </c:strRef>
          </c:tx>
          <c:invertIfNegative val="0"/>
          <c:cat>
            <c:strRef>
              <c:f>'Q12'!$B$16:$G$16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'Q12'!$B$17:$G$17</c:f>
              <c:numCache>
                <c:formatCode>0%</c:formatCode>
                <c:ptCount val="6"/>
                <c:pt idx="0">
                  <c:v>0.19900000000000001</c:v>
                </c:pt>
                <c:pt idx="1">
                  <c:v>0.2417</c:v>
                </c:pt>
                <c:pt idx="2">
                  <c:v>0.1925</c:v>
                </c:pt>
                <c:pt idx="3">
                  <c:v>0.16170000000000001</c:v>
                </c:pt>
                <c:pt idx="4">
                  <c:v>0.2319</c:v>
                </c:pt>
                <c:pt idx="5">
                  <c:v>0.22650000000000001</c:v>
                </c:pt>
              </c:numCache>
            </c:numRef>
          </c:val>
        </c:ser>
        <c:ser>
          <c:idx val="2"/>
          <c:order val="1"/>
          <c:tx>
            <c:strRef>
              <c:f>'Q12'!$A$19</c:f>
              <c:strCache>
                <c:ptCount val="1"/>
                <c:pt idx="0">
                  <c:v>Ensure harvest limits provide sufficient fish for rec. fishing</c:v>
                </c:pt>
              </c:strCache>
            </c:strRef>
          </c:tx>
          <c:invertIfNegative val="0"/>
          <c:cat>
            <c:strRef>
              <c:f>'Q12'!$B$16:$G$16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'Q12'!$B$19:$G$19</c:f>
              <c:numCache>
                <c:formatCode>0%</c:formatCode>
                <c:ptCount val="6"/>
                <c:pt idx="0">
                  <c:v>0.2087</c:v>
                </c:pt>
                <c:pt idx="1">
                  <c:v>0.20480000000000001</c:v>
                </c:pt>
                <c:pt idx="2">
                  <c:v>0.17269999999999999</c:v>
                </c:pt>
                <c:pt idx="3">
                  <c:v>0.16400000000000001</c:v>
                </c:pt>
                <c:pt idx="4">
                  <c:v>0.19600000000000001</c:v>
                </c:pt>
                <c:pt idx="5">
                  <c:v>0.1976</c:v>
                </c:pt>
              </c:numCache>
            </c:numRef>
          </c:val>
        </c:ser>
        <c:ser>
          <c:idx val="1"/>
          <c:order val="2"/>
          <c:tx>
            <c:strRef>
              <c:f>'Q12'!$A$18</c:f>
              <c:strCache>
                <c:ptCount val="1"/>
                <c:pt idx="0">
                  <c:v>Protecting declining fish/shellfish species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'Q12'!$B$16:$G$16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'Q12'!$B$18:$G$18</c:f>
              <c:numCache>
                <c:formatCode>0%</c:formatCode>
                <c:ptCount val="6"/>
                <c:pt idx="1">
                  <c:v>0.21260000000000001</c:v>
                </c:pt>
                <c:pt idx="2">
                  <c:v>0.18360000000000001</c:v>
                </c:pt>
                <c:pt idx="4">
                  <c:v>0.21010000000000001</c:v>
                </c:pt>
                <c:pt idx="5">
                  <c:v>0.2127</c:v>
                </c:pt>
              </c:numCache>
            </c:numRef>
          </c:val>
        </c:ser>
        <c:ser>
          <c:idx val="3"/>
          <c:order val="3"/>
          <c:tx>
            <c:strRef>
              <c:f>'Q12'!$A$20</c:f>
              <c:strCache>
                <c:ptCount val="1"/>
                <c:pt idx="0">
                  <c:v>Monitor/enforce recreational regs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'Q12'!$B$16:$G$16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'Q12'!$B$20:$G$20</c:f>
              <c:numCache>
                <c:formatCode>General</c:formatCode>
                <c:ptCount val="6"/>
                <c:pt idx="3" formatCode="0%">
                  <c:v>0.16259999999999999</c:v>
                </c:pt>
              </c:numCache>
            </c:numRef>
          </c:val>
        </c:ser>
        <c:ser>
          <c:idx val="4"/>
          <c:order val="4"/>
          <c:tx>
            <c:strRef>
              <c:f>'Q12'!$A$21</c:f>
              <c:strCache>
                <c:ptCount val="1"/>
                <c:pt idx="0">
                  <c:v>Manage stocks to provide high quality fishing opps</c:v>
                </c:pt>
              </c:strCache>
            </c:strRef>
          </c:tx>
          <c:spPr>
            <a:pattFill prst="dkHorz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'Q12'!$B$16:$G$16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'Q12'!$B$21:$G$21</c:f>
              <c:numCache>
                <c:formatCode>General</c:formatCode>
                <c:ptCount val="6"/>
                <c:pt idx="0" formatCode="0%">
                  <c:v>0.1787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523648"/>
        <c:axId val="124525184"/>
      </c:barChart>
      <c:catAx>
        <c:axId val="124523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4525184"/>
        <c:crosses val="autoZero"/>
        <c:auto val="1"/>
        <c:lblAlgn val="ctr"/>
        <c:lblOffset val="100"/>
        <c:noMultiLvlLbl val="0"/>
      </c:catAx>
      <c:valAx>
        <c:axId val="124525184"/>
        <c:scaling>
          <c:orientation val="minMax"/>
          <c:max val="1.2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4523648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'Q12'!$J$19</c:f>
              <c:strCache>
                <c:ptCount val="1"/>
                <c:pt idx="0">
                  <c:v>Ensure consistency btw state/federal regs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'Q12'!$K$19:$P$19</c:f>
              <c:numCache>
                <c:formatCode>0%</c:formatCode>
                <c:ptCount val="6"/>
                <c:pt idx="0">
                  <c:v>5.8799999999999998E-2</c:v>
                </c:pt>
                <c:pt idx="1">
                  <c:v>0.09</c:v>
                </c:pt>
                <c:pt idx="2">
                  <c:v>8.9599999999999999E-2</c:v>
                </c:pt>
                <c:pt idx="4">
                  <c:v>6.3299999999999995E-2</c:v>
                </c:pt>
                <c:pt idx="5">
                  <c:v>8.0799999999999997E-2</c:v>
                </c:pt>
              </c:numCache>
            </c:numRef>
          </c:val>
        </c:ser>
        <c:ser>
          <c:idx val="1"/>
          <c:order val="1"/>
          <c:tx>
            <c:strRef>
              <c:f>'Q12'!$J$18</c:f>
              <c:strCache>
                <c:ptCount val="1"/>
                <c:pt idx="0">
                  <c:v>Incorporate stakeholder interests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'Q12'!$K$18:$P$18</c:f>
              <c:numCache>
                <c:formatCode>0%</c:formatCode>
                <c:ptCount val="6"/>
                <c:pt idx="0">
                  <c:v>8.2900000000000001E-2</c:v>
                </c:pt>
                <c:pt idx="1">
                  <c:v>9.8400000000000001E-2</c:v>
                </c:pt>
                <c:pt idx="3">
                  <c:v>0.1047</c:v>
                </c:pt>
                <c:pt idx="4">
                  <c:v>7.6499999999999999E-2</c:v>
                </c:pt>
              </c:numCache>
            </c:numRef>
          </c:val>
        </c:ser>
        <c:ser>
          <c:idx val="0"/>
          <c:order val="2"/>
          <c:tx>
            <c:strRef>
              <c:f>'Q12'!$J$17</c:f>
              <c:strCache>
                <c:ptCount val="1"/>
                <c:pt idx="0">
                  <c:v>Use high quality data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'Q12'!$K$17:$P$17</c:f>
              <c:numCache>
                <c:formatCode>0%</c:formatCode>
                <c:ptCount val="6"/>
                <c:pt idx="1">
                  <c:v>0.1053</c:v>
                </c:pt>
                <c:pt idx="4">
                  <c:v>7.2400000000000006E-2</c:v>
                </c:pt>
                <c:pt idx="5">
                  <c:v>7.9500000000000001E-2</c:v>
                </c:pt>
              </c:numCache>
            </c:numRef>
          </c:val>
        </c:ser>
        <c:ser>
          <c:idx val="3"/>
          <c:order val="3"/>
          <c:tx>
            <c:strRef>
              <c:f>'Q12'!$J$20</c:f>
              <c:strCache>
                <c:ptCount val="1"/>
                <c:pt idx="0">
                  <c:v>Address angler/mammal conflicts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'Q12'!$K$20:$P$20</c:f>
              <c:numCache>
                <c:formatCode>General</c:formatCode>
                <c:ptCount val="6"/>
                <c:pt idx="0" formatCode="0%">
                  <c:v>6.83E-2</c:v>
                </c:pt>
                <c:pt idx="3" formatCode="0%">
                  <c:v>0.19489999999999999</c:v>
                </c:pt>
              </c:numCache>
            </c:numRef>
          </c:val>
        </c:ser>
        <c:ser>
          <c:idx val="4"/>
          <c:order val="4"/>
          <c:tx>
            <c:strRef>
              <c:f>'Q12'!$J$21</c:f>
              <c:strCache>
                <c:ptCount val="1"/>
                <c:pt idx="0">
                  <c:v>Monitor/enforce recreational regs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'Q12'!$K$21:$P$21</c:f>
              <c:numCache>
                <c:formatCode>General</c:formatCode>
                <c:ptCount val="6"/>
                <c:pt idx="2" formatCode="0%">
                  <c:v>8.0399999999999999E-2</c:v>
                </c:pt>
              </c:numCache>
            </c:numRef>
          </c:val>
        </c:ser>
        <c:ser>
          <c:idx val="5"/>
          <c:order val="5"/>
          <c:tx>
            <c:strRef>
              <c:f>'Q12'!$J$22</c:f>
              <c:strCache>
                <c:ptCount val="1"/>
                <c:pt idx="0">
                  <c:v>Protect declining fish/shellfish species</c:v>
                </c:pt>
              </c:strCache>
            </c:strRef>
          </c:tx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'Q12'!$K$22:$P$22</c:f>
              <c:numCache>
                <c:formatCode>General</c:formatCode>
                <c:ptCount val="6"/>
                <c:pt idx="2" formatCode="0%">
                  <c:v>8.2000000000000003E-2</c:v>
                </c:pt>
              </c:numCache>
            </c:numRef>
          </c:val>
        </c:ser>
        <c:ser>
          <c:idx val="6"/>
          <c:order val="6"/>
          <c:tx>
            <c:strRef>
              <c:f>'Q12'!$J$23</c:f>
              <c:strCache>
                <c:ptCount val="1"/>
                <c:pt idx="0">
                  <c:v>Ensure harvest limits provide sufficient fish for rec. fishing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'Q12'!$K$16:$P$16</c:f>
              <c:strCache>
                <c:ptCount val="6"/>
                <c:pt idx="0">
                  <c:v>Alaska</c:v>
                </c:pt>
                <c:pt idx="1">
                  <c:v>Gulf Coast</c:v>
                </c:pt>
                <c:pt idx="2">
                  <c:v>North Atlantic</c:v>
                </c:pt>
                <c:pt idx="3">
                  <c:v>West Coast</c:v>
                </c:pt>
                <c:pt idx="4">
                  <c:v>South Atlantic</c:v>
                </c:pt>
                <c:pt idx="5">
                  <c:v>Mid-Atlantic</c:v>
                </c:pt>
              </c:strCache>
            </c:strRef>
          </c:cat>
          <c:val>
            <c:numRef>
              <c:f>'Q12'!$K$23:$P$23</c:f>
              <c:numCache>
                <c:formatCode>General</c:formatCode>
                <c:ptCount val="6"/>
                <c:pt idx="3" formatCode="0%">
                  <c:v>9.4600000000000004E-2</c:v>
                </c:pt>
                <c:pt idx="5" formatCode="0%">
                  <c:v>8.1299999999999997E-2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583936"/>
        <c:axId val="124585472"/>
      </c:barChart>
      <c:catAx>
        <c:axId val="12458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585472"/>
        <c:crosses val="autoZero"/>
        <c:auto val="1"/>
        <c:lblAlgn val="ctr"/>
        <c:lblOffset val="100"/>
        <c:noMultiLvlLbl val="0"/>
      </c:catAx>
      <c:valAx>
        <c:axId val="1245854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24583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784CE8-B9EA-4703-A6E2-7AAC106CC352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68F21A-BE09-4D8B-8AF2-CFF3613E20E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.nmfs.noaa.gov/Assets/economics/documents/rec-attitudes/Rec%20Attitudes%20Report%20TM%2013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8001000" cy="2133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Presented at the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Recreational Fisheries Constituents Economic Workshop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Silver Spring, MD  Jan. 29 - 30, 2014</a:t>
            </a:r>
          </a:p>
          <a:p>
            <a:pPr algn="ctr"/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Ayeisha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Brinson, NMFS Economist, ST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Kristy </a:t>
            </a:r>
            <a:r>
              <a:rPr lang="en-US" b="1" dirty="0">
                <a:solidFill>
                  <a:srgbClr val="0070C0"/>
                </a:solidFill>
              </a:rPr>
              <a:t>Wallmo</a:t>
            </a:r>
            <a:r>
              <a:rPr lang="en-US" b="1" dirty="0">
                <a:solidFill>
                  <a:srgbClr val="0070C0"/>
                </a:solidFill>
              </a:rPr>
              <a:t>, NMFS Economist, ST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34400" cy="2590800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Recreational Anglers Attitudes and Preferences:  Regional 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722" y="1066800"/>
            <a:ext cx="83058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large quantities of fish are available to catch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many different fish species are available to catch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adequate numbers of trophy-sized fish are available to catch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Reduce the mortality associated with releasing fish that are not legal to keep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future generations will have high quality fishing opportunities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Allocate some quota from commercial fisheries to recreational fisheries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Recover fish stocks that have been depleted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Protect marine biodiversity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Protect threatened or endangered marine species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Achieve consistency between state and federal fishing regulations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Simplify recreational fishing regulations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Monitor and enforce recreational fishing regulations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the opinions of all recreational fisheries stakeholders are considered in policy-making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opportunities to fish in high quality fishing areas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fishing sites are not heavily congested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17212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Preferences for Management Objectives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694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1430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Most Important Management Objectives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520379"/>
              </p:ext>
            </p:extLst>
          </p:nvPr>
        </p:nvGraphicFramePr>
        <p:xfrm>
          <a:off x="457200" y="15240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9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1430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Least Important Management Objectives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90681"/>
              </p:ext>
            </p:extLst>
          </p:nvPr>
        </p:nvGraphicFramePr>
        <p:xfrm>
          <a:off x="457200" y="762000"/>
          <a:ext cx="8077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722" y="1066800"/>
            <a:ext cx="83058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Managing fish stocks to provide high quality fishing opportunities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Restoring fish stocks that have been depleted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Adjust regulations in a timely manner to address changing conditions of the fishery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Using management strategies that minimize costs to anglers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the annual harvest limit provides enough fish for recreational fisheries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Ensure that state and federal regulations are consistent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Monitoring and enforcing recreational fishing regulations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Using high quality data and assessments in policy-making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Incorporating stakeholder interests in policy-making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Protecting fish or shellfish species that are declining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Protecting marine habitats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Addressing conflicts between anglers and marine mammals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17212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Satisfaction with Management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8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1430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Most Satisfied with Management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173699"/>
              </p:ext>
            </p:extLst>
          </p:nvPr>
        </p:nvGraphicFramePr>
        <p:xfrm>
          <a:off x="304800" y="1524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02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1430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Least Satisfied with Management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883611"/>
              </p:ext>
            </p:extLst>
          </p:nvPr>
        </p:nvGraphicFramePr>
        <p:xfrm>
          <a:off x="304800" y="4572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80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/>
          <a:lstStyle/>
          <a:p>
            <a:pPr marL="0" indent="0" algn="l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Next steps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0801" y="1676400"/>
            <a:ext cx="4558399" cy="476707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dirty="0" smtClean="0"/>
              <a:t>National report done</a:t>
            </a:r>
          </a:p>
          <a:p>
            <a:pPr>
              <a:buClr>
                <a:srgbClr val="002060"/>
              </a:buClr>
            </a:pPr>
            <a:r>
              <a:rPr lang="en-US" sz="1900" dirty="0"/>
              <a:t>http://</a:t>
            </a:r>
            <a:r>
              <a:rPr lang="en-US" sz="1900" dirty="0" smtClean="0"/>
              <a:t>www.st.nmfs.noaa.gov/humandimensions/social-indicators/index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43200"/>
            <a:ext cx="4355957" cy="36240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58703" y="1752600"/>
            <a:ext cx="4057865" cy="476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/>
              <a:t>Regional reports in development</a:t>
            </a:r>
          </a:p>
          <a:p>
            <a:pPr>
              <a:buClr>
                <a:srgbClr val="002060"/>
              </a:buClr>
            </a:pPr>
            <a:r>
              <a:rPr lang="en-US" sz="2000" b="1" dirty="0"/>
              <a:t>Need input from regional coordinators on recent policy actions</a:t>
            </a:r>
          </a:p>
        </p:txBody>
      </p:sp>
    </p:spTree>
    <p:extLst>
      <p:ext uri="{BB962C8B-B14F-4D97-AF65-F5344CB8AC3E}">
        <p14:creationId xmlns:p14="http://schemas.microsoft.com/office/powerpoint/2010/main" val="1565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89" y="381000"/>
            <a:ext cx="8715488" cy="1524000"/>
          </a:xfrm>
        </p:spPr>
        <p:txBody>
          <a:bodyPr/>
          <a:lstStyle/>
          <a:p>
            <a:pPr marL="0" indent="0" algn="l">
              <a:buClr>
                <a:schemeClr val="tx2"/>
              </a:buClr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Survey Overview: Design and Implementation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4267200" cy="4495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2060"/>
              </a:buClr>
            </a:pPr>
            <a:r>
              <a:rPr lang="en-US" dirty="0" smtClean="0"/>
              <a:t>May 2012:  Survey development</a:t>
            </a:r>
          </a:p>
          <a:p>
            <a:pPr lvl="1">
              <a:buClr>
                <a:srgbClr val="002060"/>
              </a:buClr>
            </a:pPr>
            <a:r>
              <a:rPr lang="en-US" dirty="0"/>
              <a:t>Input from regional recreational economists and recreational </a:t>
            </a:r>
            <a:r>
              <a:rPr lang="en-US" dirty="0" smtClean="0"/>
              <a:t>coordinators, constituent groups</a:t>
            </a:r>
          </a:p>
          <a:p>
            <a:pPr>
              <a:buClr>
                <a:srgbClr val="002060"/>
              </a:buClr>
            </a:pPr>
            <a:r>
              <a:rPr lang="en-US" dirty="0" smtClean="0"/>
              <a:t>June – Aug. 2012: </a:t>
            </a:r>
            <a:endParaRPr lang="en-US" dirty="0"/>
          </a:p>
          <a:p>
            <a:pPr lvl="1">
              <a:buClr>
                <a:srgbClr val="002060"/>
              </a:buClr>
            </a:pPr>
            <a:r>
              <a:rPr lang="en-US" dirty="0" smtClean="0"/>
              <a:t>Instrument feedback from constituent groups, MAFAC, four focus groups in Orlando, Fl. and San Diego, CA. </a:t>
            </a:r>
          </a:p>
          <a:p>
            <a:pPr>
              <a:buClr>
                <a:srgbClr val="002060"/>
              </a:buClr>
            </a:pPr>
            <a:r>
              <a:rPr lang="en-US" dirty="0" smtClean="0"/>
              <a:t>Aug. – Sept. 2012: Survey finalized</a:t>
            </a:r>
          </a:p>
          <a:p>
            <a:pPr>
              <a:buClr>
                <a:srgbClr val="002060"/>
              </a:buClr>
            </a:pPr>
            <a:r>
              <a:rPr lang="en-US" dirty="0" smtClean="0"/>
              <a:t>Sept. 2012 – Jan. 2013:  PRA Review and approval</a:t>
            </a:r>
          </a:p>
          <a:p>
            <a:pPr>
              <a:buClr>
                <a:srgbClr val="002060"/>
              </a:buClr>
            </a:pPr>
            <a:r>
              <a:rPr lang="en-US" dirty="0" smtClean="0"/>
              <a:t>Feb. 2013 – </a:t>
            </a:r>
            <a:r>
              <a:rPr lang="en-US" dirty="0"/>
              <a:t>May </a:t>
            </a:r>
            <a:r>
              <a:rPr lang="en-US" dirty="0" smtClean="0"/>
              <a:t>2013:  Implementation</a:t>
            </a:r>
            <a:endParaRPr lang="en-US" dirty="0"/>
          </a:p>
          <a:p>
            <a:pPr lvl="1">
              <a:buClr>
                <a:srgbClr val="002060"/>
              </a:buClr>
            </a:pPr>
            <a:r>
              <a:rPr lang="en-US" dirty="0" smtClean="0"/>
              <a:t>Survey implemented 36,362 mailings, 9,226 completed surveys</a:t>
            </a:r>
          </a:p>
          <a:p>
            <a:pPr>
              <a:buClr>
                <a:srgbClr val="002060"/>
              </a:buClr>
            </a:pPr>
            <a:endParaRPr lang="en-US" sz="1400" b="1" dirty="0" smtClean="0">
              <a:solidFill>
                <a:schemeClr val="tx1"/>
              </a:solidFill>
              <a:hlinkClick r:id="rId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81067" y="2133600"/>
            <a:ext cx="3962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 smtClean="0"/>
              <a:t>Six survey sections:</a:t>
            </a:r>
          </a:p>
          <a:p>
            <a:pPr lvl="1">
              <a:buClr>
                <a:srgbClr val="002060"/>
              </a:buClr>
            </a:pPr>
            <a:r>
              <a:rPr lang="en-US" dirty="0" smtClean="0"/>
              <a:t>Fishing participation</a:t>
            </a:r>
          </a:p>
          <a:p>
            <a:pPr lvl="1">
              <a:buClr>
                <a:srgbClr val="002060"/>
              </a:buClr>
            </a:pPr>
            <a:r>
              <a:rPr lang="en-US" b="1" i="1" dirty="0" smtClean="0"/>
              <a:t>Preferences for management strategies</a:t>
            </a:r>
          </a:p>
          <a:p>
            <a:pPr lvl="1">
              <a:buClr>
                <a:srgbClr val="002060"/>
              </a:buClr>
            </a:pPr>
            <a:r>
              <a:rPr lang="en-US" b="1" i="1" dirty="0" smtClean="0"/>
              <a:t>Preferences for management objectives</a:t>
            </a:r>
          </a:p>
          <a:p>
            <a:pPr lvl="1">
              <a:buClr>
                <a:srgbClr val="002060"/>
              </a:buClr>
            </a:pPr>
            <a:r>
              <a:rPr lang="en-US" b="1" i="1" dirty="0" smtClean="0"/>
              <a:t>Satisfaction with management</a:t>
            </a:r>
          </a:p>
          <a:p>
            <a:pPr lvl="1">
              <a:buClr>
                <a:srgbClr val="002060"/>
              </a:buClr>
            </a:pPr>
            <a:r>
              <a:rPr lang="en-US" dirty="0" smtClean="0"/>
              <a:t>Managing the marine environment</a:t>
            </a:r>
          </a:p>
          <a:p>
            <a:pPr lvl="1">
              <a:buClr>
                <a:srgbClr val="002060"/>
              </a:buClr>
            </a:pPr>
            <a:r>
              <a:rPr lang="en-US" dirty="0" smtClean="0"/>
              <a:t>Socio-demographics</a:t>
            </a:r>
          </a:p>
          <a:p>
            <a:pPr>
              <a:buClr>
                <a:srgbClr val="002060"/>
              </a:buClr>
            </a:pPr>
            <a:endParaRPr lang="en-US" sz="1400" b="1" dirty="0" smtClean="0">
              <a:solidFill>
                <a:schemeClr val="tx1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8749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973"/>
            <a:ext cx="8763000" cy="914400"/>
          </a:xfrm>
        </p:spPr>
        <p:txBody>
          <a:bodyPr/>
          <a:lstStyle/>
          <a:p>
            <a:pPr marL="0" indent="0" algn="l">
              <a:buClr>
                <a:schemeClr val="tx2"/>
              </a:buCl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Survey Overview:  Sampling Design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715000" y="1258780"/>
            <a:ext cx="3289929" cy="3846619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n-US" dirty="0" smtClean="0"/>
              <a:t>Stratified design within national framework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Contractor implemented telephone screeners before Segment 2 mailing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Response rates ranged from 21% (Gulf) – 38% (North Atlantic)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9373"/>
            <a:ext cx="5486400" cy="374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3000"/>
            <a:ext cx="5029200" cy="179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5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20" y="533400"/>
            <a:ext cx="7867880" cy="1143000"/>
          </a:xfrm>
        </p:spPr>
        <p:txBody>
          <a:bodyPr/>
          <a:lstStyle/>
          <a:p>
            <a:pPr marL="0" indent="0" algn="l">
              <a:buClr>
                <a:schemeClr val="tx2"/>
              </a:buCl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Survey overview: Differences in Regional Instruments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743200"/>
            <a:ext cx="4191000" cy="2906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749296"/>
            <a:ext cx="4338637" cy="2906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1" y="2057400"/>
            <a:ext cx="845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Fishing Location and Target Species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78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512511" cy="1143000"/>
          </a:xfrm>
        </p:spPr>
        <p:txBody>
          <a:bodyPr/>
          <a:lstStyle/>
          <a:p>
            <a:pPr marL="0" indent="0" algn="l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Results:  Angler Avidity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43767"/>
              </p:ext>
            </p:extLst>
          </p:nvPr>
        </p:nvGraphicFramePr>
        <p:xfrm>
          <a:off x="381000" y="1455725"/>
          <a:ext cx="8229599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914400"/>
                <a:gridCol w="914400"/>
                <a:gridCol w="1006928"/>
                <a:gridCol w="1086757"/>
                <a:gridCol w="1086757"/>
                <a:gridCol w="1086757"/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Gulf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Atlantic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Mid-Atlantic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 Atlantic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Years fishing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30.0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Days fished last year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10.9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18.3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28.6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24.3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29.5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24.4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Fishing</a:t>
                      </a:r>
                      <a:r>
                        <a:rPr lang="en-US" sz="1400" baseline="0" dirty="0" smtClean="0"/>
                        <a:t> trips will decrease next year*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32.1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21.5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20.3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17.1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20.5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16.0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Decrease due to*… 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…fisheries regulations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46.8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…fishery</a:t>
                      </a:r>
                      <a:r>
                        <a:rPr lang="en-US" sz="1400" baseline="0" dirty="0" smtClean="0"/>
                        <a:t> conditions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46.9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…fishing trip costs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63.0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…personal finances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55.0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…change of residence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…available leisure</a:t>
                      </a:r>
                      <a:r>
                        <a:rPr lang="en-US" sz="1400" baseline="0" dirty="0" smtClean="0"/>
                        <a:t> time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019800"/>
            <a:ext cx="5963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*Respondents stating “Very likely” or “Somewhat likely”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1143000"/>
          </a:xfrm>
        </p:spPr>
        <p:txBody>
          <a:bodyPr/>
          <a:lstStyle/>
          <a:p>
            <a:pPr marL="0" indent="0" algn="l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Results:  </a:t>
            </a:r>
            <a:r>
              <a:rPr lang="en-US" dirty="0" smtClean="0">
                <a:solidFill>
                  <a:srgbClr val="002060"/>
                </a:solidFill>
              </a:rPr>
              <a:t>Fishing location and mode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69957"/>
              </p:ext>
            </p:extLst>
          </p:nvPr>
        </p:nvGraphicFramePr>
        <p:xfrm>
          <a:off x="381000" y="2133600"/>
          <a:ext cx="8229599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914400"/>
                <a:gridCol w="914400"/>
                <a:gridCol w="1006928"/>
                <a:gridCol w="1086757"/>
                <a:gridCol w="1086757"/>
                <a:gridCol w="1086757"/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Gulf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Atlantic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Mid-Atlantic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 Atlantic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400" dirty="0" smtClean="0"/>
                        <a:t>During the last year, most fishing trips taken…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…Within 3 miles from shore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…More than 3 miles from shore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400" dirty="0" smtClean="0"/>
                        <a:t>During the</a:t>
                      </a:r>
                      <a:r>
                        <a:rPr lang="en-US" sz="1400" baseline="0" dirty="0" smtClean="0"/>
                        <a:t> last year, most f</a:t>
                      </a:r>
                      <a:r>
                        <a:rPr lang="en-US" sz="1400" dirty="0" smtClean="0"/>
                        <a:t>ishing trips taken from… 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…Private boat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…Shore (beach, bridge, pier, jetty)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…For-hire vessel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8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722" y="1066800"/>
            <a:ext cx="8305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Establish minimum size limits of the fish you can keep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Establish maximum size limits of the fish you can keep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Limit the total number of fish you can keep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Manage some species as catch-and-release only 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Establish longer seasons with more restrictive bag limits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Establish shorter seasons with less restrictive bag limits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Establish shorter seasons with a larger variety of species you can legally catch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Increase the recreational harvest limit by decreasing the commercial harvest limit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Divide the recreational harvest limit among different modes (e.g., private anglers and for-hire/charter boat anglers)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Restrict certain types of fishing gear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Require the use of release techniques that reduce fish mortality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Provide artificial fish habitat (e.g., artificial reef) in some areas of the ocean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Protect and restore fish habitat that has been degraded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Designate some areas of the ocean as marine reserves with catch-and-release only fishing</a:t>
            </a:r>
          </a:p>
          <a:p>
            <a:pPr marL="344488" lvl="0" indent="-344488">
              <a:spcAft>
                <a:spcPts val="600"/>
              </a:spcAft>
              <a:buFont typeface="+mj-lt"/>
              <a:buAutoNum type="alphaUcPeriod"/>
            </a:pPr>
            <a:r>
              <a:rPr lang="en-US" sz="1600" dirty="0"/>
              <a:t>Close some areas of the ocean for certain seasons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17212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Preferences for Management Strategies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664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1430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Most Preferred Management Strategies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465691"/>
              </p:ext>
            </p:extLst>
          </p:nvPr>
        </p:nvGraphicFramePr>
        <p:xfrm>
          <a:off x="457200" y="1143000"/>
          <a:ext cx="7848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8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1430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Least Preferred Management Strategies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538754"/>
              </p:ext>
            </p:extLst>
          </p:nvPr>
        </p:nvGraphicFramePr>
        <p:xfrm>
          <a:off x="381000" y="9906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8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1038</TotalTime>
  <Words>844</Words>
  <Application>Microsoft Office PowerPoint</Application>
  <PresentationFormat>On-screen Show (4:3)</PresentationFormat>
  <Paragraphs>201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Recreational Anglers Attitudes and Preferences:  Regional Results </vt:lpstr>
      <vt:lpstr>Survey Overview: Design and Implementation </vt:lpstr>
      <vt:lpstr>Survey Overview:  Sampling Design</vt:lpstr>
      <vt:lpstr>Survey overview: Differences in Regional Instruments</vt:lpstr>
      <vt:lpstr>Results:  Angler Avidity</vt:lpstr>
      <vt:lpstr>Results:  Fishing location and mode </vt:lpstr>
      <vt:lpstr>PowerPoint Presentation</vt:lpstr>
      <vt:lpstr>Most Preferred Management Strategies</vt:lpstr>
      <vt:lpstr>Least Preferred Management Strategies</vt:lpstr>
      <vt:lpstr>PowerPoint Presentation</vt:lpstr>
      <vt:lpstr>Most Important Management Objectives</vt:lpstr>
      <vt:lpstr>Least Important Management Objectives</vt:lpstr>
      <vt:lpstr>PowerPoint Presentation</vt:lpstr>
      <vt:lpstr>Most Satisfied with Management</vt:lpstr>
      <vt:lpstr>Least Satisfied with Management</vt:lpstr>
      <vt:lpstr>Next steps</vt:lpstr>
    </vt:vector>
  </TitlesOfParts>
  <Company>NMFS 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Kristy_Wallmo</dc:creator>
  <cp:lastModifiedBy>Kristy_Wallmo</cp:lastModifiedBy>
  <cp:revision>38</cp:revision>
  <dcterms:created xsi:type="dcterms:W3CDTF">2013-11-15T15:44:42Z</dcterms:created>
  <dcterms:modified xsi:type="dcterms:W3CDTF">2014-01-28T17:47:30Z</dcterms:modified>
</cp:coreProperties>
</file>