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23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30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81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24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31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slideLayouts/slideLayout232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xls" ContentType="application/vnd.ms-exce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9" r:id="rId10"/>
    <p:sldMasterId id="2147483782" r:id="rId11"/>
    <p:sldMasterId id="2147483795" r:id="rId12"/>
    <p:sldMasterId id="2147483808" r:id="rId13"/>
    <p:sldMasterId id="2147483821" r:id="rId14"/>
    <p:sldMasterId id="2147483834" r:id="rId15"/>
    <p:sldMasterId id="2147483847" r:id="rId16"/>
    <p:sldMasterId id="2147483860" r:id="rId17"/>
    <p:sldMasterId id="2147483873" r:id="rId18"/>
    <p:sldMasterId id="2147483886" r:id="rId19"/>
    <p:sldMasterId id="2147483899" r:id="rId20"/>
  </p:sldMasterIdLst>
  <p:notesMasterIdLst>
    <p:notesMasterId r:id="rId41"/>
  </p:notesMasterIdLst>
  <p:sldIdLst>
    <p:sldId id="264" r:id="rId21"/>
    <p:sldId id="272" r:id="rId22"/>
    <p:sldId id="271" r:id="rId23"/>
    <p:sldId id="267" r:id="rId24"/>
    <p:sldId id="265" r:id="rId25"/>
    <p:sldId id="258" r:id="rId26"/>
    <p:sldId id="259" r:id="rId27"/>
    <p:sldId id="260" r:id="rId28"/>
    <p:sldId id="262" r:id="rId29"/>
    <p:sldId id="261" r:id="rId30"/>
    <p:sldId id="263" r:id="rId31"/>
    <p:sldId id="276" r:id="rId32"/>
    <p:sldId id="273" r:id="rId33"/>
    <p:sldId id="274" r:id="rId34"/>
    <p:sldId id="266" r:id="rId35"/>
    <p:sldId id="275" r:id="rId36"/>
    <p:sldId id="277" r:id="rId37"/>
    <p:sldId id="268" r:id="rId38"/>
    <p:sldId id="269" r:id="rId39"/>
    <p:sldId id="270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image" Target="../media/image31.emf"/><Relationship Id="rId4" Type="http://schemas.openxmlformats.org/officeDocument/2006/relationships/image" Target="../media/image3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426A43-AEA4-4A19-9415-EBB2809E574C}" type="datetimeFigureOut">
              <a:rPr lang="en-US" smtClean="0"/>
              <a:pPr/>
              <a:t>11/18/2011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23C489-E947-4D4E-9D2D-96A08280C4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12350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4F76D9-2C06-4125-983A-024CDBEC4546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6DAE9C-A812-4650-90BD-75A27CAF2D94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C2353B-885A-4091-B6D1-0F34821D1ACF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6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6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D5130A-19F7-4233-84FE-69905D764062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95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5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E7735B-02EE-4165-B4F0-6DA3AA46D8FA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96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6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07B500-55DA-4924-9AF4-001E95E115E0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6152F9-7747-4CB6-806B-317A163AAFFF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44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4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FC48E1-8963-483A-B19B-364D99BAE3FA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1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6DD957-A845-4289-8CDE-20D59FBF39DA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3FA20E-FEFE-46EA-BD67-F98A904C2BBE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3A895E-6104-4435-BC62-BBEFB2998978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945B7E-BDF0-4B99-8717-77E8E139C829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0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D4E71C-75FF-4432-B1C9-F0CD250774BE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27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117940-BE0C-4508-8D16-88A715066791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23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67CAC0-E344-405D-93E1-D4CC58A8E36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3391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4B9667-9EC3-418A-8892-2DF40D66C3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23533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07CF072-1C6B-42E8-97F3-EB05BE12B3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13062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268E6B-0A0F-4281-98E8-8CD6FF45A3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072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21690-8521-4B61-B148-E1A8B04D94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260932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99AF0-B7C0-4DF5-A1B4-65B5A8F822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443667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5C25E4-172D-470B-A3CC-D984FAA164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390568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AE0784-CE92-406B-ADA2-FA9C507036D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55340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F49250-D561-4756-B75D-604729175B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57765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50EDFD-A88F-40DA-82DB-B7A141C1530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06369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0E8C21-0664-4649-A5D8-8B4CAECD39D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058932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8B83F0-7538-43B6-AD0F-95B420FE1F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8732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41BB98-F214-4118-9CC5-74BC78B032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000900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E6BBA-1B6C-462B-9764-EC83C3D5109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496272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296B7A-0D87-457F-9E00-162EC52B0F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965789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07CF072-1C6B-42E8-97F3-EB05BE12B3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654937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268E6B-0A0F-4281-98E8-8CD6FF45A3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529428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21690-8521-4B61-B148-E1A8B04D94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088795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99AF0-B7C0-4DF5-A1B4-65B5A8F822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126689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5C25E4-172D-470B-A3CC-D984FAA164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434888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AE0784-CE92-406B-ADA2-FA9C507036D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229356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F49250-D561-4756-B75D-604729175B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230902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50EDFD-A88F-40DA-82DB-B7A141C1530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9236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67CAC0-E344-405D-93E1-D4CC58A8E36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892020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0E8C21-0664-4649-A5D8-8B4CAECD39D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036188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8B83F0-7538-43B6-AD0F-95B420FE1F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735625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E6BBA-1B6C-462B-9764-EC83C3D5109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073305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296B7A-0D87-457F-9E00-162EC52B0F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376608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07CF072-1C6B-42E8-97F3-EB05BE12B3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235718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268E6B-0A0F-4281-98E8-8CD6FF45A3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825781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21690-8521-4B61-B148-E1A8B04D94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253489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99AF0-B7C0-4DF5-A1B4-65B5A8F822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754893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5C25E4-172D-470B-A3CC-D984FAA164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668186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AE0784-CE92-406B-ADA2-FA9C507036D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6628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3CAC3F-A01A-473E-923E-C0D5A8085FB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467912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F49250-D561-4756-B75D-604729175B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994618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50EDFD-A88F-40DA-82DB-B7A141C1530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906113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0E8C21-0664-4649-A5D8-8B4CAECD39D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426296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8B83F0-7538-43B6-AD0F-95B420FE1F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384035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E6BBA-1B6C-462B-9764-EC83C3D5109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897775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296B7A-0D87-457F-9E00-162EC52B0F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465372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07CF072-1C6B-42E8-97F3-EB05BE12B3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853859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268E6B-0A0F-4281-98E8-8CD6FF45A3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53495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21690-8521-4B61-B148-E1A8B04D94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254570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99AF0-B7C0-4DF5-A1B4-65B5A8F822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3611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057727-1F70-4227-9E8F-82F0F6D015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223446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5C25E4-172D-470B-A3CC-D984FAA164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60129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AE0784-CE92-406B-ADA2-FA9C507036D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055761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F49250-D561-4756-B75D-604729175B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130342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50EDFD-A88F-40DA-82DB-B7A141C1530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602448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0E8C21-0664-4649-A5D8-8B4CAECD39D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010365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8B83F0-7538-43B6-AD0F-95B420FE1F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312781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E6BBA-1B6C-462B-9764-EC83C3D5109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753851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296B7A-0D87-457F-9E00-162EC52B0F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147002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07CF072-1C6B-42E8-97F3-EB05BE12B3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435205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268E6B-0A0F-4281-98E8-8CD6FF45A3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1322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9F5257-4620-495F-B5C8-2435EFA8F1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15836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21690-8521-4B61-B148-E1A8B04D94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643863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99AF0-B7C0-4DF5-A1B4-65B5A8F822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080423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5C25E4-172D-470B-A3CC-D984FAA164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785237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AE0784-CE92-406B-ADA2-FA9C507036D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225649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F49250-D561-4756-B75D-604729175B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421201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50EDFD-A88F-40DA-82DB-B7A141C1530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842969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0E8C21-0664-4649-A5D8-8B4CAECD39D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057535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8B83F0-7538-43B6-AD0F-95B420FE1F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101091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E6BBA-1B6C-462B-9764-EC83C3D5109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539917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296B7A-0D87-457F-9E00-162EC52B0F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3013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2A955C-E59A-4806-A3AA-916B8991667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368396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07CF072-1C6B-42E8-97F3-EB05BE12B3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587648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EDD03-4AD8-4E90-8F98-83284D62B8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508425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4CEF08-425E-4584-981C-3B65CC2271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038233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9DF5C4-81A6-41A2-A74C-13956B807E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945612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8D7C0A-0348-44CF-9ED4-218D3A87D10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185920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FE7D16-91E3-4229-9E38-638F2C7E2B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286991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91150-31C0-483A-BA55-5F95CAB2E0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434149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2835D-D12B-41F0-92B8-B08EFE9C77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281430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35CF62-302B-482C-9A94-F08E01478C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404934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189882-E4F7-461A-A526-E80D43BEC5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5171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33FCF9-0FBE-4BF5-BF13-88FB3AF9DF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445735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D2CFEF-A7D1-4A10-847F-D32CA1DF91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76005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3F69DE-222A-4A48-83D1-15D23F2C42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786503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CADAC23-EA15-45BD-BF21-7B3B337E81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212388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EDD03-4AD8-4E90-8F98-83284D62B8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0226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4CEF08-425E-4584-981C-3B65CC2271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524259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9DF5C4-81A6-41A2-A74C-13956B807E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665926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8D7C0A-0348-44CF-9ED4-218D3A87D10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106107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FE7D16-91E3-4229-9E38-638F2C7E2B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807767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91150-31C0-483A-BA55-5F95CAB2E0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238006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2835D-D12B-41F0-92B8-B08EFE9C77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21391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54983-8B46-4DEB-92D8-7C474D50BA4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650941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35CF62-302B-482C-9A94-F08E01478C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701630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189882-E4F7-461A-A526-E80D43BEC5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102801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D2CFEF-A7D1-4A10-847F-D32CA1DF91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051022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3F69DE-222A-4A48-83D1-15D23F2C42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89162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CADAC23-EA15-45BD-BF21-7B3B337E81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974121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EDD03-4AD8-4E90-8F98-83284D62B8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879857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4CEF08-425E-4584-981C-3B65CC2271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338287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9DF5C4-81A6-41A2-A74C-13956B807E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268264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8D7C0A-0348-44CF-9ED4-218D3A87D10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402176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FE7D16-91E3-4229-9E38-638F2C7E2B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4669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95031C-7508-4ABC-84B9-63821E244B6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158475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91150-31C0-483A-BA55-5F95CAB2E0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433080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2835D-D12B-41F0-92B8-B08EFE9C77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075412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35CF62-302B-482C-9A94-F08E01478C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775171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189882-E4F7-461A-A526-E80D43BEC5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039725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D2CFEF-A7D1-4A10-847F-D32CA1DF91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890006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3F69DE-222A-4A48-83D1-15D23F2C42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550783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CADAC23-EA15-45BD-BF21-7B3B337E81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208178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EDD03-4AD8-4E90-8F98-83284D62B8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077953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4CEF08-425E-4584-981C-3B65CC2271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086140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9DF5C4-81A6-41A2-A74C-13956B807E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6967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3CAC3F-A01A-473E-923E-C0D5A8085FB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95327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58CB96-E82A-444E-9999-FFC168D1C9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49064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8D7C0A-0348-44CF-9ED4-218D3A87D10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574289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FE7D16-91E3-4229-9E38-638F2C7E2B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361171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91150-31C0-483A-BA55-5F95CAB2E0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436915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2835D-D12B-41F0-92B8-B08EFE9C77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035632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35CF62-302B-482C-9A94-F08E01478C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648566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189882-E4F7-461A-A526-E80D43BEC5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659445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D2CFEF-A7D1-4A10-847F-D32CA1DF91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932418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3F69DE-222A-4A48-83D1-15D23F2C42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650944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CADAC23-EA15-45BD-BF21-7B3B337E81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665260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EDD03-4AD8-4E90-8F98-83284D62B8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99920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4B9667-9EC3-418A-8892-2DF40D66C3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703497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4CEF08-425E-4584-981C-3B65CC2271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551679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9DF5C4-81A6-41A2-A74C-13956B807E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042020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8D7C0A-0348-44CF-9ED4-218D3A87D10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370468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FE7D16-91E3-4229-9E38-638F2C7E2B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276853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91150-31C0-483A-BA55-5F95CAB2E0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612452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2835D-D12B-41F0-92B8-B08EFE9C77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959757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35CF62-302B-482C-9A94-F08E01478C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933689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189882-E4F7-461A-A526-E80D43BEC5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800936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D2CFEF-A7D1-4A10-847F-D32CA1DF91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667415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3F69DE-222A-4A48-83D1-15D23F2C42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25885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41BB98-F214-4118-9CC5-74BC78B032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593994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CADAC23-EA15-45BD-BF21-7B3B337E81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078340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EDD03-4AD8-4E90-8F98-83284D62B8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896641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4CEF08-425E-4584-981C-3B65CC2271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221378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9DF5C4-81A6-41A2-A74C-13956B807E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096797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8D7C0A-0348-44CF-9ED4-218D3A87D10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353272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FE7D16-91E3-4229-9E38-638F2C7E2B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644178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91150-31C0-483A-BA55-5F95CAB2E0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521271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2835D-D12B-41F0-92B8-B08EFE9C77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773704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35CF62-302B-482C-9A94-F08E01478C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751011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189882-E4F7-461A-A526-E80D43BEC5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64319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4B62DD-9BBE-4592-8038-15AA799F254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2424698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D2CFEF-A7D1-4A10-847F-D32CA1DF91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368764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3F69DE-222A-4A48-83D1-15D23F2C42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935664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CADAC23-EA15-45BD-BF21-7B3B337E81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13204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0397B5-C656-41AD-AF5E-3D8E97FE96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8557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2802DA-4AA0-4F68-A613-5AA7D9B3D4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49339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7D142-D8FB-48B0-9881-49BBBE634C4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35322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DD24C5-2493-4EF6-9CBC-296851AD7AC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24605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85072B-198A-4F96-B690-DA227FBB26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0629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3B5AD7-A0BC-4916-8129-7CF2DB37AD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7956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057727-1F70-4227-9E8F-82F0F6D015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27158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102697-04C2-473D-92FE-5A42F20B36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52826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44302-848B-46D6-A9ED-829917286C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36315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A90788-237A-470B-8E46-CA536F23FB0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91678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00A2D6-9A78-4DFD-8CBF-1AFC1323CE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79375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67CAC0-E344-405D-93E1-D4CC58A8E36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35803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3CAC3F-A01A-473E-923E-C0D5A8085FB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68483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057727-1F70-4227-9E8F-82F0F6D015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49623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9F5257-4620-495F-B5C8-2435EFA8F1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97033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2A955C-E59A-4806-A3AA-916B8991667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0693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33FCF9-0FBE-4BF5-BF13-88FB3AF9DF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3988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9F5257-4620-495F-B5C8-2435EFA8F1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17177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54983-8B46-4DEB-92D8-7C474D50BA4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65082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95031C-7508-4ABC-84B9-63821E244B6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60864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58CB96-E82A-444E-9999-FFC168D1C9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02498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4B9667-9EC3-418A-8892-2DF40D66C3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15547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41BB98-F214-4118-9CC5-74BC78B032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31303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67CAC0-E344-405D-93E1-D4CC58A8E36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25934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3CAC3F-A01A-473E-923E-C0D5A8085FB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56993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057727-1F70-4227-9E8F-82F0F6D015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02696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9F5257-4620-495F-B5C8-2435EFA8F1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10541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2A955C-E59A-4806-A3AA-916B8991667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3735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2A955C-E59A-4806-A3AA-916B8991667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6144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33FCF9-0FBE-4BF5-BF13-88FB3AF9DF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05482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54983-8B46-4DEB-92D8-7C474D50BA4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6173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95031C-7508-4ABC-84B9-63821E244B6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78193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58CB96-E82A-444E-9999-FFC168D1C9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55422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4B9667-9EC3-418A-8892-2DF40D66C3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26160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41BB98-F214-4118-9CC5-74BC78B032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4166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67CAC0-E344-405D-93E1-D4CC58A8E36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79110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3CAC3F-A01A-473E-923E-C0D5A8085FB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53170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057727-1F70-4227-9E8F-82F0F6D015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84056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9F5257-4620-495F-B5C8-2435EFA8F1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4329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33FCF9-0FBE-4BF5-BF13-88FB3AF9DF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13924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2A955C-E59A-4806-A3AA-916B8991667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86354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33FCF9-0FBE-4BF5-BF13-88FB3AF9DF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05793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54983-8B46-4DEB-92D8-7C474D50BA4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91686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95031C-7508-4ABC-84B9-63821E244B6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16087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58CB96-E82A-444E-9999-FFC168D1C9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59580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4B9667-9EC3-418A-8892-2DF40D66C3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78044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41BB98-F214-4118-9CC5-74BC78B032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567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67CAC0-E344-405D-93E1-D4CC58A8E36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2142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3CAC3F-A01A-473E-923E-C0D5A8085FB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37641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057727-1F70-4227-9E8F-82F0F6D015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2576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54983-8B46-4DEB-92D8-7C474D50BA4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31457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9F5257-4620-495F-B5C8-2435EFA8F1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8753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2A955C-E59A-4806-A3AA-916B8991667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57856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33FCF9-0FBE-4BF5-BF13-88FB3AF9DF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41993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54983-8B46-4DEB-92D8-7C474D50BA4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53910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95031C-7508-4ABC-84B9-63821E244B6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40678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58CB96-E82A-444E-9999-FFC168D1C9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57136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4B9667-9EC3-418A-8892-2DF40D66C3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18287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41BB98-F214-4118-9CC5-74BC78B032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22273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67CAC0-E344-405D-93E1-D4CC58A8E36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75581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3CAC3F-A01A-473E-923E-C0D5A8085FB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4496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95031C-7508-4ABC-84B9-63821E244B6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43443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057727-1F70-4227-9E8F-82F0F6D015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36777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9F5257-4620-495F-B5C8-2435EFA8F1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55830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2A955C-E59A-4806-A3AA-916B8991667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03198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33FCF9-0FBE-4BF5-BF13-88FB3AF9DF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8714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54983-8B46-4DEB-92D8-7C474D50BA4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94394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95031C-7508-4ABC-84B9-63821E244B6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5035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58CB96-E82A-444E-9999-FFC168D1C9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22445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4B9667-9EC3-418A-8892-2DF40D66C3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19694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41BB98-F214-4118-9CC5-74BC78B032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52116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268E6B-0A0F-4281-98E8-8CD6FF45A3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716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58CB96-E82A-444E-9999-FFC168D1C9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4777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21690-8521-4B61-B148-E1A8B04D94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66287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99AF0-B7C0-4DF5-A1B4-65B5A8F822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567712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5C25E4-172D-470B-A3CC-D984FAA164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904256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AE0784-CE92-406B-ADA2-FA9C507036D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285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F49250-D561-4756-B75D-604729175B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580503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50EDFD-A88F-40DA-82DB-B7A141C1530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642731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0E8C21-0664-4649-A5D8-8B4CAECD39D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487404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8B83F0-7538-43B6-AD0F-95B420FE1F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844920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E6BBA-1B6C-462B-9764-EC83C3D5109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59428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296B7A-0D87-457F-9E00-162EC52B0F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3787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2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5.xml"/><Relationship Id="rId12" Type="http://schemas.openxmlformats.org/officeDocument/2006/relationships/slideLayout" Target="../slideLayouts/slideLayout220.xml"/><Relationship Id="rId2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13.xml"/><Relationship Id="rId10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slideLayout" Target="../slideLayouts/slideLayout232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19FBB5-EC65-4B01-820F-05E4DF5C3B8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550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59E2774-1341-4D84-B8F2-2F9317355D7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721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59E2774-1341-4D84-B8F2-2F9317355D7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513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59E2774-1341-4D84-B8F2-2F9317355D7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81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59E2774-1341-4D84-B8F2-2F9317355D7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411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59E2774-1341-4D84-B8F2-2F9317355D7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7804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08490A3-5B52-4A8C-A39C-35A1592715E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5704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08490A3-5B52-4A8C-A39C-35A1592715E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5397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08490A3-5B52-4A8C-A39C-35A1592715E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3564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08490A3-5B52-4A8C-A39C-35A1592715E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9349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08490A3-5B52-4A8C-A39C-35A1592715E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2198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19FBB5-EC65-4B01-820F-05E4DF5C3B8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5926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08490A3-5B52-4A8C-A39C-35A1592715E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2357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40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40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40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5B551BE-6F07-4E55-A99D-B1ACB7AAF41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9914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19FBB5-EC65-4B01-820F-05E4DF5C3B8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0201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19FBB5-EC65-4B01-820F-05E4DF5C3B8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5959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19FBB5-EC65-4B01-820F-05E4DF5C3B8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1130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19FBB5-EC65-4B01-820F-05E4DF5C3B8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30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19FBB5-EC65-4B01-820F-05E4DF5C3B8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1395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59E2774-1341-4D84-B8F2-2F9317355D7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9976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0.png"/><Relationship Id="rId4" Type="http://schemas.openxmlformats.org/officeDocument/2006/relationships/oleObject" Target="../embeddings/Microsoft_Office_Excel_97-2003_Worksheet1.xls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2.xls"/><Relationship Id="rId2" Type="http://schemas.openxmlformats.org/officeDocument/2006/relationships/slideLayout" Target="../slideLayouts/slideLayout21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Microsoft_Office_Excel_97-2003_Worksheet5.xls"/><Relationship Id="rId5" Type="http://schemas.openxmlformats.org/officeDocument/2006/relationships/oleObject" Target="../embeddings/Microsoft_Office_Excel_97-2003_Worksheet4.xls"/><Relationship Id="rId4" Type="http://schemas.openxmlformats.org/officeDocument/2006/relationships/oleObject" Target="../embeddings/Microsoft_Office_Excel_97-2003_Worksheet3.xls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95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0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6.xls"/><Relationship Id="rId2" Type="http://schemas.openxmlformats.org/officeDocument/2006/relationships/slideLayout" Target="../slideLayouts/slideLayout227.xml"/><Relationship Id="rId1" Type="http://schemas.openxmlformats.org/officeDocument/2006/relationships/vmlDrawing" Target="../drawings/vmlDrawing5.v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reefsho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5171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83058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400" dirty="0" smtClean="0">
                <a:solidFill>
                  <a:srgbClr val="FFFF00"/>
                </a:solidFill>
              </a:rPr>
              <a:t>Coral Reef Fisheries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400" dirty="0" smtClean="0">
                <a:solidFill>
                  <a:srgbClr val="FFFF00"/>
                </a:solidFill>
              </a:rPr>
              <a:t>Day 3 restoring ecosystem function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135172" name="Text Box 4"/>
          <p:cNvSpPr txBox="1">
            <a:spLocks noChangeArrowheads="1"/>
          </p:cNvSpPr>
          <p:nvPr/>
        </p:nvSpPr>
        <p:spPr bwMode="auto">
          <a:xfrm>
            <a:off x="3200400" y="4267200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35173" name="Text Box 5"/>
          <p:cNvSpPr txBox="1">
            <a:spLocks noChangeArrowheads="1"/>
          </p:cNvSpPr>
          <p:nvPr/>
        </p:nvSpPr>
        <p:spPr bwMode="auto">
          <a:xfrm>
            <a:off x="1066800" y="5029200"/>
            <a:ext cx="5943600" cy="161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00"/>
                </a:solidFill>
              </a:rPr>
              <a:t>Jim Bohnsack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00"/>
                </a:solidFill>
              </a:rPr>
              <a:t>Southeast Fisheries Science Center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00"/>
                </a:solidFill>
              </a:rPr>
              <a:t>NOAA Fisheries, Miami, FL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</a:endParaRPr>
          </a:p>
        </p:txBody>
      </p:sp>
      <p:pic>
        <p:nvPicPr>
          <p:cNvPr id="13517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581650"/>
            <a:ext cx="1276350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5175" name="Text Box 7"/>
          <p:cNvSpPr txBox="1">
            <a:spLocks noChangeArrowheads="1"/>
          </p:cNvSpPr>
          <p:nvPr/>
        </p:nvSpPr>
        <p:spPr bwMode="auto">
          <a:xfrm>
            <a:off x="8686800" y="281940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324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2" name="Picture 2" descr="Total Reserve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2563" name="Picture 3" descr="BLK_GRP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267200"/>
            <a:ext cx="1371600" cy="64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2564" name="Picture 4" descr="BLK_GRP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900488"/>
            <a:ext cx="2895600" cy="137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2565" name="Picture 5" descr="BLK_GRP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429000"/>
            <a:ext cx="1138238" cy="53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2566" name="Picture 6" descr="REDSNA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038600"/>
            <a:ext cx="93345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2567" name="Picture 7" descr="HOGFIS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514600"/>
            <a:ext cx="1666875" cy="90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2568" name="Picture 8" descr="larva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48550" y="1143000"/>
            <a:ext cx="1695450" cy="99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2569" name="Picture 9" descr="BLK_GRP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886200"/>
            <a:ext cx="1900238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2570" name="Picture 10" descr="larvae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905000"/>
            <a:ext cx="628650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2571" name="Picture 11" descr="larvae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704850" cy="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2572" name="Picture 12" descr="larvae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057400"/>
            <a:ext cx="628650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2573" name="Picture 13" descr="REDSNAP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505200"/>
            <a:ext cx="685800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2574" name="Picture 14" descr="REDSNA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048000"/>
            <a:ext cx="857250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2575" name="Picture 15" descr="BLK_GRP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810000"/>
            <a:ext cx="1138238" cy="53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2576" name="Picture 16" descr="BLK_GRP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006850"/>
            <a:ext cx="681038" cy="32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2577" name="Picture 17" descr="BLK_GRP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14800"/>
            <a:ext cx="681038" cy="32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2578" name="Picture 18" descr="BLK_GRP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343400"/>
            <a:ext cx="1066800" cy="50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2579" name="Picture 19" descr="BLK_GRP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191000"/>
            <a:ext cx="1447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2580" name="Picture 20" descr="BLK_GRP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114800"/>
            <a:ext cx="2057400" cy="97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2581" name="Text Box 21"/>
          <p:cNvSpPr txBox="1">
            <a:spLocks noChangeArrowheads="1"/>
          </p:cNvSpPr>
          <p:nvPr/>
        </p:nvSpPr>
        <p:spPr bwMode="auto">
          <a:xfrm>
            <a:off x="0" y="6096000"/>
            <a:ext cx="3219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3300"/>
                </a:solidFill>
                <a:latin typeface="Arial Unicode MS" pitchFamily="34" charset="-128"/>
              </a:rPr>
              <a:t>Colonization &amp; Growth</a:t>
            </a:r>
          </a:p>
        </p:txBody>
      </p:sp>
      <p:sp>
        <p:nvSpPr>
          <p:cNvPr id="322582" name="Text Box 22"/>
          <p:cNvSpPr txBox="1">
            <a:spLocks noChangeArrowheads="1"/>
          </p:cNvSpPr>
          <p:nvPr/>
        </p:nvSpPr>
        <p:spPr bwMode="auto">
          <a:xfrm>
            <a:off x="3962400" y="6096000"/>
            <a:ext cx="1728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3300"/>
                </a:solidFill>
              </a:rPr>
              <a:t>Abundance</a:t>
            </a:r>
          </a:p>
        </p:txBody>
      </p:sp>
      <p:sp>
        <p:nvSpPr>
          <p:cNvPr id="322583" name="Text Box 23"/>
          <p:cNvSpPr txBox="1">
            <a:spLocks noChangeArrowheads="1"/>
          </p:cNvSpPr>
          <p:nvPr/>
        </p:nvSpPr>
        <p:spPr bwMode="auto">
          <a:xfrm>
            <a:off x="6765925" y="6059488"/>
            <a:ext cx="1354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3300"/>
                </a:solidFill>
              </a:rPr>
              <a:t>Diversity</a:t>
            </a:r>
          </a:p>
        </p:txBody>
      </p:sp>
      <p:sp>
        <p:nvSpPr>
          <p:cNvPr id="322584" name="Text Box 24"/>
          <p:cNvSpPr txBox="1">
            <a:spLocks noChangeArrowheads="1"/>
          </p:cNvSpPr>
          <p:nvPr/>
        </p:nvSpPr>
        <p:spPr bwMode="auto">
          <a:xfrm>
            <a:off x="898525" y="115888"/>
            <a:ext cx="1355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3300"/>
                </a:solidFill>
              </a:rPr>
              <a:t>Spillover</a:t>
            </a:r>
          </a:p>
        </p:txBody>
      </p:sp>
      <p:sp>
        <p:nvSpPr>
          <p:cNvPr id="322585" name="Text Box 25"/>
          <p:cNvSpPr txBox="1">
            <a:spLocks noChangeArrowheads="1"/>
          </p:cNvSpPr>
          <p:nvPr/>
        </p:nvSpPr>
        <p:spPr bwMode="auto">
          <a:xfrm>
            <a:off x="4175125" y="192088"/>
            <a:ext cx="3644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3300"/>
                </a:solidFill>
              </a:rPr>
              <a:t>Reproduction &amp; Dispersal</a:t>
            </a:r>
          </a:p>
        </p:txBody>
      </p:sp>
      <p:pic>
        <p:nvPicPr>
          <p:cNvPr id="322586" name="Picture 26" descr="BLK_GRP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581400"/>
            <a:ext cx="1365250" cy="64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2587" name="Picture 27" descr="BLK_GRP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505200"/>
            <a:ext cx="1671638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2588" name="Picture 28" descr="BLK_GRP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429000"/>
            <a:ext cx="984250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2589" name="Picture 29" descr="BLK_GRP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191000"/>
            <a:ext cx="1822450" cy="86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2590" name="Picture 3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352800"/>
            <a:ext cx="1676400" cy="105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2591" name="Picture 3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5338" y="1828800"/>
            <a:ext cx="1079500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2592" name="Picture 3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90600"/>
            <a:ext cx="1600200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61672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2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2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2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2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22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2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2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8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322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2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22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7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0" fill="hold"/>
                                        <p:tgtEl>
                                          <p:spTgt spid="322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0" fill="hold"/>
                                        <p:tgtEl>
                                          <p:spTgt spid="322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3" presetID="1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22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22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2" presetID="7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0" fill="hold"/>
                                        <p:tgtEl>
                                          <p:spTgt spid="322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0" fill="hold"/>
                                        <p:tgtEl>
                                          <p:spTgt spid="322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7" presetID="7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0" fill="hold"/>
                                        <p:tgtEl>
                                          <p:spTgt spid="322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0" fill="hold"/>
                                        <p:tgtEl>
                                          <p:spTgt spid="322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02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22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22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07" presetID="7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0" fill="hold"/>
                                        <p:tgtEl>
                                          <p:spTgt spid="322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0" fill="hold"/>
                                        <p:tgtEl>
                                          <p:spTgt spid="322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12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22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22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117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22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22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122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22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22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2581" grpId="0" autoUpdateAnimBg="0"/>
      <p:bldP spid="322582" grpId="0" autoUpdateAnimBg="0"/>
      <p:bldP spid="322583" grpId="0" autoUpdateAnimBg="0"/>
      <p:bldP spid="322584" grpId="0" autoUpdateAnimBg="0"/>
      <p:bldP spid="322585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9026" name="Object 2"/>
          <p:cNvGraphicFramePr>
            <a:graphicFrameLocks noChangeAspect="1"/>
          </p:cNvGraphicFramePr>
          <p:nvPr/>
        </p:nvGraphicFramePr>
        <p:xfrm>
          <a:off x="231775" y="461963"/>
          <a:ext cx="8680450" cy="5935662"/>
        </p:xfrm>
        <a:graphic>
          <a:graphicData uri="http://schemas.openxmlformats.org/presentationml/2006/ole">
            <p:oleObj spid="_x0000_s2054" name="Worksheet" r:id="rId4" imgW="8650080" imgH="5906160" progId="Excel.Sheet.8">
              <p:embed/>
            </p:oleObj>
          </a:graphicData>
        </a:graphic>
      </p:graphicFrame>
      <p:pic>
        <p:nvPicPr>
          <p:cNvPr id="129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9925" y="0"/>
            <a:ext cx="21240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9028" name="Text Box 4"/>
          <p:cNvSpPr txBox="1">
            <a:spLocks noChangeArrowheads="1"/>
          </p:cNvSpPr>
          <p:nvPr/>
        </p:nvSpPr>
        <p:spPr bwMode="auto">
          <a:xfrm>
            <a:off x="2438400" y="4114800"/>
            <a:ext cx="35591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>
                <a:solidFill>
                  <a:srgbClr val="FF0000"/>
                </a:solidFill>
              </a:rPr>
              <a:t>Shifting Baseline</a:t>
            </a:r>
          </a:p>
        </p:txBody>
      </p:sp>
    </p:spTree>
    <p:extLst>
      <p:ext uri="{BB962C8B-B14F-4D97-AF65-F5344CB8AC3E}">
        <p14:creationId xmlns:p14="http://schemas.microsoft.com/office/powerpoint/2010/main" xmlns="" val="66563703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570" name="Object 2"/>
          <p:cNvGraphicFramePr>
            <a:graphicFrameLocks noChangeAspect="1"/>
          </p:cNvGraphicFramePr>
          <p:nvPr/>
        </p:nvGraphicFramePr>
        <p:xfrm>
          <a:off x="0" y="-33338"/>
          <a:ext cx="8915400" cy="6753226"/>
        </p:xfrm>
        <a:graphic>
          <a:graphicData uri="http://schemas.openxmlformats.org/presentationml/2006/ole">
            <p:oleObj spid="_x0000_s4098" name="Worksheet" r:id="rId3" imgW="5478480" imgH="4142880" progId="Excel.Sheet.8">
              <p:embed/>
            </p:oleObj>
          </a:graphicData>
        </a:graphic>
      </p:graphicFrame>
      <p:graphicFrame>
        <p:nvGraphicFramePr>
          <p:cNvPr id="109571" name="Object 3"/>
          <p:cNvGraphicFramePr>
            <a:graphicFrameLocks noChangeAspect="1"/>
          </p:cNvGraphicFramePr>
          <p:nvPr/>
        </p:nvGraphicFramePr>
        <p:xfrm>
          <a:off x="0" y="4343400"/>
          <a:ext cx="9144000" cy="981075"/>
        </p:xfrm>
        <a:graphic>
          <a:graphicData uri="http://schemas.openxmlformats.org/presentationml/2006/ole">
            <p:oleObj spid="_x0000_s4099" name="Worksheet" r:id="rId4" imgW="5478480" imgH="587880" progId="Excel.Sheet.8">
              <p:embed/>
            </p:oleObj>
          </a:graphicData>
        </a:graphic>
      </p:graphicFrame>
      <p:graphicFrame>
        <p:nvGraphicFramePr>
          <p:cNvPr id="109572" name="Object 4"/>
          <p:cNvGraphicFramePr>
            <a:graphicFrameLocks noChangeAspect="1"/>
          </p:cNvGraphicFramePr>
          <p:nvPr/>
        </p:nvGraphicFramePr>
        <p:xfrm>
          <a:off x="0" y="2286000"/>
          <a:ext cx="9144000" cy="2328863"/>
        </p:xfrm>
        <a:graphic>
          <a:graphicData uri="http://schemas.openxmlformats.org/presentationml/2006/ole">
            <p:oleObj spid="_x0000_s4100" name="Worksheet" r:id="rId5" imgW="5478480" imgH="1393560" progId="Excel.Sheet.8">
              <p:embed/>
            </p:oleObj>
          </a:graphicData>
        </a:graphic>
      </p:graphicFrame>
      <p:graphicFrame>
        <p:nvGraphicFramePr>
          <p:cNvPr id="109573" name="Object 5"/>
          <p:cNvGraphicFramePr>
            <a:graphicFrameLocks noChangeAspect="1"/>
          </p:cNvGraphicFramePr>
          <p:nvPr/>
        </p:nvGraphicFramePr>
        <p:xfrm>
          <a:off x="0" y="533400"/>
          <a:ext cx="9144000" cy="2012950"/>
        </p:xfrm>
        <a:graphic>
          <a:graphicData uri="http://schemas.openxmlformats.org/presentationml/2006/ole">
            <p:oleObj spid="_x0000_s4101" name="Worksheet" r:id="rId6" imgW="5478480" imgH="1203840" progId="Excel.Sheet.8">
              <p:embed/>
            </p:oleObj>
          </a:graphicData>
        </a:graphic>
      </p:graphicFrame>
      <p:sp>
        <p:nvSpPr>
          <p:cNvPr id="109574" name="AutoShape 6"/>
          <p:cNvSpPr>
            <a:spLocks noChangeArrowheads="1"/>
          </p:cNvSpPr>
          <p:nvPr/>
        </p:nvSpPr>
        <p:spPr bwMode="auto">
          <a:xfrm>
            <a:off x="8153400" y="1828800"/>
            <a:ext cx="457200" cy="4724400"/>
          </a:xfrm>
          <a:prstGeom prst="upArrow">
            <a:avLst>
              <a:gd name="adj1" fmla="val 50000"/>
              <a:gd name="adj2" fmla="val 12256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101724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109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0"/>
                                        <p:tgtEl>
                                          <p:spTgt spid="109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30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awksbill Swimming DSC005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09563"/>
            <a:ext cx="9144000" cy="744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1600200" y="5715000"/>
            <a:ext cx="6069013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>
                <a:solidFill>
                  <a:srgbClr val="FFFF00"/>
                </a:solidFill>
                <a:latin typeface="Arial" charset="0"/>
              </a:rPr>
              <a:t>Endangered Species</a:t>
            </a: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0" y="152400"/>
            <a:ext cx="721201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00"/>
                </a:solidFill>
                <a:latin typeface="Arial" charset="0"/>
              </a:rPr>
              <a:t>1969 – Endangered Species Act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00"/>
                </a:solidFill>
                <a:latin typeface="Arial" charset="0"/>
              </a:rPr>
              <a:t>2004 – Marine Turtle Protection Act</a:t>
            </a:r>
          </a:p>
        </p:txBody>
      </p:sp>
    </p:spTree>
    <p:extLst>
      <p:ext uri="{BB962C8B-B14F-4D97-AF65-F5344CB8AC3E}">
        <p14:creationId xmlns:p14="http://schemas.microsoft.com/office/powerpoint/2010/main" xmlns="" val="263679371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 autoUpdateAnimBg="0"/>
      <p:bldP spid="55301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2322513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>
                <a:solidFill>
                  <a:srgbClr val="FFFF00"/>
                </a:solidFill>
                <a:latin typeface="Arial" charset="0"/>
              </a:rPr>
              <a:t>Habitat</a:t>
            </a: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457200" y="5303838"/>
            <a:ext cx="8001000" cy="155416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3333CC"/>
                </a:solidFill>
                <a:latin typeface="Arial" charset="0"/>
              </a:rPr>
              <a:t>1996 – Essential Fish Habitat Magnuson-Stevens Fishery Conservation Act</a:t>
            </a:r>
            <a:r>
              <a:rPr lang="en-US" sz="3200">
                <a:solidFill>
                  <a:srgbClr val="FFFF00"/>
                </a:solidFill>
                <a:latin typeface="Arial" charset="0"/>
              </a:rPr>
              <a:t> </a:t>
            </a:r>
            <a:endParaRPr lang="en-US" sz="3200">
              <a:solidFill>
                <a:srgbClr val="3333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170317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2194" name="Object 2"/>
          <p:cNvGraphicFramePr>
            <a:graphicFrameLocks noChangeAspect="1"/>
          </p:cNvGraphicFramePr>
          <p:nvPr/>
        </p:nvGraphicFramePr>
        <p:xfrm>
          <a:off x="0" y="2971800"/>
          <a:ext cx="9144000" cy="2819400"/>
        </p:xfrm>
        <a:graphic>
          <a:graphicData uri="http://schemas.openxmlformats.org/presentationml/2006/ole">
            <p:oleObj spid="_x0000_s3078" name="Image" r:id="rId4" imgW="88189199" imgH="20128486" progId="">
              <p:embed/>
            </p:oleObj>
          </a:graphicData>
        </a:graphic>
      </p:graphicFrame>
      <p:sp>
        <p:nvSpPr>
          <p:cNvPr id="392195" name="Text Box 3"/>
          <p:cNvSpPr txBox="1">
            <a:spLocks noChangeArrowheads="1"/>
          </p:cNvSpPr>
          <p:nvPr/>
        </p:nvSpPr>
        <p:spPr bwMode="auto">
          <a:xfrm>
            <a:off x="3962400" y="5695950"/>
            <a:ext cx="1266825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rgbClr val="000000"/>
                </a:solidFill>
              </a:rPr>
              <a:t>HAWK CHANNEL</a:t>
            </a:r>
          </a:p>
        </p:txBody>
      </p:sp>
      <p:sp>
        <p:nvSpPr>
          <p:cNvPr id="392196" name="Freeform 4"/>
          <p:cNvSpPr>
            <a:spLocks/>
          </p:cNvSpPr>
          <p:nvPr/>
        </p:nvSpPr>
        <p:spPr bwMode="auto">
          <a:xfrm>
            <a:off x="2154238" y="3248025"/>
            <a:ext cx="968375" cy="855663"/>
          </a:xfrm>
          <a:custGeom>
            <a:avLst/>
            <a:gdLst>
              <a:gd name="T0" fmla="*/ 71 w 610"/>
              <a:gd name="T1" fmla="*/ 390 h 539"/>
              <a:gd name="T2" fmla="*/ 11 w 610"/>
              <a:gd name="T3" fmla="*/ 348 h 539"/>
              <a:gd name="T4" fmla="*/ 35 w 610"/>
              <a:gd name="T5" fmla="*/ 276 h 539"/>
              <a:gd name="T6" fmla="*/ 17 w 610"/>
              <a:gd name="T7" fmla="*/ 156 h 539"/>
              <a:gd name="T8" fmla="*/ 23 w 610"/>
              <a:gd name="T9" fmla="*/ 108 h 539"/>
              <a:gd name="T10" fmla="*/ 77 w 610"/>
              <a:gd name="T11" fmla="*/ 84 h 539"/>
              <a:gd name="T12" fmla="*/ 323 w 610"/>
              <a:gd name="T13" fmla="*/ 36 h 539"/>
              <a:gd name="T14" fmla="*/ 467 w 610"/>
              <a:gd name="T15" fmla="*/ 18 h 539"/>
              <a:gd name="T16" fmla="*/ 521 w 610"/>
              <a:gd name="T17" fmla="*/ 36 h 539"/>
              <a:gd name="T18" fmla="*/ 557 w 610"/>
              <a:gd name="T19" fmla="*/ 60 h 539"/>
              <a:gd name="T20" fmla="*/ 569 w 610"/>
              <a:gd name="T21" fmla="*/ 120 h 539"/>
              <a:gd name="T22" fmla="*/ 581 w 610"/>
              <a:gd name="T23" fmla="*/ 138 h 539"/>
              <a:gd name="T24" fmla="*/ 593 w 610"/>
              <a:gd name="T25" fmla="*/ 174 h 539"/>
              <a:gd name="T26" fmla="*/ 599 w 610"/>
              <a:gd name="T27" fmla="*/ 366 h 539"/>
              <a:gd name="T28" fmla="*/ 581 w 610"/>
              <a:gd name="T29" fmla="*/ 402 h 539"/>
              <a:gd name="T30" fmla="*/ 545 w 610"/>
              <a:gd name="T31" fmla="*/ 426 h 539"/>
              <a:gd name="T32" fmla="*/ 305 w 610"/>
              <a:gd name="T33" fmla="*/ 480 h 539"/>
              <a:gd name="T34" fmla="*/ 191 w 610"/>
              <a:gd name="T35" fmla="*/ 528 h 539"/>
              <a:gd name="T36" fmla="*/ 95 w 610"/>
              <a:gd name="T37" fmla="*/ 486 h 539"/>
              <a:gd name="T38" fmla="*/ 59 w 610"/>
              <a:gd name="T39" fmla="*/ 390 h 539"/>
              <a:gd name="T40" fmla="*/ 41 w 610"/>
              <a:gd name="T41" fmla="*/ 378 h 539"/>
              <a:gd name="T42" fmla="*/ 71 w 610"/>
              <a:gd name="T43" fmla="*/ 390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10" h="539">
                <a:moveTo>
                  <a:pt x="71" y="390"/>
                </a:moveTo>
                <a:cubicBezTo>
                  <a:pt x="29" y="382"/>
                  <a:pt x="39" y="376"/>
                  <a:pt x="11" y="348"/>
                </a:cubicBezTo>
                <a:cubicBezTo>
                  <a:pt x="0" y="315"/>
                  <a:pt x="13" y="298"/>
                  <a:pt x="35" y="276"/>
                </a:cubicBezTo>
                <a:cubicBezTo>
                  <a:pt x="31" y="227"/>
                  <a:pt x="31" y="198"/>
                  <a:pt x="17" y="156"/>
                </a:cubicBezTo>
                <a:cubicBezTo>
                  <a:pt x="19" y="140"/>
                  <a:pt x="14" y="121"/>
                  <a:pt x="23" y="108"/>
                </a:cubicBezTo>
                <a:cubicBezTo>
                  <a:pt x="34" y="92"/>
                  <a:pt x="61" y="95"/>
                  <a:pt x="77" y="84"/>
                </a:cubicBezTo>
                <a:cubicBezTo>
                  <a:pt x="133" y="0"/>
                  <a:pt x="212" y="39"/>
                  <a:pt x="323" y="36"/>
                </a:cubicBezTo>
                <a:cubicBezTo>
                  <a:pt x="402" y="16"/>
                  <a:pt x="355" y="25"/>
                  <a:pt x="467" y="18"/>
                </a:cubicBezTo>
                <a:cubicBezTo>
                  <a:pt x="485" y="24"/>
                  <a:pt x="505" y="25"/>
                  <a:pt x="521" y="36"/>
                </a:cubicBezTo>
                <a:cubicBezTo>
                  <a:pt x="533" y="44"/>
                  <a:pt x="557" y="60"/>
                  <a:pt x="557" y="60"/>
                </a:cubicBezTo>
                <a:cubicBezTo>
                  <a:pt x="561" y="80"/>
                  <a:pt x="558" y="103"/>
                  <a:pt x="569" y="120"/>
                </a:cubicBezTo>
                <a:cubicBezTo>
                  <a:pt x="573" y="126"/>
                  <a:pt x="578" y="131"/>
                  <a:pt x="581" y="138"/>
                </a:cubicBezTo>
                <a:cubicBezTo>
                  <a:pt x="586" y="150"/>
                  <a:pt x="593" y="174"/>
                  <a:pt x="593" y="174"/>
                </a:cubicBezTo>
                <a:cubicBezTo>
                  <a:pt x="602" y="242"/>
                  <a:pt x="610" y="294"/>
                  <a:pt x="599" y="366"/>
                </a:cubicBezTo>
                <a:cubicBezTo>
                  <a:pt x="597" y="379"/>
                  <a:pt x="590" y="393"/>
                  <a:pt x="581" y="402"/>
                </a:cubicBezTo>
                <a:cubicBezTo>
                  <a:pt x="571" y="412"/>
                  <a:pt x="545" y="426"/>
                  <a:pt x="545" y="426"/>
                </a:cubicBezTo>
                <a:cubicBezTo>
                  <a:pt x="525" y="487"/>
                  <a:pt x="332" y="479"/>
                  <a:pt x="305" y="480"/>
                </a:cubicBezTo>
                <a:cubicBezTo>
                  <a:pt x="266" y="493"/>
                  <a:pt x="231" y="518"/>
                  <a:pt x="191" y="528"/>
                </a:cubicBezTo>
                <a:cubicBezTo>
                  <a:pt x="120" y="523"/>
                  <a:pt x="113" y="539"/>
                  <a:pt x="95" y="486"/>
                </a:cubicBezTo>
                <a:cubicBezTo>
                  <a:pt x="87" y="429"/>
                  <a:pt x="76" y="442"/>
                  <a:pt x="59" y="390"/>
                </a:cubicBezTo>
                <a:cubicBezTo>
                  <a:pt x="57" y="383"/>
                  <a:pt x="34" y="378"/>
                  <a:pt x="41" y="378"/>
                </a:cubicBezTo>
                <a:cubicBezTo>
                  <a:pt x="52" y="378"/>
                  <a:pt x="61" y="386"/>
                  <a:pt x="71" y="39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2197" name="Freeform 5"/>
          <p:cNvSpPr>
            <a:spLocks/>
          </p:cNvSpPr>
          <p:nvPr/>
        </p:nvSpPr>
        <p:spPr bwMode="auto">
          <a:xfrm>
            <a:off x="3419475" y="4476750"/>
            <a:ext cx="150813" cy="234950"/>
          </a:xfrm>
          <a:custGeom>
            <a:avLst/>
            <a:gdLst>
              <a:gd name="T0" fmla="*/ 30 w 95"/>
              <a:gd name="T1" fmla="*/ 126 h 148"/>
              <a:gd name="T2" fmla="*/ 72 w 95"/>
              <a:gd name="T3" fmla="*/ 0 h 148"/>
              <a:gd name="T4" fmla="*/ 66 w 95"/>
              <a:gd name="T5" fmla="*/ 24 h 148"/>
              <a:gd name="T6" fmla="*/ 60 w 95"/>
              <a:gd name="T7" fmla="*/ 42 h 148"/>
              <a:gd name="T8" fmla="*/ 54 w 95"/>
              <a:gd name="T9" fmla="*/ 114 h 148"/>
              <a:gd name="T10" fmla="*/ 18 w 95"/>
              <a:gd name="T11" fmla="*/ 138 h 148"/>
              <a:gd name="T12" fmla="*/ 30 w 95"/>
              <a:gd name="T13" fmla="*/ 126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5" h="148">
                <a:moveTo>
                  <a:pt x="30" y="126"/>
                </a:moveTo>
                <a:cubicBezTo>
                  <a:pt x="23" y="65"/>
                  <a:pt x="0" y="24"/>
                  <a:pt x="72" y="0"/>
                </a:cubicBezTo>
                <a:cubicBezTo>
                  <a:pt x="95" y="35"/>
                  <a:pt x="84" y="6"/>
                  <a:pt x="66" y="24"/>
                </a:cubicBezTo>
                <a:cubicBezTo>
                  <a:pt x="62" y="28"/>
                  <a:pt x="62" y="36"/>
                  <a:pt x="60" y="42"/>
                </a:cubicBezTo>
                <a:cubicBezTo>
                  <a:pt x="58" y="66"/>
                  <a:pt x="64" y="92"/>
                  <a:pt x="54" y="114"/>
                </a:cubicBezTo>
                <a:cubicBezTo>
                  <a:pt x="48" y="127"/>
                  <a:pt x="8" y="148"/>
                  <a:pt x="18" y="138"/>
                </a:cubicBezTo>
                <a:cubicBezTo>
                  <a:pt x="22" y="134"/>
                  <a:pt x="26" y="130"/>
                  <a:pt x="30" y="126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2198" name="Freeform 6"/>
          <p:cNvSpPr>
            <a:spLocks/>
          </p:cNvSpPr>
          <p:nvPr/>
        </p:nvSpPr>
        <p:spPr bwMode="auto">
          <a:xfrm>
            <a:off x="1676400" y="4572000"/>
            <a:ext cx="150813" cy="234950"/>
          </a:xfrm>
          <a:custGeom>
            <a:avLst/>
            <a:gdLst>
              <a:gd name="T0" fmla="*/ 30 w 95"/>
              <a:gd name="T1" fmla="*/ 126 h 148"/>
              <a:gd name="T2" fmla="*/ 72 w 95"/>
              <a:gd name="T3" fmla="*/ 0 h 148"/>
              <a:gd name="T4" fmla="*/ 66 w 95"/>
              <a:gd name="T5" fmla="*/ 24 h 148"/>
              <a:gd name="T6" fmla="*/ 60 w 95"/>
              <a:gd name="T7" fmla="*/ 42 h 148"/>
              <a:gd name="T8" fmla="*/ 54 w 95"/>
              <a:gd name="T9" fmla="*/ 114 h 148"/>
              <a:gd name="T10" fmla="*/ 18 w 95"/>
              <a:gd name="T11" fmla="*/ 138 h 148"/>
              <a:gd name="T12" fmla="*/ 30 w 95"/>
              <a:gd name="T13" fmla="*/ 126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5" h="148">
                <a:moveTo>
                  <a:pt x="30" y="126"/>
                </a:moveTo>
                <a:cubicBezTo>
                  <a:pt x="23" y="65"/>
                  <a:pt x="0" y="24"/>
                  <a:pt x="72" y="0"/>
                </a:cubicBezTo>
                <a:cubicBezTo>
                  <a:pt x="95" y="35"/>
                  <a:pt x="84" y="6"/>
                  <a:pt x="66" y="24"/>
                </a:cubicBezTo>
                <a:cubicBezTo>
                  <a:pt x="62" y="28"/>
                  <a:pt x="62" y="36"/>
                  <a:pt x="60" y="42"/>
                </a:cubicBezTo>
                <a:cubicBezTo>
                  <a:pt x="58" y="66"/>
                  <a:pt x="64" y="92"/>
                  <a:pt x="54" y="114"/>
                </a:cubicBezTo>
                <a:cubicBezTo>
                  <a:pt x="48" y="127"/>
                  <a:pt x="8" y="148"/>
                  <a:pt x="18" y="138"/>
                </a:cubicBezTo>
                <a:cubicBezTo>
                  <a:pt x="22" y="134"/>
                  <a:pt x="26" y="130"/>
                  <a:pt x="30" y="126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2199" name="Freeform 7"/>
          <p:cNvSpPr>
            <a:spLocks/>
          </p:cNvSpPr>
          <p:nvPr/>
        </p:nvSpPr>
        <p:spPr bwMode="auto">
          <a:xfrm>
            <a:off x="3733800" y="4572000"/>
            <a:ext cx="150813" cy="234950"/>
          </a:xfrm>
          <a:custGeom>
            <a:avLst/>
            <a:gdLst>
              <a:gd name="T0" fmla="*/ 30 w 95"/>
              <a:gd name="T1" fmla="*/ 126 h 148"/>
              <a:gd name="T2" fmla="*/ 72 w 95"/>
              <a:gd name="T3" fmla="*/ 0 h 148"/>
              <a:gd name="T4" fmla="*/ 66 w 95"/>
              <a:gd name="T5" fmla="*/ 24 h 148"/>
              <a:gd name="T6" fmla="*/ 60 w 95"/>
              <a:gd name="T7" fmla="*/ 42 h 148"/>
              <a:gd name="T8" fmla="*/ 54 w 95"/>
              <a:gd name="T9" fmla="*/ 114 h 148"/>
              <a:gd name="T10" fmla="*/ 18 w 95"/>
              <a:gd name="T11" fmla="*/ 138 h 148"/>
              <a:gd name="T12" fmla="*/ 30 w 95"/>
              <a:gd name="T13" fmla="*/ 126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5" h="148">
                <a:moveTo>
                  <a:pt x="30" y="126"/>
                </a:moveTo>
                <a:cubicBezTo>
                  <a:pt x="23" y="65"/>
                  <a:pt x="0" y="24"/>
                  <a:pt x="72" y="0"/>
                </a:cubicBezTo>
                <a:cubicBezTo>
                  <a:pt x="95" y="35"/>
                  <a:pt x="84" y="6"/>
                  <a:pt x="66" y="24"/>
                </a:cubicBezTo>
                <a:cubicBezTo>
                  <a:pt x="62" y="28"/>
                  <a:pt x="62" y="36"/>
                  <a:pt x="60" y="42"/>
                </a:cubicBezTo>
                <a:cubicBezTo>
                  <a:pt x="58" y="66"/>
                  <a:pt x="64" y="92"/>
                  <a:pt x="54" y="114"/>
                </a:cubicBezTo>
                <a:cubicBezTo>
                  <a:pt x="48" y="127"/>
                  <a:pt x="8" y="148"/>
                  <a:pt x="18" y="138"/>
                </a:cubicBezTo>
                <a:cubicBezTo>
                  <a:pt x="22" y="134"/>
                  <a:pt x="26" y="130"/>
                  <a:pt x="30" y="126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2200" name="Freeform 8"/>
          <p:cNvSpPr>
            <a:spLocks/>
          </p:cNvSpPr>
          <p:nvPr/>
        </p:nvSpPr>
        <p:spPr bwMode="auto">
          <a:xfrm>
            <a:off x="4114800" y="4724400"/>
            <a:ext cx="150813" cy="234950"/>
          </a:xfrm>
          <a:custGeom>
            <a:avLst/>
            <a:gdLst>
              <a:gd name="T0" fmla="*/ 30 w 95"/>
              <a:gd name="T1" fmla="*/ 126 h 148"/>
              <a:gd name="T2" fmla="*/ 72 w 95"/>
              <a:gd name="T3" fmla="*/ 0 h 148"/>
              <a:gd name="T4" fmla="*/ 66 w 95"/>
              <a:gd name="T5" fmla="*/ 24 h 148"/>
              <a:gd name="T6" fmla="*/ 60 w 95"/>
              <a:gd name="T7" fmla="*/ 42 h 148"/>
              <a:gd name="T8" fmla="*/ 54 w 95"/>
              <a:gd name="T9" fmla="*/ 114 h 148"/>
              <a:gd name="T10" fmla="*/ 18 w 95"/>
              <a:gd name="T11" fmla="*/ 138 h 148"/>
              <a:gd name="T12" fmla="*/ 30 w 95"/>
              <a:gd name="T13" fmla="*/ 126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5" h="148">
                <a:moveTo>
                  <a:pt x="30" y="126"/>
                </a:moveTo>
                <a:cubicBezTo>
                  <a:pt x="23" y="65"/>
                  <a:pt x="0" y="24"/>
                  <a:pt x="72" y="0"/>
                </a:cubicBezTo>
                <a:cubicBezTo>
                  <a:pt x="95" y="35"/>
                  <a:pt x="84" y="6"/>
                  <a:pt x="66" y="24"/>
                </a:cubicBezTo>
                <a:cubicBezTo>
                  <a:pt x="62" y="28"/>
                  <a:pt x="62" y="36"/>
                  <a:pt x="60" y="42"/>
                </a:cubicBezTo>
                <a:cubicBezTo>
                  <a:pt x="58" y="66"/>
                  <a:pt x="64" y="92"/>
                  <a:pt x="54" y="114"/>
                </a:cubicBezTo>
                <a:cubicBezTo>
                  <a:pt x="48" y="127"/>
                  <a:pt x="8" y="148"/>
                  <a:pt x="18" y="138"/>
                </a:cubicBezTo>
                <a:cubicBezTo>
                  <a:pt x="22" y="134"/>
                  <a:pt x="26" y="130"/>
                  <a:pt x="30" y="126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2201" name="Freeform 9"/>
          <p:cNvSpPr>
            <a:spLocks/>
          </p:cNvSpPr>
          <p:nvPr/>
        </p:nvSpPr>
        <p:spPr bwMode="auto">
          <a:xfrm>
            <a:off x="3584575" y="4514850"/>
            <a:ext cx="95250" cy="249238"/>
          </a:xfrm>
          <a:custGeom>
            <a:avLst/>
            <a:gdLst>
              <a:gd name="T0" fmla="*/ 46 w 60"/>
              <a:gd name="T1" fmla="*/ 0 h 157"/>
              <a:gd name="T2" fmla="*/ 40 w 60"/>
              <a:gd name="T3" fmla="*/ 48 h 157"/>
              <a:gd name="T4" fmla="*/ 46 w 60"/>
              <a:gd name="T5" fmla="*/ 150 h 157"/>
              <a:gd name="T6" fmla="*/ 58 w 60"/>
              <a:gd name="T7" fmla="*/ 132 h 157"/>
              <a:gd name="T8" fmla="*/ 52 w 60"/>
              <a:gd name="T9" fmla="*/ 30 h 157"/>
              <a:gd name="T10" fmla="*/ 46 w 60"/>
              <a:gd name="T11" fmla="*/ 0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0" h="157">
                <a:moveTo>
                  <a:pt x="46" y="0"/>
                </a:moveTo>
                <a:cubicBezTo>
                  <a:pt x="14" y="11"/>
                  <a:pt x="0" y="35"/>
                  <a:pt x="40" y="48"/>
                </a:cubicBezTo>
                <a:cubicBezTo>
                  <a:pt x="42" y="82"/>
                  <a:pt x="39" y="117"/>
                  <a:pt x="46" y="150"/>
                </a:cubicBezTo>
                <a:cubicBezTo>
                  <a:pt x="48" y="157"/>
                  <a:pt x="58" y="139"/>
                  <a:pt x="58" y="132"/>
                </a:cubicBezTo>
                <a:cubicBezTo>
                  <a:pt x="60" y="98"/>
                  <a:pt x="55" y="64"/>
                  <a:pt x="52" y="30"/>
                </a:cubicBezTo>
                <a:cubicBezTo>
                  <a:pt x="50" y="5"/>
                  <a:pt x="8" y="0"/>
                  <a:pt x="46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2202" name="Freeform 10"/>
          <p:cNvSpPr>
            <a:spLocks/>
          </p:cNvSpPr>
          <p:nvPr/>
        </p:nvSpPr>
        <p:spPr bwMode="auto">
          <a:xfrm>
            <a:off x="3276600" y="4419600"/>
            <a:ext cx="95250" cy="249238"/>
          </a:xfrm>
          <a:custGeom>
            <a:avLst/>
            <a:gdLst>
              <a:gd name="T0" fmla="*/ 46 w 60"/>
              <a:gd name="T1" fmla="*/ 0 h 157"/>
              <a:gd name="T2" fmla="*/ 40 w 60"/>
              <a:gd name="T3" fmla="*/ 48 h 157"/>
              <a:gd name="T4" fmla="*/ 46 w 60"/>
              <a:gd name="T5" fmla="*/ 150 h 157"/>
              <a:gd name="T6" fmla="*/ 58 w 60"/>
              <a:gd name="T7" fmla="*/ 132 h 157"/>
              <a:gd name="T8" fmla="*/ 52 w 60"/>
              <a:gd name="T9" fmla="*/ 30 h 157"/>
              <a:gd name="T10" fmla="*/ 46 w 60"/>
              <a:gd name="T11" fmla="*/ 0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0" h="157">
                <a:moveTo>
                  <a:pt x="46" y="0"/>
                </a:moveTo>
                <a:cubicBezTo>
                  <a:pt x="14" y="11"/>
                  <a:pt x="0" y="35"/>
                  <a:pt x="40" y="48"/>
                </a:cubicBezTo>
                <a:cubicBezTo>
                  <a:pt x="42" y="82"/>
                  <a:pt x="39" y="117"/>
                  <a:pt x="46" y="150"/>
                </a:cubicBezTo>
                <a:cubicBezTo>
                  <a:pt x="48" y="157"/>
                  <a:pt x="58" y="139"/>
                  <a:pt x="58" y="132"/>
                </a:cubicBezTo>
                <a:cubicBezTo>
                  <a:pt x="60" y="98"/>
                  <a:pt x="55" y="64"/>
                  <a:pt x="52" y="30"/>
                </a:cubicBezTo>
                <a:cubicBezTo>
                  <a:pt x="50" y="5"/>
                  <a:pt x="8" y="0"/>
                  <a:pt x="46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2203" name="Freeform 11"/>
          <p:cNvSpPr>
            <a:spLocks/>
          </p:cNvSpPr>
          <p:nvPr/>
        </p:nvSpPr>
        <p:spPr bwMode="auto">
          <a:xfrm>
            <a:off x="1066800" y="4724400"/>
            <a:ext cx="95250" cy="249238"/>
          </a:xfrm>
          <a:custGeom>
            <a:avLst/>
            <a:gdLst>
              <a:gd name="T0" fmla="*/ 46 w 60"/>
              <a:gd name="T1" fmla="*/ 0 h 157"/>
              <a:gd name="T2" fmla="*/ 40 w 60"/>
              <a:gd name="T3" fmla="*/ 48 h 157"/>
              <a:gd name="T4" fmla="*/ 46 w 60"/>
              <a:gd name="T5" fmla="*/ 150 h 157"/>
              <a:gd name="T6" fmla="*/ 58 w 60"/>
              <a:gd name="T7" fmla="*/ 132 h 157"/>
              <a:gd name="T8" fmla="*/ 52 w 60"/>
              <a:gd name="T9" fmla="*/ 30 h 157"/>
              <a:gd name="T10" fmla="*/ 46 w 60"/>
              <a:gd name="T11" fmla="*/ 0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0" h="157">
                <a:moveTo>
                  <a:pt x="46" y="0"/>
                </a:moveTo>
                <a:cubicBezTo>
                  <a:pt x="14" y="11"/>
                  <a:pt x="0" y="35"/>
                  <a:pt x="40" y="48"/>
                </a:cubicBezTo>
                <a:cubicBezTo>
                  <a:pt x="42" y="82"/>
                  <a:pt x="39" y="117"/>
                  <a:pt x="46" y="150"/>
                </a:cubicBezTo>
                <a:cubicBezTo>
                  <a:pt x="48" y="157"/>
                  <a:pt x="58" y="139"/>
                  <a:pt x="58" y="132"/>
                </a:cubicBezTo>
                <a:cubicBezTo>
                  <a:pt x="60" y="98"/>
                  <a:pt x="55" y="64"/>
                  <a:pt x="52" y="30"/>
                </a:cubicBezTo>
                <a:cubicBezTo>
                  <a:pt x="50" y="5"/>
                  <a:pt x="8" y="0"/>
                  <a:pt x="46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2204" name="Freeform 12"/>
          <p:cNvSpPr>
            <a:spLocks/>
          </p:cNvSpPr>
          <p:nvPr/>
        </p:nvSpPr>
        <p:spPr bwMode="auto">
          <a:xfrm>
            <a:off x="1295400" y="4724400"/>
            <a:ext cx="95250" cy="249238"/>
          </a:xfrm>
          <a:custGeom>
            <a:avLst/>
            <a:gdLst>
              <a:gd name="T0" fmla="*/ 46 w 60"/>
              <a:gd name="T1" fmla="*/ 0 h 157"/>
              <a:gd name="T2" fmla="*/ 40 w 60"/>
              <a:gd name="T3" fmla="*/ 48 h 157"/>
              <a:gd name="T4" fmla="*/ 46 w 60"/>
              <a:gd name="T5" fmla="*/ 150 h 157"/>
              <a:gd name="T6" fmla="*/ 58 w 60"/>
              <a:gd name="T7" fmla="*/ 132 h 157"/>
              <a:gd name="T8" fmla="*/ 52 w 60"/>
              <a:gd name="T9" fmla="*/ 30 h 157"/>
              <a:gd name="T10" fmla="*/ 46 w 60"/>
              <a:gd name="T11" fmla="*/ 0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0" h="157">
                <a:moveTo>
                  <a:pt x="46" y="0"/>
                </a:moveTo>
                <a:cubicBezTo>
                  <a:pt x="14" y="11"/>
                  <a:pt x="0" y="35"/>
                  <a:pt x="40" y="48"/>
                </a:cubicBezTo>
                <a:cubicBezTo>
                  <a:pt x="42" y="82"/>
                  <a:pt x="39" y="117"/>
                  <a:pt x="46" y="150"/>
                </a:cubicBezTo>
                <a:cubicBezTo>
                  <a:pt x="48" y="157"/>
                  <a:pt x="58" y="139"/>
                  <a:pt x="58" y="132"/>
                </a:cubicBezTo>
                <a:cubicBezTo>
                  <a:pt x="60" y="98"/>
                  <a:pt x="55" y="64"/>
                  <a:pt x="52" y="30"/>
                </a:cubicBezTo>
                <a:cubicBezTo>
                  <a:pt x="50" y="5"/>
                  <a:pt x="8" y="0"/>
                  <a:pt x="46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2205" name="Freeform 13"/>
          <p:cNvSpPr>
            <a:spLocks/>
          </p:cNvSpPr>
          <p:nvPr/>
        </p:nvSpPr>
        <p:spPr bwMode="auto">
          <a:xfrm>
            <a:off x="1524000" y="4572000"/>
            <a:ext cx="95250" cy="249238"/>
          </a:xfrm>
          <a:custGeom>
            <a:avLst/>
            <a:gdLst>
              <a:gd name="T0" fmla="*/ 46 w 60"/>
              <a:gd name="T1" fmla="*/ 0 h 157"/>
              <a:gd name="T2" fmla="*/ 40 w 60"/>
              <a:gd name="T3" fmla="*/ 48 h 157"/>
              <a:gd name="T4" fmla="*/ 46 w 60"/>
              <a:gd name="T5" fmla="*/ 150 h 157"/>
              <a:gd name="T6" fmla="*/ 58 w 60"/>
              <a:gd name="T7" fmla="*/ 132 h 157"/>
              <a:gd name="T8" fmla="*/ 52 w 60"/>
              <a:gd name="T9" fmla="*/ 30 h 157"/>
              <a:gd name="T10" fmla="*/ 46 w 60"/>
              <a:gd name="T11" fmla="*/ 0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0" h="157">
                <a:moveTo>
                  <a:pt x="46" y="0"/>
                </a:moveTo>
                <a:cubicBezTo>
                  <a:pt x="14" y="11"/>
                  <a:pt x="0" y="35"/>
                  <a:pt x="40" y="48"/>
                </a:cubicBezTo>
                <a:cubicBezTo>
                  <a:pt x="42" y="82"/>
                  <a:pt x="39" y="117"/>
                  <a:pt x="46" y="150"/>
                </a:cubicBezTo>
                <a:cubicBezTo>
                  <a:pt x="48" y="157"/>
                  <a:pt x="58" y="139"/>
                  <a:pt x="58" y="132"/>
                </a:cubicBezTo>
                <a:cubicBezTo>
                  <a:pt x="60" y="98"/>
                  <a:pt x="55" y="64"/>
                  <a:pt x="52" y="30"/>
                </a:cubicBezTo>
                <a:cubicBezTo>
                  <a:pt x="50" y="5"/>
                  <a:pt x="8" y="0"/>
                  <a:pt x="46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2206" name="Freeform 14"/>
          <p:cNvSpPr>
            <a:spLocks/>
          </p:cNvSpPr>
          <p:nvPr/>
        </p:nvSpPr>
        <p:spPr bwMode="auto">
          <a:xfrm>
            <a:off x="341313" y="4972050"/>
            <a:ext cx="423862" cy="285750"/>
          </a:xfrm>
          <a:custGeom>
            <a:avLst/>
            <a:gdLst>
              <a:gd name="T0" fmla="*/ 43 w 267"/>
              <a:gd name="T1" fmla="*/ 30 h 180"/>
              <a:gd name="T2" fmla="*/ 67 w 267"/>
              <a:gd name="T3" fmla="*/ 174 h 180"/>
              <a:gd name="T4" fmla="*/ 103 w 267"/>
              <a:gd name="T5" fmla="*/ 150 h 180"/>
              <a:gd name="T6" fmla="*/ 151 w 267"/>
              <a:gd name="T7" fmla="*/ 138 h 180"/>
              <a:gd name="T8" fmla="*/ 259 w 267"/>
              <a:gd name="T9" fmla="*/ 108 h 180"/>
              <a:gd name="T10" fmla="*/ 223 w 267"/>
              <a:gd name="T11" fmla="*/ 0 h 180"/>
              <a:gd name="T12" fmla="*/ 145 w 267"/>
              <a:gd name="T13" fmla="*/ 0 h 180"/>
              <a:gd name="T14" fmla="*/ 43 w 267"/>
              <a:gd name="T15" fmla="*/ 78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7" h="180">
                <a:moveTo>
                  <a:pt x="43" y="30"/>
                </a:moveTo>
                <a:cubicBezTo>
                  <a:pt x="36" y="77"/>
                  <a:pt x="0" y="152"/>
                  <a:pt x="67" y="174"/>
                </a:cubicBezTo>
                <a:cubicBezTo>
                  <a:pt x="110" y="160"/>
                  <a:pt x="58" y="180"/>
                  <a:pt x="103" y="150"/>
                </a:cubicBezTo>
                <a:cubicBezTo>
                  <a:pt x="111" y="144"/>
                  <a:pt x="146" y="139"/>
                  <a:pt x="151" y="138"/>
                </a:cubicBezTo>
                <a:cubicBezTo>
                  <a:pt x="189" y="128"/>
                  <a:pt x="220" y="114"/>
                  <a:pt x="259" y="108"/>
                </a:cubicBezTo>
                <a:cubicBezTo>
                  <a:pt x="254" y="47"/>
                  <a:pt x="267" y="29"/>
                  <a:pt x="223" y="0"/>
                </a:cubicBezTo>
                <a:cubicBezTo>
                  <a:pt x="192" y="31"/>
                  <a:pt x="180" y="18"/>
                  <a:pt x="145" y="0"/>
                </a:cubicBezTo>
                <a:cubicBezTo>
                  <a:pt x="85" y="6"/>
                  <a:pt x="43" y="7"/>
                  <a:pt x="43" y="78"/>
                </a:cubicBezTo>
              </a:path>
            </a:pathLst>
          </a:cu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2207" name="Freeform 15"/>
          <p:cNvSpPr>
            <a:spLocks/>
          </p:cNvSpPr>
          <p:nvPr/>
        </p:nvSpPr>
        <p:spPr bwMode="auto">
          <a:xfrm>
            <a:off x="4454525" y="4810125"/>
            <a:ext cx="452438" cy="315913"/>
          </a:xfrm>
          <a:custGeom>
            <a:avLst/>
            <a:gdLst>
              <a:gd name="T0" fmla="*/ 26 w 285"/>
              <a:gd name="T1" fmla="*/ 42 h 199"/>
              <a:gd name="T2" fmla="*/ 26 w 285"/>
              <a:gd name="T3" fmla="*/ 120 h 199"/>
              <a:gd name="T4" fmla="*/ 122 w 285"/>
              <a:gd name="T5" fmla="*/ 168 h 199"/>
              <a:gd name="T6" fmla="*/ 158 w 285"/>
              <a:gd name="T7" fmla="*/ 180 h 199"/>
              <a:gd name="T8" fmla="*/ 284 w 285"/>
              <a:gd name="T9" fmla="*/ 126 h 199"/>
              <a:gd name="T10" fmla="*/ 278 w 285"/>
              <a:gd name="T11" fmla="*/ 54 h 199"/>
              <a:gd name="T12" fmla="*/ 242 w 285"/>
              <a:gd name="T13" fmla="*/ 36 h 199"/>
              <a:gd name="T14" fmla="*/ 206 w 285"/>
              <a:gd name="T15" fmla="*/ 12 h 199"/>
              <a:gd name="T16" fmla="*/ 182 w 285"/>
              <a:gd name="T17" fmla="*/ 0 h 199"/>
              <a:gd name="T18" fmla="*/ 104 w 285"/>
              <a:gd name="T19" fmla="*/ 6 h 199"/>
              <a:gd name="T20" fmla="*/ 68 w 285"/>
              <a:gd name="T21" fmla="*/ 36 h 199"/>
              <a:gd name="T22" fmla="*/ 26 w 285"/>
              <a:gd name="T23" fmla="*/ 48 h 199"/>
              <a:gd name="T24" fmla="*/ 44 w 285"/>
              <a:gd name="T25" fmla="*/ 84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5" h="199">
                <a:moveTo>
                  <a:pt x="26" y="42"/>
                </a:moveTo>
                <a:cubicBezTo>
                  <a:pt x="21" y="69"/>
                  <a:pt x="0" y="99"/>
                  <a:pt x="26" y="120"/>
                </a:cubicBezTo>
                <a:cubicBezTo>
                  <a:pt x="39" y="130"/>
                  <a:pt x="103" y="160"/>
                  <a:pt x="122" y="168"/>
                </a:cubicBezTo>
                <a:cubicBezTo>
                  <a:pt x="134" y="173"/>
                  <a:pt x="158" y="180"/>
                  <a:pt x="158" y="180"/>
                </a:cubicBezTo>
                <a:cubicBezTo>
                  <a:pt x="277" y="168"/>
                  <a:pt x="266" y="199"/>
                  <a:pt x="284" y="126"/>
                </a:cubicBezTo>
                <a:cubicBezTo>
                  <a:pt x="282" y="102"/>
                  <a:pt x="285" y="77"/>
                  <a:pt x="278" y="54"/>
                </a:cubicBezTo>
                <a:cubicBezTo>
                  <a:pt x="275" y="43"/>
                  <a:pt x="249" y="40"/>
                  <a:pt x="242" y="36"/>
                </a:cubicBezTo>
                <a:cubicBezTo>
                  <a:pt x="229" y="29"/>
                  <a:pt x="219" y="18"/>
                  <a:pt x="206" y="12"/>
                </a:cubicBezTo>
                <a:cubicBezTo>
                  <a:pt x="198" y="8"/>
                  <a:pt x="190" y="4"/>
                  <a:pt x="182" y="0"/>
                </a:cubicBezTo>
                <a:cubicBezTo>
                  <a:pt x="156" y="2"/>
                  <a:pt x="130" y="1"/>
                  <a:pt x="104" y="6"/>
                </a:cubicBezTo>
                <a:cubicBezTo>
                  <a:pt x="88" y="9"/>
                  <a:pt x="80" y="29"/>
                  <a:pt x="68" y="36"/>
                </a:cubicBezTo>
                <a:cubicBezTo>
                  <a:pt x="55" y="43"/>
                  <a:pt x="40" y="43"/>
                  <a:pt x="26" y="48"/>
                </a:cubicBezTo>
                <a:cubicBezTo>
                  <a:pt x="17" y="75"/>
                  <a:pt x="27" y="67"/>
                  <a:pt x="44" y="84"/>
                </a:cubicBezTo>
              </a:path>
            </a:pathLst>
          </a:cu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2208" name="Freeform 16"/>
          <p:cNvSpPr>
            <a:spLocks/>
          </p:cNvSpPr>
          <p:nvPr/>
        </p:nvSpPr>
        <p:spPr bwMode="auto">
          <a:xfrm>
            <a:off x="6556375" y="4413250"/>
            <a:ext cx="339725" cy="179388"/>
          </a:xfrm>
          <a:custGeom>
            <a:avLst/>
            <a:gdLst>
              <a:gd name="T0" fmla="*/ 4 w 214"/>
              <a:gd name="T1" fmla="*/ 40 h 113"/>
              <a:gd name="T2" fmla="*/ 82 w 214"/>
              <a:gd name="T3" fmla="*/ 70 h 113"/>
              <a:gd name="T4" fmla="*/ 154 w 214"/>
              <a:gd name="T5" fmla="*/ 94 h 113"/>
              <a:gd name="T6" fmla="*/ 214 w 214"/>
              <a:gd name="T7" fmla="*/ 46 h 113"/>
              <a:gd name="T8" fmla="*/ 142 w 214"/>
              <a:gd name="T9" fmla="*/ 28 h 113"/>
              <a:gd name="T10" fmla="*/ 106 w 214"/>
              <a:gd name="T11" fmla="*/ 58 h 113"/>
              <a:gd name="T12" fmla="*/ 34 w 214"/>
              <a:gd name="T13" fmla="*/ 34 h 113"/>
              <a:gd name="T14" fmla="*/ 28 w 214"/>
              <a:gd name="T15" fmla="*/ 70 h 113"/>
              <a:gd name="T16" fmla="*/ 46 w 214"/>
              <a:gd name="T17" fmla="*/ 58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4" h="113">
                <a:moveTo>
                  <a:pt x="4" y="40"/>
                </a:moveTo>
                <a:cubicBezTo>
                  <a:pt x="52" y="72"/>
                  <a:pt x="26" y="62"/>
                  <a:pt x="82" y="70"/>
                </a:cubicBezTo>
                <a:cubicBezTo>
                  <a:pt x="96" y="113"/>
                  <a:pt x="116" y="107"/>
                  <a:pt x="154" y="94"/>
                </a:cubicBezTo>
                <a:cubicBezTo>
                  <a:pt x="164" y="52"/>
                  <a:pt x="182" y="67"/>
                  <a:pt x="214" y="46"/>
                </a:cubicBezTo>
                <a:cubicBezTo>
                  <a:pt x="203" y="0"/>
                  <a:pt x="180" y="15"/>
                  <a:pt x="142" y="28"/>
                </a:cubicBezTo>
                <a:cubicBezTo>
                  <a:pt x="125" y="54"/>
                  <a:pt x="137" y="68"/>
                  <a:pt x="106" y="58"/>
                </a:cubicBezTo>
                <a:cubicBezTo>
                  <a:pt x="95" y="15"/>
                  <a:pt x="78" y="29"/>
                  <a:pt x="34" y="34"/>
                </a:cubicBezTo>
                <a:cubicBezTo>
                  <a:pt x="3" y="44"/>
                  <a:pt x="0" y="51"/>
                  <a:pt x="28" y="70"/>
                </a:cubicBezTo>
                <a:cubicBezTo>
                  <a:pt x="48" y="63"/>
                  <a:pt x="46" y="70"/>
                  <a:pt x="46" y="58"/>
                </a:cubicBezTo>
              </a:path>
            </a:pathLst>
          </a:cu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2209" name="Freeform 17"/>
          <p:cNvSpPr>
            <a:spLocks/>
          </p:cNvSpPr>
          <p:nvPr/>
        </p:nvSpPr>
        <p:spPr bwMode="auto">
          <a:xfrm>
            <a:off x="7315200" y="4343400"/>
            <a:ext cx="339725" cy="179388"/>
          </a:xfrm>
          <a:custGeom>
            <a:avLst/>
            <a:gdLst>
              <a:gd name="T0" fmla="*/ 4 w 214"/>
              <a:gd name="T1" fmla="*/ 40 h 113"/>
              <a:gd name="T2" fmla="*/ 82 w 214"/>
              <a:gd name="T3" fmla="*/ 70 h 113"/>
              <a:gd name="T4" fmla="*/ 154 w 214"/>
              <a:gd name="T5" fmla="*/ 94 h 113"/>
              <a:gd name="T6" fmla="*/ 214 w 214"/>
              <a:gd name="T7" fmla="*/ 46 h 113"/>
              <a:gd name="T8" fmla="*/ 142 w 214"/>
              <a:gd name="T9" fmla="*/ 28 h 113"/>
              <a:gd name="T10" fmla="*/ 106 w 214"/>
              <a:gd name="T11" fmla="*/ 58 h 113"/>
              <a:gd name="T12" fmla="*/ 34 w 214"/>
              <a:gd name="T13" fmla="*/ 34 h 113"/>
              <a:gd name="T14" fmla="*/ 28 w 214"/>
              <a:gd name="T15" fmla="*/ 70 h 113"/>
              <a:gd name="T16" fmla="*/ 46 w 214"/>
              <a:gd name="T17" fmla="*/ 58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4" h="113">
                <a:moveTo>
                  <a:pt x="4" y="40"/>
                </a:moveTo>
                <a:cubicBezTo>
                  <a:pt x="52" y="72"/>
                  <a:pt x="26" y="62"/>
                  <a:pt x="82" y="70"/>
                </a:cubicBezTo>
                <a:cubicBezTo>
                  <a:pt x="96" y="113"/>
                  <a:pt x="116" y="107"/>
                  <a:pt x="154" y="94"/>
                </a:cubicBezTo>
                <a:cubicBezTo>
                  <a:pt x="164" y="52"/>
                  <a:pt x="182" y="67"/>
                  <a:pt x="214" y="46"/>
                </a:cubicBezTo>
                <a:cubicBezTo>
                  <a:pt x="203" y="0"/>
                  <a:pt x="180" y="15"/>
                  <a:pt x="142" y="28"/>
                </a:cubicBezTo>
                <a:cubicBezTo>
                  <a:pt x="125" y="54"/>
                  <a:pt x="137" y="68"/>
                  <a:pt x="106" y="58"/>
                </a:cubicBezTo>
                <a:cubicBezTo>
                  <a:pt x="95" y="15"/>
                  <a:pt x="78" y="29"/>
                  <a:pt x="34" y="34"/>
                </a:cubicBezTo>
                <a:cubicBezTo>
                  <a:pt x="3" y="44"/>
                  <a:pt x="0" y="51"/>
                  <a:pt x="28" y="70"/>
                </a:cubicBezTo>
                <a:cubicBezTo>
                  <a:pt x="48" y="63"/>
                  <a:pt x="46" y="70"/>
                  <a:pt x="46" y="58"/>
                </a:cubicBezTo>
              </a:path>
            </a:pathLst>
          </a:cu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2210" name="Freeform 18"/>
          <p:cNvSpPr>
            <a:spLocks/>
          </p:cNvSpPr>
          <p:nvPr/>
        </p:nvSpPr>
        <p:spPr bwMode="auto">
          <a:xfrm>
            <a:off x="7086600" y="4343400"/>
            <a:ext cx="339725" cy="179388"/>
          </a:xfrm>
          <a:custGeom>
            <a:avLst/>
            <a:gdLst>
              <a:gd name="T0" fmla="*/ 4 w 214"/>
              <a:gd name="T1" fmla="*/ 40 h 113"/>
              <a:gd name="T2" fmla="*/ 82 w 214"/>
              <a:gd name="T3" fmla="*/ 70 h 113"/>
              <a:gd name="T4" fmla="*/ 154 w 214"/>
              <a:gd name="T5" fmla="*/ 94 h 113"/>
              <a:gd name="T6" fmla="*/ 214 w 214"/>
              <a:gd name="T7" fmla="*/ 46 h 113"/>
              <a:gd name="T8" fmla="*/ 142 w 214"/>
              <a:gd name="T9" fmla="*/ 28 h 113"/>
              <a:gd name="T10" fmla="*/ 106 w 214"/>
              <a:gd name="T11" fmla="*/ 58 h 113"/>
              <a:gd name="T12" fmla="*/ 34 w 214"/>
              <a:gd name="T13" fmla="*/ 34 h 113"/>
              <a:gd name="T14" fmla="*/ 28 w 214"/>
              <a:gd name="T15" fmla="*/ 70 h 113"/>
              <a:gd name="T16" fmla="*/ 46 w 214"/>
              <a:gd name="T17" fmla="*/ 58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4" h="113">
                <a:moveTo>
                  <a:pt x="4" y="40"/>
                </a:moveTo>
                <a:cubicBezTo>
                  <a:pt x="52" y="72"/>
                  <a:pt x="26" y="62"/>
                  <a:pt x="82" y="70"/>
                </a:cubicBezTo>
                <a:cubicBezTo>
                  <a:pt x="96" y="113"/>
                  <a:pt x="116" y="107"/>
                  <a:pt x="154" y="94"/>
                </a:cubicBezTo>
                <a:cubicBezTo>
                  <a:pt x="164" y="52"/>
                  <a:pt x="182" y="67"/>
                  <a:pt x="214" y="46"/>
                </a:cubicBezTo>
                <a:cubicBezTo>
                  <a:pt x="203" y="0"/>
                  <a:pt x="180" y="15"/>
                  <a:pt x="142" y="28"/>
                </a:cubicBezTo>
                <a:cubicBezTo>
                  <a:pt x="125" y="54"/>
                  <a:pt x="137" y="68"/>
                  <a:pt x="106" y="58"/>
                </a:cubicBezTo>
                <a:cubicBezTo>
                  <a:pt x="95" y="15"/>
                  <a:pt x="78" y="29"/>
                  <a:pt x="34" y="34"/>
                </a:cubicBezTo>
                <a:cubicBezTo>
                  <a:pt x="3" y="44"/>
                  <a:pt x="0" y="51"/>
                  <a:pt x="28" y="70"/>
                </a:cubicBezTo>
                <a:cubicBezTo>
                  <a:pt x="48" y="63"/>
                  <a:pt x="46" y="70"/>
                  <a:pt x="46" y="58"/>
                </a:cubicBezTo>
              </a:path>
            </a:pathLst>
          </a:cu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2211" name="Freeform 19"/>
          <p:cNvSpPr>
            <a:spLocks/>
          </p:cNvSpPr>
          <p:nvPr/>
        </p:nvSpPr>
        <p:spPr bwMode="auto">
          <a:xfrm>
            <a:off x="6781800" y="4343400"/>
            <a:ext cx="339725" cy="179388"/>
          </a:xfrm>
          <a:custGeom>
            <a:avLst/>
            <a:gdLst>
              <a:gd name="T0" fmla="*/ 4 w 214"/>
              <a:gd name="T1" fmla="*/ 40 h 113"/>
              <a:gd name="T2" fmla="*/ 82 w 214"/>
              <a:gd name="T3" fmla="*/ 70 h 113"/>
              <a:gd name="T4" fmla="*/ 154 w 214"/>
              <a:gd name="T5" fmla="*/ 94 h 113"/>
              <a:gd name="T6" fmla="*/ 214 w 214"/>
              <a:gd name="T7" fmla="*/ 46 h 113"/>
              <a:gd name="T8" fmla="*/ 142 w 214"/>
              <a:gd name="T9" fmla="*/ 28 h 113"/>
              <a:gd name="T10" fmla="*/ 106 w 214"/>
              <a:gd name="T11" fmla="*/ 58 h 113"/>
              <a:gd name="T12" fmla="*/ 34 w 214"/>
              <a:gd name="T13" fmla="*/ 34 h 113"/>
              <a:gd name="T14" fmla="*/ 28 w 214"/>
              <a:gd name="T15" fmla="*/ 70 h 113"/>
              <a:gd name="T16" fmla="*/ 46 w 214"/>
              <a:gd name="T17" fmla="*/ 58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4" h="113">
                <a:moveTo>
                  <a:pt x="4" y="40"/>
                </a:moveTo>
                <a:cubicBezTo>
                  <a:pt x="52" y="72"/>
                  <a:pt x="26" y="62"/>
                  <a:pt x="82" y="70"/>
                </a:cubicBezTo>
                <a:cubicBezTo>
                  <a:pt x="96" y="113"/>
                  <a:pt x="116" y="107"/>
                  <a:pt x="154" y="94"/>
                </a:cubicBezTo>
                <a:cubicBezTo>
                  <a:pt x="164" y="52"/>
                  <a:pt x="182" y="67"/>
                  <a:pt x="214" y="46"/>
                </a:cubicBezTo>
                <a:cubicBezTo>
                  <a:pt x="203" y="0"/>
                  <a:pt x="180" y="15"/>
                  <a:pt x="142" y="28"/>
                </a:cubicBezTo>
                <a:cubicBezTo>
                  <a:pt x="125" y="54"/>
                  <a:pt x="137" y="68"/>
                  <a:pt x="106" y="58"/>
                </a:cubicBezTo>
                <a:cubicBezTo>
                  <a:pt x="95" y="15"/>
                  <a:pt x="78" y="29"/>
                  <a:pt x="34" y="34"/>
                </a:cubicBezTo>
                <a:cubicBezTo>
                  <a:pt x="3" y="44"/>
                  <a:pt x="0" y="51"/>
                  <a:pt x="28" y="70"/>
                </a:cubicBezTo>
                <a:cubicBezTo>
                  <a:pt x="48" y="63"/>
                  <a:pt x="46" y="70"/>
                  <a:pt x="46" y="58"/>
                </a:cubicBezTo>
              </a:path>
            </a:pathLst>
          </a:cu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2212" name="Freeform 20"/>
          <p:cNvSpPr>
            <a:spLocks/>
          </p:cNvSpPr>
          <p:nvPr/>
        </p:nvSpPr>
        <p:spPr bwMode="auto">
          <a:xfrm>
            <a:off x="7620000" y="4495800"/>
            <a:ext cx="339725" cy="179388"/>
          </a:xfrm>
          <a:custGeom>
            <a:avLst/>
            <a:gdLst>
              <a:gd name="T0" fmla="*/ 4 w 214"/>
              <a:gd name="T1" fmla="*/ 40 h 113"/>
              <a:gd name="T2" fmla="*/ 82 w 214"/>
              <a:gd name="T3" fmla="*/ 70 h 113"/>
              <a:gd name="T4" fmla="*/ 154 w 214"/>
              <a:gd name="T5" fmla="*/ 94 h 113"/>
              <a:gd name="T6" fmla="*/ 214 w 214"/>
              <a:gd name="T7" fmla="*/ 46 h 113"/>
              <a:gd name="T8" fmla="*/ 142 w 214"/>
              <a:gd name="T9" fmla="*/ 28 h 113"/>
              <a:gd name="T10" fmla="*/ 106 w 214"/>
              <a:gd name="T11" fmla="*/ 58 h 113"/>
              <a:gd name="T12" fmla="*/ 34 w 214"/>
              <a:gd name="T13" fmla="*/ 34 h 113"/>
              <a:gd name="T14" fmla="*/ 28 w 214"/>
              <a:gd name="T15" fmla="*/ 70 h 113"/>
              <a:gd name="T16" fmla="*/ 46 w 214"/>
              <a:gd name="T17" fmla="*/ 58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4" h="113">
                <a:moveTo>
                  <a:pt x="4" y="40"/>
                </a:moveTo>
                <a:cubicBezTo>
                  <a:pt x="52" y="72"/>
                  <a:pt x="26" y="62"/>
                  <a:pt x="82" y="70"/>
                </a:cubicBezTo>
                <a:cubicBezTo>
                  <a:pt x="96" y="113"/>
                  <a:pt x="116" y="107"/>
                  <a:pt x="154" y="94"/>
                </a:cubicBezTo>
                <a:cubicBezTo>
                  <a:pt x="164" y="52"/>
                  <a:pt x="182" y="67"/>
                  <a:pt x="214" y="46"/>
                </a:cubicBezTo>
                <a:cubicBezTo>
                  <a:pt x="203" y="0"/>
                  <a:pt x="180" y="15"/>
                  <a:pt x="142" y="28"/>
                </a:cubicBezTo>
                <a:cubicBezTo>
                  <a:pt x="125" y="54"/>
                  <a:pt x="137" y="68"/>
                  <a:pt x="106" y="58"/>
                </a:cubicBezTo>
                <a:cubicBezTo>
                  <a:pt x="95" y="15"/>
                  <a:pt x="78" y="29"/>
                  <a:pt x="34" y="34"/>
                </a:cubicBezTo>
                <a:cubicBezTo>
                  <a:pt x="3" y="44"/>
                  <a:pt x="0" y="51"/>
                  <a:pt x="28" y="70"/>
                </a:cubicBezTo>
                <a:cubicBezTo>
                  <a:pt x="48" y="63"/>
                  <a:pt x="46" y="70"/>
                  <a:pt x="46" y="58"/>
                </a:cubicBezTo>
              </a:path>
            </a:pathLst>
          </a:cu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2213" name="Freeform 21"/>
          <p:cNvSpPr>
            <a:spLocks/>
          </p:cNvSpPr>
          <p:nvPr/>
        </p:nvSpPr>
        <p:spPr bwMode="auto">
          <a:xfrm>
            <a:off x="7543800" y="4419600"/>
            <a:ext cx="339725" cy="179388"/>
          </a:xfrm>
          <a:custGeom>
            <a:avLst/>
            <a:gdLst>
              <a:gd name="T0" fmla="*/ 4 w 214"/>
              <a:gd name="T1" fmla="*/ 40 h 113"/>
              <a:gd name="T2" fmla="*/ 82 w 214"/>
              <a:gd name="T3" fmla="*/ 70 h 113"/>
              <a:gd name="T4" fmla="*/ 154 w 214"/>
              <a:gd name="T5" fmla="*/ 94 h 113"/>
              <a:gd name="T6" fmla="*/ 214 w 214"/>
              <a:gd name="T7" fmla="*/ 46 h 113"/>
              <a:gd name="T8" fmla="*/ 142 w 214"/>
              <a:gd name="T9" fmla="*/ 28 h 113"/>
              <a:gd name="T10" fmla="*/ 106 w 214"/>
              <a:gd name="T11" fmla="*/ 58 h 113"/>
              <a:gd name="T12" fmla="*/ 34 w 214"/>
              <a:gd name="T13" fmla="*/ 34 h 113"/>
              <a:gd name="T14" fmla="*/ 28 w 214"/>
              <a:gd name="T15" fmla="*/ 70 h 113"/>
              <a:gd name="T16" fmla="*/ 46 w 214"/>
              <a:gd name="T17" fmla="*/ 58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4" h="113">
                <a:moveTo>
                  <a:pt x="4" y="40"/>
                </a:moveTo>
                <a:cubicBezTo>
                  <a:pt x="52" y="72"/>
                  <a:pt x="26" y="62"/>
                  <a:pt x="82" y="70"/>
                </a:cubicBezTo>
                <a:cubicBezTo>
                  <a:pt x="96" y="113"/>
                  <a:pt x="116" y="107"/>
                  <a:pt x="154" y="94"/>
                </a:cubicBezTo>
                <a:cubicBezTo>
                  <a:pt x="164" y="52"/>
                  <a:pt x="182" y="67"/>
                  <a:pt x="214" y="46"/>
                </a:cubicBezTo>
                <a:cubicBezTo>
                  <a:pt x="203" y="0"/>
                  <a:pt x="180" y="15"/>
                  <a:pt x="142" y="28"/>
                </a:cubicBezTo>
                <a:cubicBezTo>
                  <a:pt x="125" y="54"/>
                  <a:pt x="137" y="68"/>
                  <a:pt x="106" y="58"/>
                </a:cubicBezTo>
                <a:cubicBezTo>
                  <a:pt x="95" y="15"/>
                  <a:pt x="78" y="29"/>
                  <a:pt x="34" y="34"/>
                </a:cubicBezTo>
                <a:cubicBezTo>
                  <a:pt x="3" y="44"/>
                  <a:pt x="0" y="51"/>
                  <a:pt x="28" y="70"/>
                </a:cubicBezTo>
                <a:cubicBezTo>
                  <a:pt x="48" y="63"/>
                  <a:pt x="46" y="70"/>
                  <a:pt x="46" y="58"/>
                </a:cubicBezTo>
              </a:path>
            </a:pathLst>
          </a:cu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2214" name="Freeform 22"/>
          <p:cNvSpPr>
            <a:spLocks/>
          </p:cNvSpPr>
          <p:nvPr/>
        </p:nvSpPr>
        <p:spPr bwMode="auto">
          <a:xfrm>
            <a:off x="6324600" y="4419600"/>
            <a:ext cx="150813" cy="234950"/>
          </a:xfrm>
          <a:custGeom>
            <a:avLst/>
            <a:gdLst>
              <a:gd name="T0" fmla="*/ 30 w 95"/>
              <a:gd name="T1" fmla="*/ 126 h 148"/>
              <a:gd name="T2" fmla="*/ 72 w 95"/>
              <a:gd name="T3" fmla="*/ 0 h 148"/>
              <a:gd name="T4" fmla="*/ 66 w 95"/>
              <a:gd name="T5" fmla="*/ 24 h 148"/>
              <a:gd name="T6" fmla="*/ 60 w 95"/>
              <a:gd name="T7" fmla="*/ 42 h 148"/>
              <a:gd name="T8" fmla="*/ 54 w 95"/>
              <a:gd name="T9" fmla="*/ 114 h 148"/>
              <a:gd name="T10" fmla="*/ 18 w 95"/>
              <a:gd name="T11" fmla="*/ 138 h 148"/>
              <a:gd name="T12" fmla="*/ 30 w 95"/>
              <a:gd name="T13" fmla="*/ 126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5" h="148">
                <a:moveTo>
                  <a:pt x="30" y="126"/>
                </a:moveTo>
                <a:cubicBezTo>
                  <a:pt x="23" y="65"/>
                  <a:pt x="0" y="24"/>
                  <a:pt x="72" y="0"/>
                </a:cubicBezTo>
                <a:cubicBezTo>
                  <a:pt x="95" y="35"/>
                  <a:pt x="84" y="6"/>
                  <a:pt x="66" y="24"/>
                </a:cubicBezTo>
                <a:cubicBezTo>
                  <a:pt x="62" y="28"/>
                  <a:pt x="62" y="36"/>
                  <a:pt x="60" y="42"/>
                </a:cubicBezTo>
                <a:cubicBezTo>
                  <a:pt x="58" y="66"/>
                  <a:pt x="64" y="92"/>
                  <a:pt x="54" y="114"/>
                </a:cubicBezTo>
                <a:cubicBezTo>
                  <a:pt x="48" y="127"/>
                  <a:pt x="8" y="148"/>
                  <a:pt x="18" y="138"/>
                </a:cubicBezTo>
                <a:cubicBezTo>
                  <a:pt x="22" y="134"/>
                  <a:pt x="26" y="130"/>
                  <a:pt x="30" y="126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2215" name="Freeform 23"/>
          <p:cNvSpPr>
            <a:spLocks/>
          </p:cNvSpPr>
          <p:nvPr/>
        </p:nvSpPr>
        <p:spPr bwMode="auto">
          <a:xfrm>
            <a:off x="6019800" y="4572000"/>
            <a:ext cx="150813" cy="234950"/>
          </a:xfrm>
          <a:custGeom>
            <a:avLst/>
            <a:gdLst>
              <a:gd name="T0" fmla="*/ 30 w 95"/>
              <a:gd name="T1" fmla="*/ 126 h 148"/>
              <a:gd name="T2" fmla="*/ 72 w 95"/>
              <a:gd name="T3" fmla="*/ 0 h 148"/>
              <a:gd name="T4" fmla="*/ 66 w 95"/>
              <a:gd name="T5" fmla="*/ 24 h 148"/>
              <a:gd name="T6" fmla="*/ 60 w 95"/>
              <a:gd name="T7" fmla="*/ 42 h 148"/>
              <a:gd name="T8" fmla="*/ 54 w 95"/>
              <a:gd name="T9" fmla="*/ 114 h 148"/>
              <a:gd name="T10" fmla="*/ 18 w 95"/>
              <a:gd name="T11" fmla="*/ 138 h 148"/>
              <a:gd name="T12" fmla="*/ 30 w 95"/>
              <a:gd name="T13" fmla="*/ 126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5" h="148">
                <a:moveTo>
                  <a:pt x="30" y="126"/>
                </a:moveTo>
                <a:cubicBezTo>
                  <a:pt x="23" y="65"/>
                  <a:pt x="0" y="24"/>
                  <a:pt x="72" y="0"/>
                </a:cubicBezTo>
                <a:cubicBezTo>
                  <a:pt x="95" y="35"/>
                  <a:pt x="84" y="6"/>
                  <a:pt x="66" y="24"/>
                </a:cubicBezTo>
                <a:cubicBezTo>
                  <a:pt x="62" y="28"/>
                  <a:pt x="62" y="36"/>
                  <a:pt x="60" y="42"/>
                </a:cubicBezTo>
                <a:cubicBezTo>
                  <a:pt x="58" y="66"/>
                  <a:pt x="64" y="92"/>
                  <a:pt x="54" y="114"/>
                </a:cubicBezTo>
                <a:cubicBezTo>
                  <a:pt x="48" y="127"/>
                  <a:pt x="8" y="148"/>
                  <a:pt x="18" y="138"/>
                </a:cubicBezTo>
                <a:cubicBezTo>
                  <a:pt x="22" y="134"/>
                  <a:pt x="26" y="130"/>
                  <a:pt x="30" y="126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2216" name="Freeform 24"/>
          <p:cNvSpPr>
            <a:spLocks/>
          </p:cNvSpPr>
          <p:nvPr/>
        </p:nvSpPr>
        <p:spPr bwMode="auto">
          <a:xfrm>
            <a:off x="3863975" y="4651375"/>
            <a:ext cx="144463" cy="177800"/>
          </a:xfrm>
          <a:custGeom>
            <a:avLst/>
            <a:gdLst>
              <a:gd name="T0" fmla="*/ 38 w 91"/>
              <a:gd name="T1" fmla="*/ 10 h 112"/>
              <a:gd name="T2" fmla="*/ 2 w 91"/>
              <a:gd name="T3" fmla="*/ 40 h 112"/>
              <a:gd name="T4" fmla="*/ 44 w 91"/>
              <a:gd name="T5" fmla="*/ 112 h 112"/>
              <a:gd name="T6" fmla="*/ 38 w 91"/>
              <a:gd name="T7" fmla="*/ 22 h 112"/>
              <a:gd name="T8" fmla="*/ 38 w 91"/>
              <a:gd name="T9" fmla="*/ 10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1" h="112">
                <a:moveTo>
                  <a:pt x="38" y="10"/>
                </a:moveTo>
                <a:cubicBezTo>
                  <a:pt x="7" y="0"/>
                  <a:pt x="11" y="13"/>
                  <a:pt x="2" y="40"/>
                </a:cubicBezTo>
                <a:cubicBezTo>
                  <a:pt x="8" y="93"/>
                  <a:pt x="0" y="97"/>
                  <a:pt x="44" y="112"/>
                </a:cubicBezTo>
                <a:cubicBezTo>
                  <a:pt x="91" y="96"/>
                  <a:pt x="80" y="36"/>
                  <a:pt x="38" y="22"/>
                </a:cubicBezTo>
                <a:cubicBezTo>
                  <a:pt x="24" y="0"/>
                  <a:pt x="20" y="1"/>
                  <a:pt x="38" y="10"/>
                </a:cubicBezTo>
                <a:close/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2217" name="Freeform 25"/>
          <p:cNvSpPr>
            <a:spLocks/>
          </p:cNvSpPr>
          <p:nvPr/>
        </p:nvSpPr>
        <p:spPr bwMode="auto">
          <a:xfrm>
            <a:off x="3990975" y="4762500"/>
            <a:ext cx="149225" cy="142875"/>
          </a:xfrm>
          <a:custGeom>
            <a:avLst/>
            <a:gdLst>
              <a:gd name="T0" fmla="*/ 60 w 94"/>
              <a:gd name="T1" fmla="*/ 6 h 90"/>
              <a:gd name="T2" fmla="*/ 24 w 94"/>
              <a:gd name="T3" fmla="*/ 12 h 90"/>
              <a:gd name="T4" fmla="*/ 54 w 94"/>
              <a:gd name="T5" fmla="*/ 90 h 90"/>
              <a:gd name="T6" fmla="*/ 78 w 94"/>
              <a:gd name="T7" fmla="*/ 24 h 90"/>
              <a:gd name="T8" fmla="*/ 42 w 94"/>
              <a:gd name="T9" fmla="*/ 6 h 90"/>
              <a:gd name="T10" fmla="*/ 60 w 94"/>
              <a:gd name="T11" fmla="*/ 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4" h="90">
                <a:moveTo>
                  <a:pt x="60" y="6"/>
                </a:moveTo>
                <a:cubicBezTo>
                  <a:pt x="48" y="8"/>
                  <a:pt x="35" y="6"/>
                  <a:pt x="24" y="12"/>
                </a:cubicBezTo>
                <a:cubicBezTo>
                  <a:pt x="0" y="25"/>
                  <a:pt x="26" y="81"/>
                  <a:pt x="54" y="90"/>
                </a:cubicBezTo>
                <a:cubicBezTo>
                  <a:pt x="85" y="80"/>
                  <a:pt x="94" y="60"/>
                  <a:pt x="78" y="24"/>
                </a:cubicBezTo>
                <a:cubicBezTo>
                  <a:pt x="73" y="14"/>
                  <a:pt x="42" y="6"/>
                  <a:pt x="42" y="6"/>
                </a:cubicBezTo>
                <a:cubicBezTo>
                  <a:pt x="42" y="0"/>
                  <a:pt x="54" y="6"/>
                  <a:pt x="60" y="6"/>
                </a:cubicBezTo>
                <a:close/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2218" name="Freeform 26"/>
          <p:cNvSpPr>
            <a:spLocks/>
          </p:cNvSpPr>
          <p:nvPr/>
        </p:nvSpPr>
        <p:spPr bwMode="auto">
          <a:xfrm>
            <a:off x="5186363" y="4808538"/>
            <a:ext cx="223837" cy="173037"/>
          </a:xfrm>
          <a:custGeom>
            <a:avLst/>
            <a:gdLst>
              <a:gd name="T0" fmla="*/ 69 w 141"/>
              <a:gd name="T1" fmla="*/ 7 h 109"/>
              <a:gd name="T2" fmla="*/ 27 w 141"/>
              <a:gd name="T3" fmla="*/ 13 h 109"/>
              <a:gd name="T4" fmla="*/ 69 w 141"/>
              <a:gd name="T5" fmla="*/ 109 h 109"/>
              <a:gd name="T6" fmla="*/ 141 w 141"/>
              <a:gd name="T7" fmla="*/ 67 h 109"/>
              <a:gd name="T8" fmla="*/ 135 w 141"/>
              <a:gd name="T9" fmla="*/ 37 h 109"/>
              <a:gd name="T10" fmla="*/ 69 w 141"/>
              <a:gd name="T11" fmla="*/ 7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1" h="109">
                <a:moveTo>
                  <a:pt x="69" y="7"/>
                </a:moveTo>
                <a:cubicBezTo>
                  <a:pt x="55" y="9"/>
                  <a:pt x="33" y="0"/>
                  <a:pt x="27" y="13"/>
                </a:cubicBezTo>
                <a:cubicBezTo>
                  <a:pt x="0" y="76"/>
                  <a:pt x="28" y="95"/>
                  <a:pt x="69" y="109"/>
                </a:cubicBezTo>
                <a:cubicBezTo>
                  <a:pt x="139" y="101"/>
                  <a:pt x="113" y="109"/>
                  <a:pt x="141" y="67"/>
                </a:cubicBezTo>
                <a:cubicBezTo>
                  <a:pt x="139" y="57"/>
                  <a:pt x="141" y="45"/>
                  <a:pt x="135" y="37"/>
                </a:cubicBezTo>
                <a:cubicBezTo>
                  <a:pt x="126" y="23"/>
                  <a:pt x="26" y="29"/>
                  <a:pt x="69" y="7"/>
                </a:cubicBezTo>
                <a:close/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2219" name="Freeform 27"/>
          <p:cNvSpPr>
            <a:spLocks/>
          </p:cNvSpPr>
          <p:nvPr/>
        </p:nvSpPr>
        <p:spPr bwMode="auto">
          <a:xfrm>
            <a:off x="5356225" y="4733925"/>
            <a:ext cx="423863" cy="268288"/>
          </a:xfrm>
          <a:custGeom>
            <a:avLst/>
            <a:gdLst>
              <a:gd name="T0" fmla="*/ 82 w 267"/>
              <a:gd name="T1" fmla="*/ 54 h 169"/>
              <a:gd name="T2" fmla="*/ 28 w 267"/>
              <a:gd name="T3" fmla="*/ 54 h 169"/>
              <a:gd name="T4" fmla="*/ 76 w 267"/>
              <a:gd name="T5" fmla="*/ 168 h 169"/>
              <a:gd name="T6" fmla="*/ 106 w 267"/>
              <a:gd name="T7" fmla="*/ 162 h 169"/>
              <a:gd name="T8" fmla="*/ 118 w 267"/>
              <a:gd name="T9" fmla="*/ 126 h 169"/>
              <a:gd name="T10" fmla="*/ 154 w 267"/>
              <a:gd name="T11" fmla="*/ 138 h 169"/>
              <a:gd name="T12" fmla="*/ 172 w 267"/>
              <a:gd name="T13" fmla="*/ 144 h 169"/>
              <a:gd name="T14" fmla="*/ 220 w 267"/>
              <a:gd name="T15" fmla="*/ 78 h 169"/>
              <a:gd name="T16" fmla="*/ 256 w 267"/>
              <a:gd name="T17" fmla="*/ 90 h 169"/>
              <a:gd name="T18" fmla="*/ 226 w 267"/>
              <a:gd name="T19" fmla="*/ 30 h 169"/>
              <a:gd name="T20" fmla="*/ 178 w 267"/>
              <a:gd name="T21" fmla="*/ 84 h 169"/>
              <a:gd name="T22" fmla="*/ 166 w 267"/>
              <a:gd name="T23" fmla="*/ 66 h 169"/>
              <a:gd name="T24" fmla="*/ 172 w 267"/>
              <a:gd name="T25" fmla="*/ 42 h 169"/>
              <a:gd name="T26" fmla="*/ 118 w 267"/>
              <a:gd name="T27" fmla="*/ 0 h 169"/>
              <a:gd name="T28" fmla="*/ 100 w 267"/>
              <a:gd name="T29" fmla="*/ 12 h 169"/>
              <a:gd name="T30" fmla="*/ 76 w 267"/>
              <a:gd name="T31" fmla="*/ 60 h 169"/>
              <a:gd name="T32" fmla="*/ 28 w 267"/>
              <a:gd name="T33" fmla="*/ 84 h 169"/>
              <a:gd name="T34" fmla="*/ 34 w 267"/>
              <a:gd name="T35" fmla="*/ 138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7" h="169">
                <a:moveTo>
                  <a:pt x="82" y="54"/>
                </a:moveTo>
                <a:cubicBezTo>
                  <a:pt x="39" y="40"/>
                  <a:pt x="57" y="35"/>
                  <a:pt x="28" y="54"/>
                </a:cubicBezTo>
                <a:cubicBezTo>
                  <a:pt x="21" y="136"/>
                  <a:pt x="0" y="153"/>
                  <a:pt x="76" y="168"/>
                </a:cubicBezTo>
                <a:cubicBezTo>
                  <a:pt x="86" y="166"/>
                  <a:pt x="99" y="169"/>
                  <a:pt x="106" y="162"/>
                </a:cubicBezTo>
                <a:cubicBezTo>
                  <a:pt x="115" y="153"/>
                  <a:pt x="118" y="126"/>
                  <a:pt x="118" y="126"/>
                </a:cubicBezTo>
                <a:cubicBezTo>
                  <a:pt x="130" y="130"/>
                  <a:pt x="142" y="134"/>
                  <a:pt x="154" y="138"/>
                </a:cubicBezTo>
                <a:cubicBezTo>
                  <a:pt x="160" y="140"/>
                  <a:pt x="172" y="144"/>
                  <a:pt x="172" y="144"/>
                </a:cubicBezTo>
                <a:cubicBezTo>
                  <a:pt x="199" y="126"/>
                  <a:pt x="203" y="104"/>
                  <a:pt x="220" y="78"/>
                </a:cubicBezTo>
                <a:cubicBezTo>
                  <a:pt x="223" y="83"/>
                  <a:pt x="241" y="121"/>
                  <a:pt x="256" y="90"/>
                </a:cubicBezTo>
                <a:cubicBezTo>
                  <a:pt x="267" y="69"/>
                  <a:pt x="240" y="39"/>
                  <a:pt x="226" y="30"/>
                </a:cubicBezTo>
                <a:cubicBezTo>
                  <a:pt x="185" y="44"/>
                  <a:pt x="220" y="70"/>
                  <a:pt x="178" y="84"/>
                </a:cubicBezTo>
                <a:cubicBezTo>
                  <a:pt x="174" y="78"/>
                  <a:pt x="167" y="73"/>
                  <a:pt x="166" y="66"/>
                </a:cubicBezTo>
                <a:cubicBezTo>
                  <a:pt x="165" y="58"/>
                  <a:pt x="175" y="50"/>
                  <a:pt x="172" y="42"/>
                </a:cubicBezTo>
                <a:cubicBezTo>
                  <a:pt x="171" y="40"/>
                  <a:pt x="123" y="3"/>
                  <a:pt x="118" y="0"/>
                </a:cubicBezTo>
                <a:cubicBezTo>
                  <a:pt x="112" y="4"/>
                  <a:pt x="102" y="5"/>
                  <a:pt x="100" y="12"/>
                </a:cubicBezTo>
                <a:cubicBezTo>
                  <a:pt x="80" y="68"/>
                  <a:pt x="116" y="73"/>
                  <a:pt x="76" y="60"/>
                </a:cubicBezTo>
                <a:cubicBezTo>
                  <a:pt x="64" y="62"/>
                  <a:pt x="28" y="64"/>
                  <a:pt x="28" y="84"/>
                </a:cubicBezTo>
                <a:lnTo>
                  <a:pt x="34" y="138"/>
                </a:lnTo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2220" name="Freeform 28"/>
          <p:cNvSpPr>
            <a:spLocks/>
          </p:cNvSpPr>
          <p:nvPr/>
        </p:nvSpPr>
        <p:spPr bwMode="auto">
          <a:xfrm>
            <a:off x="5391150" y="4791075"/>
            <a:ext cx="120650" cy="139700"/>
          </a:xfrm>
          <a:custGeom>
            <a:avLst/>
            <a:gdLst>
              <a:gd name="T0" fmla="*/ 60 w 76"/>
              <a:gd name="T1" fmla="*/ 18 h 88"/>
              <a:gd name="T2" fmla="*/ 0 w 76"/>
              <a:gd name="T3" fmla="*/ 30 h 88"/>
              <a:gd name="T4" fmla="*/ 54 w 76"/>
              <a:gd name="T5" fmla="*/ 78 h 88"/>
              <a:gd name="T6" fmla="*/ 60 w 76"/>
              <a:gd name="T7" fmla="*/ 30 h 88"/>
              <a:gd name="T8" fmla="*/ 42 w 76"/>
              <a:gd name="T9" fmla="*/ 24 h 88"/>
              <a:gd name="T10" fmla="*/ 60 w 76"/>
              <a:gd name="T11" fmla="*/ 1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" h="88">
                <a:moveTo>
                  <a:pt x="60" y="18"/>
                </a:moveTo>
                <a:cubicBezTo>
                  <a:pt x="34" y="0"/>
                  <a:pt x="18" y="4"/>
                  <a:pt x="0" y="30"/>
                </a:cubicBezTo>
                <a:cubicBezTo>
                  <a:pt x="7" y="79"/>
                  <a:pt x="6" y="88"/>
                  <a:pt x="54" y="78"/>
                </a:cubicBezTo>
                <a:cubicBezTo>
                  <a:pt x="66" y="61"/>
                  <a:pt x="76" y="54"/>
                  <a:pt x="60" y="30"/>
                </a:cubicBezTo>
                <a:cubicBezTo>
                  <a:pt x="56" y="25"/>
                  <a:pt x="42" y="30"/>
                  <a:pt x="42" y="24"/>
                </a:cubicBezTo>
                <a:cubicBezTo>
                  <a:pt x="42" y="18"/>
                  <a:pt x="54" y="20"/>
                  <a:pt x="60" y="18"/>
                </a:cubicBezTo>
                <a:close/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2221" name="Freeform 29"/>
          <p:cNvSpPr>
            <a:spLocks/>
          </p:cNvSpPr>
          <p:nvPr/>
        </p:nvSpPr>
        <p:spPr bwMode="auto">
          <a:xfrm>
            <a:off x="6140450" y="4562475"/>
            <a:ext cx="184150" cy="171450"/>
          </a:xfrm>
          <a:custGeom>
            <a:avLst/>
            <a:gdLst>
              <a:gd name="T0" fmla="*/ 80 w 116"/>
              <a:gd name="T1" fmla="*/ 0 h 108"/>
              <a:gd name="T2" fmla="*/ 2 w 116"/>
              <a:gd name="T3" fmla="*/ 60 h 108"/>
              <a:gd name="T4" fmla="*/ 8 w 116"/>
              <a:gd name="T5" fmla="*/ 96 h 108"/>
              <a:gd name="T6" fmla="*/ 44 w 116"/>
              <a:gd name="T7" fmla="*/ 108 h 108"/>
              <a:gd name="T8" fmla="*/ 116 w 116"/>
              <a:gd name="T9" fmla="*/ 60 h 108"/>
              <a:gd name="T10" fmla="*/ 74 w 116"/>
              <a:gd name="T11" fmla="*/ 0 h 108"/>
              <a:gd name="T12" fmla="*/ 44 w 116"/>
              <a:gd name="T13" fmla="*/ 6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" h="108">
                <a:moveTo>
                  <a:pt x="80" y="0"/>
                </a:moveTo>
                <a:cubicBezTo>
                  <a:pt x="30" y="7"/>
                  <a:pt x="18" y="12"/>
                  <a:pt x="2" y="60"/>
                </a:cubicBezTo>
                <a:cubicBezTo>
                  <a:pt x="4" y="72"/>
                  <a:pt x="0" y="87"/>
                  <a:pt x="8" y="96"/>
                </a:cubicBezTo>
                <a:cubicBezTo>
                  <a:pt x="16" y="106"/>
                  <a:pt x="44" y="108"/>
                  <a:pt x="44" y="108"/>
                </a:cubicBezTo>
                <a:cubicBezTo>
                  <a:pt x="86" y="101"/>
                  <a:pt x="102" y="101"/>
                  <a:pt x="116" y="60"/>
                </a:cubicBezTo>
                <a:cubicBezTo>
                  <a:pt x="110" y="16"/>
                  <a:pt x="112" y="13"/>
                  <a:pt x="74" y="0"/>
                </a:cubicBezTo>
                <a:cubicBezTo>
                  <a:pt x="64" y="2"/>
                  <a:pt x="44" y="6"/>
                  <a:pt x="44" y="6"/>
                </a:cubicBezTo>
              </a:path>
            </a:pathLst>
          </a:cu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2222" name="Freeform 30"/>
          <p:cNvSpPr>
            <a:spLocks/>
          </p:cNvSpPr>
          <p:nvPr/>
        </p:nvSpPr>
        <p:spPr bwMode="auto">
          <a:xfrm>
            <a:off x="8118475" y="4538663"/>
            <a:ext cx="615950" cy="881062"/>
          </a:xfrm>
          <a:custGeom>
            <a:avLst/>
            <a:gdLst>
              <a:gd name="T0" fmla="*/ 4 w 388"/>
              <a:gd name="T1" fmla="*/ 153 h 555"/>
              <a:gd name="T2" fmla="*/ 34 w 388"/>
              <a:gd name="T3" fmla="*/ 81 h 555"/>
              <a:gd name="T4" fmla="*/ 40 w 388"/>
              <a:gd name="T5" fmla="*/ 9 h 555"/>
              <a:gd name="T6" fmla="*/ 100 w 388"/>
              <a:gd name="T7" fmla="*/ 27 h 555"/>
              <a:gd name="T8" fmla="*/ 130 w 388"/>
              <a:gd name="T9" fmla="*/ 129 h 555"/>
              <a:gd name="T10" fmla="*/ 190 w 388"/>
              <a:gd name="T11" fmla="*/ 75 h 555"/>
              <a:gd name="T12" fmla="*/ 214 w 388"/>
              <a:gd name="T13" fmla="*/ 141 h 555"/>
              <a:gd name="T14" fmla="*/ 232 w 388"/>
              <a:gd name="T15" fmla="*/ 123 h 555"/>
              <a:gd name="T16" fmla="*/ 262 w 388"/>
              <a:gd name="T17" fmla="*/ 75 h 555"/>
              <a:gd name="T18" fmla="*/ 310 w 388"/>
              <a:gd name="T19" fmla="*/ 147 h 555"/>
              <a:gd name="T20" fmla="*/ 322 w 388"/>
              <a:gd name="T21" fmla="*/ 201 h 555"/>
              <a:gd name="T22" fmla="*/ 358 w 388"/>
              <a:gd name="T23" fmla="*/ 255 h 555"/>
              <a:gd name="T24" fmla="*/ 376 w 388"/>
              <a:gd name="T25" fmla="*/ 411 h 555"/>
              <a:gd name="T26" fmla="*/ 382 w 388"/>
              <a:gd name="T27" fmla="*/ 555 h 555"/>
              <a:gd name="T28" fmla="*/ 346 w 388"/>
              <a:gd name="T29" fmla="*/ 543 h 555"/>
              <a:gd name="T30" fmla="*/ 310 w 388"/>
              <a:gd name="T31" fmla="*/ 519 h 555"/>
              <a:gd name="T32" fmla="*/ 280 w 388"/>
              <a:gd name="T33" fmla="*/ 423 h 555"/>
              <a:gd name="T34" fmla="*/ 262 w 388"/>
              <a:gd name="T35" fmla="*/ 405 h 555"/>
              <a:gd name="T36" fmla="*/ 238 w 388"/>
              <a:gd name="T37" fmla="*/ 369 h 555"/>
              <a:gd name="T38" fmla="*/ 232 w 388"/>
              <a:gd name="T39" fmla="*/ 297 h 555"/>
              <a:gd name="T40" fmla="*/ 202 w 388"/>
              <a:gd name="T41" fmla="*/ 267 h 555"/>
              <a:gd name="T42" fmla="*/ 172 w 388"/>
              <a:gd name="T43" fmla="*/ 195 h 555"/>
              <a:gd name="T44" fmla="*/ 130 w 388"/>
              <a:gd name="T45" fmla="*/ 153 h 555"/>
              <a:gd name="T46" fmla="*/ 88 w 388"/>
              <a:gd name="T47" fmla="*/ 159 h 555"/>
              <a:gd name="T48" fmla="*/ 40 w 388"/>
              <a:gd name="T49" fmla="*/ 195 h 555"/>
              <a:gd name="T50" fmla="*/ 10 w 388"/>
              <a:gd name="T51" fmla="*/ 135 h 555"/>
              <a:gd name="T52" fmla="*/ 16 w 388"/>
              <a:gd name="T53" fmla="*/ 105 h 555"/>
              <a:gd name="T54" fmla="*/ 40 w 388"/>
              <a:gd name="T55" fmla="*/ 69 h 555"/>
              <a:gd name="T56" fmla="*/ 22 w 388"/>
              <a:gd name="T57" fmla="*/ 21 h 5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88" h="555">
                <a:moveTo>
                  <a:pt x="4" y="153"/>
                </a:moveTo>
                <a:cubicBezTo>
                  <a:pt x="9" y="116"/>
                  <a:pt x="5" y="101"/>
                  <a:pt x="34" y="81"/>
                </a:cubicBezTo>
                <a:cubicBezTo>
                  <a:pt x="50" y="33"/>
                  <a:pt x="48" y="57"/>
                  <a:pt x="40" y="9"/>
                </a:cubicBezTo>
                <a:cubicBezTo>
                  <a:pt x="68" y="0"/>
                  <a:pt x="83" y="2"/>
                  <a:pt x="100" y="27"/>
                </a:cubicBezTo>
                <a:cubicBezTo>
                  <a:pt x="109" y="62"/>
                  <a:pt x="109" y="98"/>
                  <a:pt x="130" y="129"/>
                </a:cubicBezTo>
                <a:cubicBezTo>
                  <a:pt x="158" y="120"/>
                  <a:pt x="165" y="92"/>
                  <a:pt x="190" y="75"/>
                </a:cubicBezTo>
                <a:cubicBezTo>
                  <a:pt x="204" y="96"/>
                  <a:pt x="206" y="117"/>
                  <a:pt x="214" y="141"/>
                </a:cubicBezTo>
                <a:cubicBezTo>
                  <a:pt x="220" y="135"/>
                  <a:pt x="227" y="130"/>
                  <a:pt x="232" y="123"/>
                </a:cubicBezTo>
                <a:cubicBezTo>
                  <a:pt x="249" y="98"/>
                  <a:pt x="225" y="87"/>
                  <a:pt x="262" y="75"/>
                </a:cubicBezTo>
                <a:cubicBezTo>
                  <a:pt x="283" y="96"/>
                  <a:pt x="303" y="118"/>
                  <a:pt x="310" y="147"/>
                </a:cubicBezTo>
                <a:cubicBezTo>
                  <a:pt x="311" y="149"/>
                  <a:pt x="319" y="196"/>
                  <a:pt x="322" y="201"/>
                </a:cubicBezTo>
                <a:cubicBezTo>
                  <a:pt x="334" y="222"/>
                  <a:pt x="350" y="230"/>
                  <a:pt x="358" y="255"/>
                </a:cubicBezTo>
                <a:cubicBezTo>
                  <a:pt x="362" y="339"/>
                  <a:pt x="361" y="350"/>
                  <a:pt x="376" y="411"/>
                </a:cubicBezTo>
                <a:cubicBezTo>
                  <a:pt x="381" y="466"/>
                  <a:pt x="388" y="501"/>
                  <a:pt x="382" y="555"/>
                </a:cubicBezTo>
                <a:cubicBezTo>
                  <a:pt x="370" y="551"/>
                  <a:pt x="357" y="550"/>
                  <a:pt x="346" y="543"/>
                </a:cubicBezTo>
                <a:cubicBezTo>
                  <a:pt x="334" y="535"/>
                  <a:pt x="310" y="519"/>
                  <a:pt x="310" y="519"/>
                </a:cubicBezTo>
                <a:cubicBezTo>
                  <a:pt x="289" y="487"/>
                  <a:pt x="298" y="450"/>
                  <a:pt x="280" y="423"/>
                </a:cubicBezTo>
                <a:cubicBezTo>
                  <a:pt x="275" y="416"/>
                  <a:pt x="267" y="412"/>
                  <a:pt x="262" y="405"/>
                </a:cubicBezTo>
                <a:cubicBezTo>
                  <a:pt x="253" y="394"/>
                  <a:pt x="238" y="369"/>
                  <a:pt x="238" y="369"/>
                </a:cubicBezTo>
                <a:cubicBezTo>
                  <a:pt x="236" y="345"/>
                  <a:pt x="239" y="320"/>
                  <a:pt x="232" y="297"/>
                </a:cubicBezTo>
                <a:cubicBezTo>
                  <a:pt x="228" y="283"/>
                  <a:pt x="208" y="280"/>
                  <a:pt x="202" y="267"/>
                </a:cubicBezTo>
                <a:cubicBezTo>
                  <a:pt x="190" y="240"/>
                  <a:pt x="188" y="219"/>
                  <a:pt x="172" y="195"/>
                </a:cubicBezTo>
                <a:cubicBezTo>
                  <a:pt x="165" y="166"/>
                  <a:pt x="158" y="162"/>
                  <a:pt x="130" y="153"/>
                </a:cubicBezTo>
                <a:cubicBezTo>
                  <a:pt x="116" y="155"/>
                  <a:pt x="102" y="155"/>
                  <a:pt x="88" y="159"/>
                </a:cubicBezTo>
                <a:cubicBezTo>
                  <a:pt x="65" y="166"/>
                  <a:pt x="64" y="187"/>
                  <a:pt x="40" y="195"/>
                </a:cubicBezTo>
                <a:cubicBezTo>
                  <a:pt x="0" y="185"/>
                  <a:pt x="3" y="175"/>
                  <a:pt x="10" y="135"/>
                </a:cubicBezTo>
                <a:cubicBezTo>
                  <a:pt x="12" y="125"/>
                  <a:pt x="12" y="114"/>
                  <a:pt x="16" y="105"/>
                </a:cubicBezTo>
                <a:cubicBezTo>
                  <a:pt x="22" y="92"/>
                  <a:pt x="40" y="69"/>
                  <a:pt x="40" y="69"/>
                </a:cubicBezTo>
                <a:lnTo>
                  <a:pt x="22" y="21"/>
                </a:lnTo>
              </a:path>
            </a:pathLst>
          </a:cu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2223" name="Freeform 31"/>
          <p:cNvSpPr>
            <a:spLocks/>
          </p:cNvSpPr>
          <p:nvPr/>
        </p:nvSpPr>
        <p:spPr bwMode="auto">
          <a:xfrm>
            <a:off x="8159750" y="4762500"/>
            <a:ext cx="371475" cy="371475"/>
          </a:xfrm>
          <a:custGeom>
            <a:avLst/>
            <a:gdLst>
              <a:gd name="T0" fmla="*/ 122 w 234"/>
              <a:gd name="T1" fmla="*/ 24 h 234"/>
              <a:gd name="T2" fmla="*/ 32 w 234"/>
              <a:gd name="T3" fmla="*/ 12 h 234"/>
              <a:gd name="T4" fmla="*/ 74 w 234"/>
              <a:gd name="T5" fmla="*/ 126 h 234"/>
              <a:gd name="T6" fmla="*/ 146 w 234"/>
              <a:gd name="T7" fmla="*/ 198 h 234"/>
              <a:gd name="T8" fmla="*/ 188 w 234"/>
              <a:gd name="T9" fmla="*/ 234 h 234"/>
              <a:gd name="T10" fmla="*/ 206 w 234"/>
              <a:gd name="T11" fmla="*/ 162 h 234"/>
              <a:gd name="T12" fmla="*/ 158 w 234"/>
              <a:gd name="T13" fmla="*/ 108 h 234"/>
              <a:gd name="T14" fmla="*/ 116 w 234"/>
              <a:gd name="T15" fmla="*/ 12 h 234"/>
              <a:gd name="T16" fmla="*/ 62 w 234"/>
              <a:gd name="T17" fmla="*/ 12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34" h="234">
                <a:moveTo>
                  <a:pt x="122" y="24"/>
                </a:moveTo>
                <a:cubicBezTo>
                  <a:pt x="87" y="0"/>
                  <a:pt x="81" y="7"/>
                  <a:pt x="32" y="12"/>
                </a:cubicBezTo>
                <a:cubicBezTo>
                  <a:pt x="0" y="60"/>
                  <a:pt x="23" y="113"/>
                  <a:pt x="74" y="126"/>
                </a:cubicBezTo>
                <a:cubicBezTo>
                  <a:pt x="114" y="186"/>
                  <a:pt x="96" y="165"/>
                  <a:pt x="146" y="198"/>
                </a:cubicBezTo>
                <a:cubicBezTo>
                  <a:pt x="154" y="222"/>
                  <a:pt x="164" y="226"/>
                  <a:pt x="188" y="234"/>
                </a:cubicBezTo>
                <a:cubicBezTo>
                  <a:pt x="225" y="225"/>
                  <a:pt x="234" y="231"/>
                  <a:pt x="206" y="162"/>
                </a:cubicBezTo>
                <a:cubicBezTo>
                  <a:pt x="197" y="140"/>
                  <a:pt x="168" y="130"/>
                  <a:pt x="158" y="108"/>
                </a:cubicBezTo>
                <a:cubicBezTo>
                  <a:pt x="149" y="87"/>
                  <a:pt x="144" y="19"/>
                  <a:pt x="116" y="12"/>
                </a:cubicBezTo>
                <a:cubicBezTo>
                  <a:pt x="99" y="8"/>
                  <a:pt x="80" y="12"/>
                  <a:pt x="62" y="12"/>
                </a:cubicBezTo>
              </a:path>
            </a:pathLst>
          </a:cu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2224" name="Freeform 32"/>
          <p:cNvSpPr>
            <a:spLocks/>
          </p:cNvSpPr>
          <p:nvPr/>
        </p:nvSpPr>
        <p:spPr bwMode="auto">
          <a:xfrm>
            <a:off x="4419600" y="4800600"/>
            <a:ext cx="95250" cy="249238"/>
          </a:xfrm>
          <a:custGeom>
            <a:avLst/>
            <a:gdLst>
              <a:gd name="T0" fmla="*/ 46 w 60"/>
              <a:gd name="T1" fmla="*/ 0 h 157"/>
              <a:gd name="T2" fmla="*/ 40 w 60"/>
              <a:gd name="T3" fmla="*/ 48 h 157"/>
              <a:gd name="T4" fmla="*/ 46 w 60"/>
              <a:gd name="T5" fmla="*/ 150 h 157"/>
              <a:gd name="T6" fmla="*/ 58 w 60"/>
              <a:gd name="T7" fmla="*/ 132 h 157"/>
              <a:gd name="T8" fmla="*/ 52 w 60"/>
              <a:gd name="T9" fmla="*/ 30 h 157"/>
              <a:gd name="T10" fmla="*/ 46 w 60"/>
              <a:gd name="T11" fmla="*/ 0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0" h="157">
                <a:moveTo>
                  <a:pt x="46" y="0"/>
                </a:moveTo>
                <a:cubicBezTo>
                  <a:pt x="14" y="11"/>
                  <a:pt x="0" y="35"/>
                  <a:pt x="40" y="48"/>
                </a:cubicBezTo>
                <a:cubicBezTo>
                  <a:pt x="42" y="82"/>
                  <a:pt x="39" y="117"/>
                  <a:pt x="46" y="150"/>
                </a:cubicBezTo>
                <a:cubicBezTo>
                  <a:pt x="48" y="157"/>
                  <a:pt x="58" y="139"/>
                  <a:pt x="58" y="132"/>
                </a:cubicBezTo>
                <a:cubicBezTo>
                  <a:pt x="60" y="98"/>
                  <a:pt x="55" y="64"/>
                  <a:pt x="52" y="30"/>
                </a:cubicBezTo>
                <a:cubicBezTo>
                  <a:pt x="50" y="5"/>
                  <a:pt x="8" y="0"/>
                  <a:pt x="46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2225" name="Rectangle 33"/>
          <p:cNvSpPr>
            <a:spLocks noChangeArrowheads="1"/>
          </p:cNvSpPr>
          <p:nvPr/>
        </p:nvSpPr>
        <p:spPr bwMode="auto">
          <a:xfrm>
            <a:off x="1295400" y="5105400"/>
            <a:ext cx="69342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2226" name="Rectangle 34"/>
          <p:cNvSpPr>
            <a:spLocks noChangeArrowheads="1"/>
          </p:cNvSpPr>
          <p:nvPr/>
        </p:nvSpPr>
        <p:spPr bwMode="auto">
          <a:xfrm>
            <a:off x="152400" y="5334000"/>
            <a:ext cx="15240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2227" name="Rectangle 35"/>
          <p:cNvSpPr>
            <a:spLocks noChangeArrowheads="1"/>
          </p:cNvSpPr>
          <p:nvPr/>
        </p:nvSpPr>
        <p:spPr bwMode="auto">
          <a:xfrm>
            <a:off x="8229600" y="5181600"/>
            <a:ext cx="228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2228" name="Rectangle 36"/>
          <p:cNvSpPr>
            <a:spLocks noChangeArrowheads="1"/>
          </p:cNvSpPr>
          <p:nvPr/>
        </p:nvSpPr>
        <p:spPr bwMode="auto">
          <a:xfrm>
            <a:off x="8305800" y="5257800"/>
            <a:ext cx="228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2229" name="Rectangle 37"/>
          <p:cNvSpPr>
            <a:spLocks noChangeArrowheads="1"/>
          </p:cNvSpPr>
          <p:nvPr/>
        </p:nvSpPr>
        <p:spPr bwMode="auto">
          <a:xfrm>
            <a:off x="8229600" y="5362575"/>
            <a:ext cx="381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2230" name="Text Box 38"/>
          <p:cNvSpPr txBox="1">
            <a:spLocks noChangeArrowheads="1"/>
          </p:cNvSpPr>
          <p:nvPr/>
        </p:nvSpPr>
        <p:spPr bwMode="auto">
          <a:xfrm>
            <a:off x="1828800" y="4953000"/>
            <a:ext cx="1441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Arial" charset="0"/>
              </a:rPr>
              <a:t>Nearshore</a:t>
            </a:r>
          </a:p>
        </p:txBody>
      </p:sp>
      <p:sp>
        <p:nvSpPr>
          <p:cNvPr id="392231" name="Text Box 39"/>
          <p:cNvSpPr txBox="1">
            <a:spLocks noChangeArrowheads="1"/>
          </p:cNvSpPr>
          <p:nvPr/>
        </p:nvSpPr>
        <p:spPr bwMode="auto">
          <a:xfrm>
            <a:off x="2667000" y="5410200"/>
            <a:ext cx="11715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Arial" charset="0"/>
              </a:rPr>
              <a:t>Inshore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Arial" charset="0"/>
              </a:rPr>
              <a:t>Patch</a:t>
            </a:r>
          </a:p>
        </p:txBody>
      </p:sp>
      <p:sp>
        <p:nvSpPr>
          <p:cNvPr id="392232" name="Text Box 40"/>
          <p:cNvSpPr txBox="1">
            <a:spLocks noChangeArrowheads="1"/>
          </p:cNvSpPr>
          <p:nvPr/>
        </p:nvSpPr>
        <p:spPr bwMode="auto">
          <a:xfrm>
            <a:off x="3962400" y="5257800"/>
            <a:ext cx="158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Arial" charset="0"/>
              </a:rPr>
              <a:t>Midchannel</a:t>
            </a:r>
          </a:p>
        </p:txBody>
      </p:sp>
      <p:sp>
        <p:nvSpPr>
          <p:cNvPr id="392233" name="Text Box 41"/>
          <p:cNvSpPr txBox="1">
            <a:spLocks noChangeArrowheads="1"/>
          </p:cNvSpPr>
          <p:nvPr/>
        </p:nvSpPr>
        <p:spPr bwMode="auto">
          <a:xfrm>
            <a:off x="5105400" y="5562600"/>
            <a:ext cx="13112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Arial" charset="0"/>
              </a:rPr>
              <a:t>Offshore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Arial" charset="0"/>
              </a:rPr>
              <a:t>Patch</a:t>
            </a:r>
          </a:p>
        </p:txBody>
      </p:sp>
      <p:sp>
        <p:nvSpPr>
          <p:cNvPr id="392234" name="Text Box 42"/>
          <p:cNvSpPr txBox="1">
            <a:spLocks noChangeArrowheads="1"/>
          </p:cNvSpPr>
          <p:nvPr/>
        </p:nvSpPr>
        <p:spPr bwMode="auto">
          <a:xfrm>
            <a:off x="5867400" y="5181600"/>
            <a:ext cx="1255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Arial" charset="0"/>
              </a:rPr>
              <a:t>Reef Flat</a:t>
            </a:r>
          </a:p>
        </p:txBody>
      </p:sp>
      <p:sp>
        <p:nvSpPr>
          <p:cNvPr id="392235" name="Text Box 43"/>
          <p:cNvSpPr txBox="1">
            <a:spLocks noChangeArrowheads="1"/>
          </p:cNvSpPr>
          <p:nvPr/>
        </p:nvSpPr>
        <p:spPr bwMode="auto">
          <a:xfrm>
            <a:off x="6781800" y="4800600"/>
            <a:ext cx="1355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Arial" charset="0"/>
              </a:rPr>
              <a:t>Fore Reef</a:t>
            </a:r>
          </a:p>
        </p:txBody>
      </p:sp>
      <p:sp>
        <p:nvSpPr>
          <p:cNvPr id="392236" name="Text Box 44"/>
          <p:cNvSpPr txBox="1">
            <a:spLocks noChangeArrowheads="1"/>
          </p:cNvSpPr>
          <p:nvPr/>
        </p:nvSpPr>
        <p:spPr bwMode="auto">
          <a:xfrm>
            <a:off x="7543800" y="5410200"/>
            <a:ext cx="1427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Arial" charset="0"/>
              </a:rPr>
              <a:t>Deep Reef</a:t>
            </a:r>
          </a:p>
        </p:txBody>
      </p:sp>
      <p:sp>
        <p:nvSpPr>
          <p:cNvPr id="392237" name="Line 45"/>
          <p:cNvSpPr>
            <a:spLocks noChangeShapeType="1"/>
          </p:cNvSpPr>
          <p:nvPr/>
        </p:nvSpPr>
        <p:spPr bwMode="auto">
          <a:xfrm flipV="1">
            <a:off x="2895600" y="4648200"/>
            <a:ext cx="4572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2238" name="Line 46"/>
          <p:cNvSpPr>
            <a:spLocks noChangeShapeType="1"/>
          </p:cNvSpPr>
          <p:nvPr/>
        </p:nvSpPr>
        <p:spPr bwMode="auto">
          <a:xfrm flipV="1">
            <a:off x="3429000" y="4876800"/>
            <a:ext cx="5334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2239" name="Line 47"/>
          <p:cNvSpPr>
            <a:spLocks noChangeShapeType="1"/>
          </p:cNvSpPr>
          <p:nvPr/>
        </p:nvSpPr>
        <p:spPr bwMode="auto">
          <a:xfrm flipV="1">
            <a:off x="4724400" y="5105400"/>
            <a:ext cx="1588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2240" name="Line 48"/>
          <p:cNvSpPr>
            <a:spLocks noChangeShapeType="1"/>
          </p:cNvSpPr>
          <p:nvPr/>
        </p:nvSpPr>
        <p:spPr bwMode="auto">
          <a:xfrm flipH="1" flipV="1">
            <a:off x="5638800" y="5029200"/>
            <a:ext cx="762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2241" name="Line 49"/>
          <p:cNvSpPr>
            <a:spLocks noChangeShapeType="1"/>
          </p:cNvSpPr>
          <p:nvPr/>
        </p:nvSpPr>
        <p:spPr bwMode="auto">
          <a:xfrm flipV="1">
            <a:off x="6400800" y="4648200"/>
            <a:ext cx="1524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2242" name="Line 50"/>
          <p:cNvSpPr>
            <a:spLocks noChangeShapeType="1"/>
          </p:cNvSpPr>
          <p:nvPr/>
        </p:nvSpPr>
        <p:spPr bwMode="auto">
          <a:xfrm flipV="1">
            <a:off x="7467600" y="4724400"/>
            <a:ext cx="2286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2243" name="Line 51"/>
          <p:cNvSpPr>
            <a:spLocks noChangeShapeType="1"/>
          </p:cNvSpPr>
          <p:nvPr/>
        </p:nvSpPr>
        <p:spPr bwMode="auto">
          <a:xfrm flipV="1">
            <a:off x="8077200" y="5181600"/>
            <a:ext cx="2286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392244" name="Group 52"/>
          <p:cNvGrpSpPr>
            <a:grpSpLocks/>
          </p:cNvGrpSpPr>
          <p:nvPr/>
        </p:nvGrpSpPr>
        <p:grpSpPr bwMode="auto">
          <a:xfrm>
            <a:off x="304800" y="2971800"/>
            <a:ext cx="1905000" cy="152400"/>
            <a:chOff x="192" y="1488"/>
            <a:chExt cx="1200" cy="96"/>
          </a:xfrm>
        </p:grpSpPr>
        <p:sp>
          <p:nvSpPr>
            <p:cNvPr id="392245" name="Line 53"/>
            <p:cNvSpPr>
              <a:spLocks noChangeShapeType="1"/>
            </p:cNvSpPr>
            <p:nvPr/>
          </p:nvSpPr>
          <p:spPr bwMode="auto">
            <a:xfrm flipH="1">
              <a:off x="192" y="1536"/>
              <a:ext cx="1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92246" name="Line 54"/>
            <p:cNvSpPr>
              <a:spLocks noChangeShapeType="1"/>
            </p:cNvSpPr>
            <p:nvPr/>
          </p:nvSpPr>
          <p:spPr bwMode="auto">
            <a:xfrm>
              <a:off x="1392" y="148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92247" name="Line 55"/>
            <p:cNvSpPr>
              <a:spLocks noChangeShapeType="1"/>
            </p:cNvSpPr>
            <p:nvPr/>
          </p:nvSpPr>
          <p:spPr bwMode="auto">
            <a:xfrm>
              <a:off x="192" y="148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392248" name="Group 56"/>
          <p:cNvGrpSpPr>
            <a:grpSpLocks/>
          </p:cNvGrpSpPr>
          <p:nvPr/>
        </p:nvGrpSpPr>
        <p:grpSpPr bwMode="auto">
          <a:xfrm>
            <a:off x="5029200" y="2667000"/>
            <a:ext cx="3886200" cy="152400"/>
            <a:chOff x="192" y="1488"/>
            <a:chExt cx="1200" cy="96"/>
          </a:xfrm>
        </p:grpSpPr>
        <p:sp>
          <p:nvSpPr>
            <p:cNvPr id="392249" name="Line 57"/>
            <p:cNvSpPr>
              <a:spLocks noChangeShapeType="1"/>
            </p:cNvSpPr>
            <p:nvPr/>
          </p:nvSpPr>
          <p:spPr bwMode="auto">
            <a:xfrm flipH="1">
              <a:off x="192" y="1536"/>
              <a:ext cx="1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92250" name="Line 58"/>
            <p:cNvSpPr>
              <a:spLocks noChangeShapeType="1"/>
            </p:cNvSpPr>
            <p:nvPr/>
          </p:nvSpPr>
          <p:spPr bwMode="auto">
            <a:xfrm>
              <a:off x="1392" y="148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92251" name="Line 59"/>
            <p:cNvSpPr>
              <a:spLocks noChangeShapeType="1"/>
            </p:cNvSpPr>
            <p:nvPr/>
          </p:nvSpPr>
          <p:spPr bwMode="auto">
            <a:xfrm>
              <a:off x="192" y="148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392252" name="Group 60"/>
          <p:cNvGrpSpPr>
            <a:grpSpLocks/>
          </p:cNvGrpSpPr>
          <p:nvPr/>
        </p:nvGrpSpPr>
        <p:grpSpPr bwMode="auto">
          <a:xfrm>
            <a:off x="3581400" y="2971800"/>
            <a:ext cx="2209800" cy="152400"/>
            <a:chOff x="192" y="1488"/>
            <a:chExt cx="1200" cy="96"/>
          </a:xfrm>
        </p:grpSpPr>
        <p:sp>
          <p:nvSpPr>
            <p:cNvPr id="392253" name="Line 61"/>
            <p:cNvSpPr>
              <a:spLocks noChangeShapeType="1"/>
            </p:cNvSpPr>
            <p:nvPr/>
          </p:nvSpPr>
          <p:spPr bwMode="auto">
            <a:xfrm flipH="1">
              <a:off x="192" y="1536"/>
              <a:ext cx="1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92254" name="Line 62"/>
            <p:cNvSpPr>
              <a:spLocks noChangeShapeType="1"/>
            </p:cNvSpPr>
            <p:nvPr/>
          </p:nvSpPr>
          <p:spPr bwMode="auto">
            <a:xfrm>
              <a:off x="1392" y="148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92255" name="Line 63"/>
            <p:cNvSpPr>
              <a:spLocks noChangeShapeType="1"/>
            </p:cNvSpPr>
            <p:nvPr/>
          </p:nvSpPr>
          <p:spPr bwMode="auto">
            <a:xfrm>
              <a:off x="192" y="148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392256" name="Text Box 64"/>
          <p:cNvSpPr txBox="1">
            <a:spLocks noChangeArrowheads="1"/>
          </p:cNvSpPr>
          <p:nvPr/>
        </p:nvSpPr>
        <p:spPr bwMode="auto">
          <a:xfrm>
            <a:off x="457200" y="2209800"/>
            <a:ext cx="15668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  <a:latin typeface="Arial" charset="0"/>
              </a:rPr>
              <a:t>Transition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  <a:latin typeface="Arial" charset="0"/>
              </a:rPr>
              <a:t>Florida Bay</a:t>
            </a:r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2257" name="Text Box 65"/>
          <p:cNvSpPr txBox="1">
            <a:spLocks noChangeArrowheads="1"/>
          </p:cNvSpPr>
          <p:nvPr/>
        </p:nvSpPr>
        <p:spPr bwMode="auto">
          <a:xfrm>
            <a:off x="4114800" y="3124200"/>
            <a:ext cx="11874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  <a:latin typeface="Arial" charset="0"/>
              </a:rPr>
              <a:t>Hawk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  <a:latin typeface="Arial" charset="0"/>
              </a:rPr>
              <a:t>Channel</a:t>
            </a:r>
          </a:p>
        </p:txBody>
      </p:sp>
      <p:sp>
        <p:nvSpPr>
          <p:cNvPr id="392258" name="Text Box 66"/>
          <p:cNvSpPr txBox="1">
            <a:spLocks noChangeArrowheads="1"/>
          </p:cNvSpPr>
          <p:nvPr/>
        </p:nvSpPr>
        <p:spPr bwMode="auto">
          <a:xfrm>
            <a:off x="6324600" y="1981200"/>
            <a:ext cx="14255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  <a:latin typeface="Arial" charset="0"/>
              </a:rPr>
              <a:t>Florida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  <a:latin typeface="Arial" charset="0"/>
              </a:rPr>
              <a:t>Reef Tract</a:t>
            </a:r>
          </a:p>
        </p:txBody>
      </p:sp>
      <p:sp>
        <p:nvSpPr>
          <p:cNvPr id="392259" name="Text Box 67"/>
          <p:cNvSpPr txBox="1">
            <a:spLocks noChangeArrowheads="1"/>
          </p:cNvSpPr>
          <p:nvPr/>
        </p:nvSpPr>
        <p:spPr bwMode="auto">
          <a:xfrm>
            <a:off x="457200" y="685800"/>
            <a:ext cx="83439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000000"/>
                </a:solidFill>
                <a:latin typeface="Arial" charset="0"/>
              </a:rPr>
              <a:t>Cross-Shelf Habitat Classification</a:t>
            </a:r>
          </a:p>
        </p:txBody>
      </p:sp>
    </p:spTree>
    <p:extLst>
      <p:ext uri="{BB962C8B-B14F-4D97-AF65-F5344CB8AC3E}">
        <p14:creationId xmlns:p14="http://schemas.microsoft.com/office/powerpoint/2010/main" xmlns="" val="79839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abitat_tangs_parrots_P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1600200" y="228600"/>
            <a:ext cx="581342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>
                <a:solidFill>
                  <a:srgbClr val="FFFF00"/>
                </a:solidFill>
                <a:latin typeface="Arial" charset="0"/>
              </a:rPr>
              <a:t>Non-Game Species</a:t>
            </a:r>
          </a:p>
        </p:txBody>
      </p:sp>
    </p:spTree>
    <p:extLst>
      <p:ext uri="{BB962C8B-B14F-4D97-AF65-F5344CB8AC3E}">
        <p14:creationId xmlns:p14="http://schemas.microsoft.com/office/powerpoint/2010/main" xmlns="" val="177774559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231775" y="461963"/>
          <a:ext cx="8680450" cy="5935662"/>
        </p:xfrm>
        <a:graphic>
          <a:graphicData uri="http://schemas.openxmlformats.org/presentationml/2006/ole">
            <p:oleObj spid="_x0000_s5122" name="Worksheet" r:id="rId3" imgW="8650080" imgH="5906160" progId="Excel.Sheet.8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923436578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en-US" sz="3600" b="1">
                <a:solidFill>
                  <a:srgbClr val="FF3300"/>
                </a:solidFill>
                <a:latin typeface="Arial" charset="0"/>
              </a:rPr>
              <a:t>Marine Conservation Ethic</a:t>
            </a:r>
          </a:p>
        </p:txBody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524000"/>
            <a:ext cx="77724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Frontier Development Ethic</a:t>
            </a:r>
            <a:r>
              <a:rPr lang="en-US" sz="2800" dirty="0"/>
              <a:t>                              					          </a:t>
            </a:r>
            <a:r>
              <a:rPr lang="en-US" sz="4400" dirty="0">
                <a:latin typeface="Arial Black" pitchFamily="34" charset="0"/>
              </a:rPr>
              <a:t>H &gt; E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Romantic Preservation Ethic</a:t>
            </a:r>
            <a:r>
              <a:rPr lang="en-US" sz="2800" dirty="0"/>
              <a:t>                           							</a:t>
            </a:r>
            <a:r>
              <a:rPr lang="en-US" sz="4400" dirty="0">
                <a:latin typeface="Arial Black" pitchFamily="34" charset="0"/>
              </a:rPr>
              <a:t>H = E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Utilitarian Conservation Ethic</a:t>
            </a:r>
            <a:r>
              <a:rPr lang="en-US" sz="2800" dirty="0"/>
              <a:t>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dirty="0"/>
              <a:t>                                                              </a:t>
            </a:r>
            <a:r>
              <a:rPr lang="en-US" sz="4400" dirty="0">
                <a:latin typeface="Arial Black" pitchFamily="34" charset="0"/>
              </a:rPr>
              <a:t>H </a:t>
            </a:r>
            <a:r>
              <a:rPr lang="en-US" sz="4400" dirty="0">
                <a:latin typeface="Arial Black" pitchFamily="34" charset="0"/>
                <a:sym typeface="Wingdings" pitchFamily="2" charset="2"/>
              </a:rPr>
              <a:t></a:t>
            </a:r>
            <a:r>
              <a:rPr lang="en-US" sz="4400" dirty="0">
                <a:latin typeface="Arial Black" pitchFamily="34" charset="0"/>
              </a:rPr>
              <a:t> E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Ecological Biotic Ethic</a:t>
            </a:r>
            <a:r>
              <a:rPr lang="en-US" sz="2800" dirty="0"/>
              <a:t>                                    		  	            </a:t>
            </a:r>
            <a:r>
              <a:rPr lang="en-US" sz="4000" b="1" dirty="0">
                <a:latin typeface="Arial" charset="0"/>
                <a:sym typeface="Wingdings" pitchFamily="2" charset="2"/>
              </a:rPr>
              <a:t>E H E H </a:t>
            </a:r>
            <a:r>
              <a:rPr lang="en-US" sz="4800" b="1" dirty="0">
                <a:solidFill>
                  <a:srgbClr val="FF3300"/>
                </a:solidFill>
                <a:latin typeface="Arial" charset="0"/>
                <a:sym typeface="Wingdings" pitchFamily="2" charset="2"/>
              </a:rPr>
              <a:t>E</a:t>
            </a:r>
            <a:r>
              <a:rPr lang="en-US" sz="4000" b="1" dirty="0">
                <a:latin typeface="Arial" charset="0"/>
                <a:sym typeface="Wingdings" pitchFamily="2" charset="2"/>
              </a:rPr>
              <a:t> H</a:t>
            </a:r>
            <a:r>
              <a:rPr lang="en-US" sz="4400" b="1" dirty="0">
                <a:latin typeface="Arial" charset="0"/>
                <a:sym typeface="Wingdings" pitchFamily="2" charset="2"/>
              </a:rPr>
              <a:t> E</a:t>
            </a:r>
            <a:endParaRPr lang="en-US" sz="4400" dirty="0">
              <a:latin typeface="Arial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359428" name="Rectangle 4"/>
          <p:cNvSpPr>
            <a:spLocks noChangeArrowheads="1"/>
          </p:cNvSpPr>
          <p:nvPr/>
        </p:nvSpPr>
        <p:spPr bwMode="auto">
          <a:xfrm>
            <a:off x="5486400" y="5181600"/>
            <a:ext cx="533400" cy="762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27154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9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9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9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9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9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9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9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9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9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9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427" grpId="0" build="p" autoUpdateAnimBg="0"/>
      <p:bldP spid="3594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02" name="Picture 2" descr="snorkel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84138"/>
            <a:ext cx="9144000" cy="626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58403" name="Text Box 3"/>
          <p:cNvSpPr txBox="1">
            <a:spLocks noChangeArrowheads="1"/>
          </p:cNvSpPr>
          <p:nvPr/>
        </p:nvSpPr>
        <p:spPr bwMode="auto">
          <a:xfrm>
            <a:off x="0" y="0"/>
            <a:ext cx="9448800" cy="679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FF00"/>
                </a:solidFill>
                <a:latin typeface="Arial" charset="0"/>
              </a:rPr>
              <a:t>A conservation ethic requires: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>
              <a:solidFill>
                <a:srgbClr val="FF3300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>
              <a:solidFill>
                <a:srgbClr val="FF3300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>
              <a:solidFill>
                <a:srgbClr val="FF3300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>
              <a:solidFill>
                <a:srgbClr val="FF3300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>
              <a:solidFill>
                <a:srgbClr val="FF3300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>
              <a:solidFill>
                <a:srgbClr val="FF3300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3300"/>
                </a:solidFill>
                <a:latin typeface="Arial" charset="0"/>
              </a:rPr>
              <a:t>	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>
              <a:solidFill>
                <a:srgbClr val="FF3300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>
              <a:solidFill>
                <a:srgbClr val="FF3300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0000"/>
                </a:solidFill>
                <a:latin typeface="Arial" charset="0"/>
              </a:rPr>
              <a:t>Obligation, Responsibility, Self-sacrifice</a:t>
            </a:r>
            <a:r>
              <a:rPr lang="en-US" sz="4000" b="1">
                <a:solidFill>
                  <a:srgbClr val="FF3300"/>
                </a:solidFill>
                <a:latin typeface="Arial" charset="0"/>
              </a:rPr>
              <a:t> </a:t>
            </a:r>
            <a:endParaRPr lang="en-US" sz="48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746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581400"/>
            <a:ext cx="1604963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429000"/>
            <a:ext cx="4191000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2590800" y="2286000"/>
            <a:ext cx="2695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3333CC"/>
                </a:solidFill>
                <a:latin typeface="Arial" charset="0"/>
              </a:rPr>
              <a:t>Human Dimension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0" y="231775"/>
            <a:ext cx="24193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000000"/>
                </a:solidFill>
                <a:latin typeface="Arial" charset="0"/>
              </a:rPr>
              <a:t>Marine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000000"/>
                </a:solidFill>
                <a:latin typeface="Arial" charset="0"/>
              </a:rPr>
              <a:t>Ecosystem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000000"/>
                </a:solidFill>
                <a:latin typeface="Arial" charset="0"/>
              </a:rPr>
              <a:t>Model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3048000" y="5105400"/>
            <a:ext cx="2541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3333CC"/>
                </a:solidFill>
                <a:latin typeface="Arial" charset="0"/>
              </a:rPr>
              <a:t>Biotic Dimension</a:t>
            </a:r>
            <a:r>
              <a:rPr lang="en-US" sz="2400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3048000" y="5562600"/>
            <a:ext cx="371475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3333CC"/>
                </a:solidFill>
                <a:latin typeface="Arial" charset="0"/>
              </a:rPr>
              <a:t>Physical Dimension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</a:rPr>
              <a:t>(Geology, Oceanography, Climate)</a:t>
            </a:r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3505200" y="2971800"/>
            <a:ext cx="4537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Ecosystem </a:t>
            </a:r>
            <a:r>
              <a:rPr lang="en-US" sz="2400">
                <a:solidFill>
                  <a:srgbClr val="FF3300"/>
                </a:solidFill>
                <a:latin typeface="Arial" charset="0"/>
              </a:rPr>
              <a:t>Structure &amp; Function</a:t>
            </a: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3429000" y="1676400"/>
            <a:ext cx="4703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Ecosystem </a:t>
            </a:r>
            <a:r>
              <a:rPr lang="en-US" sz="2400">
                <a:solidFill>
                  <a:srgbClr val="FF3300"/>
                </a:solidFill>
                <a:latin typeface="Arial" charset="0"/>
              </a:rPr>
              <a:t>Goods   &amp;     Services</a:t>
            </a:r>
          </a:p>
        </p:txBody>
      </p:sp>
      <p:sp>
        <p:nvSpPr>
          <p:cNvPr id="41994" name="AutoShape 10"/>
          <p:cNvSpPr>
            <a:spLocks noChangeArrowheads="1"/>
          </p:cNvSpPr>
          <p:nvPr/>
        </p:nvSpPr>
        <p:spPr bwMode="auto">
          <a:xfrm>
            <a:off x="5791200" y="2209800"/>
            <a:ext cx="381000" cy="685800"/>
          </a:xfrm>
          <a:prstGeom prst="upArrow">
            <a:avLst>
              <a:gd name="adj1" fmla="val 50000"/>
              <a:gd name="adj2" fmla="val 4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995" name="AutoShape 11"/>
          <p:cNvSpPr>
            <a:spLocks noChangeArrowheads="1"/>
          </p:cNvSpPr>
          <p:nvPr/>
        </p:nvSpPr>
        <p:spPr bwMode="auto">
          <a:xfrm>
            <a:off x="7162800" y="2133600"/>
            <a:ext cx="381000" cy="7620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1996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28600"/>
            <a:ext cx="2057400" cy="133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228600" y="5486400"/>
            <a:ext cx="2006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400">
                <a:solidFill>
                  <a:srgbClr val="FF3300"/>
                </a:solidFill>
                <a:latin typeface="Arial" charset="0"/>
              </a:rPr>
              <a:t>  Impacts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CC99"/>
                </a:solidFill>
                <a:latin typeface="Arial" charset="0"/>
              </a:rPr>
              <a:t>+ Restoration</a:t>
            </a:r>
          </a:p>
        </p:txBody>
      </p:sp>
      <p:sp>
        <p:nvSpPr>
          <p:cNvPr id="41998" name="AutoShape 14"/>
          <p:cNvSpPr>
            <a:spLocks noChangeArrowheads="1"/>
          </p:cNvSpPr>
          <p:nvPr/>
        </p:nvSpPr>
        <p:spPr bwMode="auto">
          <a:xfrm>
            <a:off x="838200" y="2438400"/>
            <a:ext cx="152400" cy="3048000"/>
          </a:xfrm>
          <a:prstGeom prst="downArrow">
            <a:avLst>
              <a:gd name="adj1" fmla="val 50000"/>
              <a:gd name="adj2" fmla="val 29777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 flipV="1">
            <a:off x="914400" y="2438400"/>
            <a:ext cx="1600200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2000" name="Picture 16" descr="FISH FEED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28600"/>
            <a:ext cx="98742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7373083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762" name="Picture 2" descr="LongA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89975" cy="682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4257129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2" name="Picture 2" descr="braincor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2563" name="Text Box 3"/>
          <p:cNvSpPr txBox="1">
            <a:spLocks noChangeArrowheads="1"/>
          </p:cNvSpPr>
          <p:nvPr/>
        </p:nvSpPr>
        <p:spPr bwMode="auto">
          <a:xfrm>
            <a:off x="533400" y="381000"/>
            <a:ext cx="54641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000" b="1">
                <a:solidFill>
                  <a:srgbClr val="FFFF00"/>
                </a:solidFill>
                <a:latin typeface="Arial" charset="0"/>
              </a:rPr>
              <a:t>Conservation is a state of harmony between men and land (sea).</a:t>
            </a:r>
            <a:endParaRPr lang="en-US" sz="32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22564" name="Text Box 4"/>
          <p:cNvSpPr txBox="1">
            <a:spLocks noChangeArrowheads="1"/>
          </p:cNvSpPr>
          <p:nvPr/>
        </p:nvSpPr>
        <p:spPr bwMode="auto">
          <a:xfrm>
            <a:off x="990600" y="5667375"/>
            <a:ext cx="78486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3300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FF3300"/>
                </a:solidFill>
                <a:latin typeface="Arial" charset="0"/>
              </a:rPr>
              <a:t>					</a:t>
            </a:r>
            <a:r>
              <a:rPr lang="en-US" sz="3600" i="1">
                <a:solidFill>
                  <a:srgbClr val="FF3300"/>
                </a:solidFill>
                <a:latin typeface="Arial" charset="0"/>
              </a:rPr>
              <a:t>Aldo Leopold</a:t>
            </a:r>
            <a:endParaRPr lang="en-US" sz="3600" b="1">
              <a:solidFill>
                <a:srgbClr val="FF33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530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722" name="Picture 2" descr="Whaling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33400" y="0"/>
            <a:ext cx="5402263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4723" name="Picture 3" descr="Whaling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430463"/>
            <a:ext cx="5122863" cy="442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8862" y="609600"/>
            <a:ext cx="38941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Conservation goals change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372811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4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4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2755" name="Picture 3" descr="IMG_3_08a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9373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2756" name="Text Box 4"/>
          <p:cNvSpPr txBox="1">
            <a:spLocks noChangeArrowheads="1"/>
          </p:cNvSpPr>
          <p:nvPr/>
        </p:nvSpPr>
        <p:spPr bwMode="auto">
          <a:xfrm>
            <a:off x="365125" y="92075"/>
            <a:ext cx="86264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FFFF00"/>
                </a:solidFill>
              </a:rPr>
              <a:t>Coral reef Health is the ability for self renewal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5125" y="1219200"/>
            <a:ext cx="84740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+mj-lt"/>
                <a:ea typeface="Times New Roman"/>
              </a:rPr>
              <a:t>C</a:t>
            </a:r>
            <a:r>
              <a:rPr lang="en-US" sz="3200" dirty="0" smtClean="0">
                <a:solidFill>
                  <a:srgbClr val="FFFF00"/>
                </a:solidFill>
                <a:effectLst/>
                <a:latin typeface="+mj-lt"/>
                <a:ea typeface="Times New Roman"/>
              </a:rPr>
              <a:t>onservation is:</a:t>
            </a:r>
          </a:p>
          <a:p>
            <a:r>
              <a:rPr lang="en-US" sz="3200" dirty="0">
                <a:solidFill>
                  <a:srgbClr val="FFFF00"/>
                </a:solidFill>
                <a:latin typeface="+mj-lt"/>
                <a:ea typeface="Times New Roman"/>
              </a:rPr>
              <a:t>	</a:t>
            </a:r>
            <a:r>
              <a:rPr lang="en-US" sz="3200" dirty="0" smtClean="0">
                <a:solidFill>
                  <a:srgbClr val="FFFF00"/>
                </a:solidFill>
                <a:effectLst/>
                <a:latin typeface="+mj-lt"/>
                <a:ea typeface="Times New Roman"/>
              </a:rPr>
              <a:t>developing the understanding and 	creating the conditions for self renewal</a:t>
            </a:r>
            <a:r>
              <a:rPr lang="en-US" sz="3200" dirty="0" smtClean="0">
                <a:solidFill>
                  <a:srgbClr val="FFFF00"/>
                </a:solidFill>
                <a:effectLst/>
                <a:latin typeface="Times New Roman"/>
                <a:ea typeface="Times New Roman"/>
              </a:rPr>
              <a:t>. 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3958410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FFFF00"/>
                </a:solidFill>
                <a:latin typeface="Times New Roman"/>
                <a:ea typeface="Times New Roman"/>
              </a:rPr>
              <a:t>(i.e. </a:t>
            </a:r>
            <a:r>
              <a:rPr lang="en-US" sz="3200" b="1" dirty="0">
                <a:latin typeface="Times New Roman"/>
                <a:ea typeface="Times New Roman"/>
              </a:rPr>
              <a:t>Science and Management</a:t>
            </a:r>
            <a:r>
              <a:rPr lang="en-US" sz="3200" dirty="0">
                <a:solidFill>
                  <a:srgbClr val="FFFF00"/>
                </a:solidFill>
                <a:latin typeface="Times New Roman"/>
                <a:ea typeface="Times New Roman"/>
              </a:rPr>
              <a:t>)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4953000"/>
            <a:ext cx="6019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Integrity,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  stability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and beauty</a:t>
            </a:r>
            <a:r>
              <a:rPr lang="en-US" sz="3200" dirty="0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5760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 descr="scal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6307" name="Text Box 3"/>
          <p:cNvSpPr txBox="1">
            <a:spLocks noChangeArrowheads="1"/>
          </p:cNvSpPr>
          <p:nvPr/>
        </p:nvSpPr>
        <p:spPr bwMode="auto">
          <a:xfrm>
            <a:off x="0" y="0"/>
            <a:ext cx="2667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  <a:latin typeface="Times New Roman" pitchFamily="18" charset="0"/>
              </a:rPr>
              <a:t>Red Snapper Fecundity</a:t>
            </a:r>
          </a:p>
        </p:txBody>
      </p:sp>
      <p:sp>
        <p:nvSpPr>
          <p:cNvPr id="226308" name="Text Box 4"/>
          <p:cNvSpPr txBox="1">
            <a:spLocks noChangeArrowheads="1"/>
          </p:cNvSpPr>
          <p:nvPr/>
        </p:nvSpPr>
        <p:spPr bwMode="auto">
          <a:xfrm>
            <a:off x="838200" y="3581400"/>
            <a:ext cx="2416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FF3300"/>
                </a:solidFill>
                <a:latin typeface="Arial Black" pitchFamily="34" charset="0"/>
              </a:rPr>
              <a:t>9,000,000 eggs</a:t>
            </a:r>
          </a:p>
        </p:txBody>
      </p:sp>
      <p:sp>
        <p:nvSpPr>
          <p:cNvPr id="226309" name="Text Box 5"/>
          <p:cNvSpPr txBox="1">
            <a:spLocks noChangeArrowheads="1"/>
          </p:cNvSpPr>
          <p:nvPr/>
        </p:nvSpPr>
        <p:spPr bwMode="auto">
          <a:xfrm>
            <a:off x="5562600" y="3581400"/>
            <a:ext cx="2797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FF3300"/>
                </a:solidFill>
                <a:latin typeface="Arial Black" pitchFamily="34" charset="0"/>
              </a:rPr>
              <a:t>9,000,000 eggs</a:t>
            </a:r>
          </a:p>
        </p:txBody>
      </p:sp>
      <p:sp>
        <p:nvSpPr>
          <p:cNvPr id="226310" name="Text Box 6"/>
          <p:cNvSpPr txBox="1">
            <a:spLocks noChangeArrowheads="1"/>
          </p:cNvSpPr>
          <p:nvPr/>
        </p:nvSpPr>
        <p:spPr bwMode="auto">
          <a:xfrm>
            <a:off x="914400" y="4038600"/>
            <a:ext cx="1958975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333399"/>
                </a:solidFill>
                <a:latin typeface="Arial Black" pitchFamily="34" charset="0"/>
              </a:rPr>
              <a:t>1 Female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333399"/>
                </a:solidFill>
                <a:latin typeface="Arial Black" pitchFamily="34" charset="0"/>
              </a:rPr>
              <a:t>10 Yr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333399"/>
                </a:solidFill>
                <a:latin typeface="Arial Black" pitchFamily="34" charset="0"/>
              </a:rPr>
              <a:t>12.5 kg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333399"/>
                </a:solidFill>
                <a:latin typeface="Arial Black" pitchFamily="34" charset="0"/>
              </a:rPr>
              <a:t>61 cm long</a:t>
            </a:r>
          </a:p>
        </p:txBody>
      </p:sp>
      <p:sp>
        <p:nvSpPr>
          <p:cNvPr id="226311" name="Text Box 7"/>
          <p:cNvSpPr txBox="1">
            <a:spLocks noChangeArrowheads="1"/>
          </p:cNvSpPr>
          <p:nvPr/>
        </p:nvSpPr>
        <p:spPr bwMode="auto">
          <a:xfrm>
            <a:off x="5715000" y="3962400"/>
            <a:ext cx="2339975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333399"/>
                </a:solidFill>
                <a:latin typeface="Arial Black" pitchFamily="34" charset="0"/>
              </a:rPr>
              <a:t>212  Females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333399"/>
                </a:solidFill>
                <a:latin typeface="Arial Black" pitchFamily="34" charset="0"/>
              </a:rPr>
              <a:t>3 - 4 Yr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333399"/>
                </a:solidFill>
                <a:latin typeface="Arial Black" pitchFamily="34" charset="0"/>
              </a:rPr>
              <a:t>1.1 kg each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333399"/>
                </a:solidFill>
                <a:latin typeface="Arial Black" pitchFamily="34" charset="0"/>
              </a:rPr>
              <a:t>42 cm long</a:t>
            </a:r>
          </a:p>
        </p:txBody>
      </p:sp>
    </p:spTree>
    <p:extLst>
      <p:ext uri="{BB962C8B-B14F-4D97-AF65-F5344CB8AC3E}">
        <p14:creationId xmlns:p14="http://schemas.microsoft.com/office/powerpoint/2010/main" xmlns="" val="16424438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6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6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6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6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26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26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08" grpId="0" autoUpdateAnimBg="0"/>
      <p:bldP spid="226309" grpId="0" autoUpdateAnimBg="0"/>
      <p:bldP spid="226310" grpId="0" autoUpdateAnimBg="0"/>
      <p:bldP spid="226311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 descr="dispers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448800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997683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5726113"/>
          </a:xfrm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US" sz="4800" b="1">
                <a:solidFill>
                  <a:srgbClr val="FFFF00"/>
                </a:solidFill>
              </a:rPr>
              <a:t>“</a:t>
            </a:r>
            <a:r>
              <a:rPr lang="en-US" sz="4800" b="1" i="1">
                <a:solidFill>
                  <a:srgbClr val="FFFF00"/>
                </a:solidFill>
              </a:rPr>
              <a:t>The concept of marine reserves is simple:</a:t>
            </a:r>
            <a:br>
              <a:rPr lang="en-US" sz="4800" b="1" i="1">
                <a:solidFill>
                  <a:srgbClr val="FFFF00"/>
                </a:solidFill>
              </a:rPr>
            </a:br>
            <a:r>
              <a:rPr lang="en-US" sz="4800" b="1" i="1">
                <a:solidFill>
                  <a:srgbClr val="FFFF00"/>
                </a:solidFill>
              </a:rPr>
              <a:t/>
            </a:r>
            <a:br>
              <a:rPr lang="en-US" sz="4800" b="1" i="1">
                <a:solidFill>
                  <a:srgbClr val="FFFF00"/>
                </a:solidFill>
              </a:rPr>
            </a:br>
            <a:r>
              <a:rPr lang="en-US" sz="4800" b="1" i="1">
                <a:solidFill>
                  <a:srgbClr val="FFFF00"/>
                </a:solidFill>
              </a:rPr>
              <a:t>If protected from human interference, nature will </a:t>
            </a:r>
            <a:br>
              <a:rPr lang="en-US" sz="4800" b="1" i="1">
                <a:solidFill>
                  <a:srgbClr val="FFFF00"/>
                </a:solidFill>
              </a:rPr>
            </a:br>
            <a:r>
              <a:rPr lang="en-US" sz="4800" b="1" i="1">
                <a:solidFill>
                  <a:srgbClr val="FFFF00"/>
                </a:solidFill>
              </a:rPr>
              <a:t>take care of itself </a:t>
            </a:r>
            <a:r>
              <a:rPr lang="en-US" sz="4800" b="1">
                <a:solidFill>
                  <a:srgbClr val="FFFF00"/>
                </a:solidFill>
              </a:rPr>
              <a:t>”  </a:t>
            </a:r>
            <a:br>
              <a:rPr lang="en-US" sz="4800" b="1">
                <a:solidFill>
                  <a:srgbClr val="FFFF00"/>
                </a:solidFill>
              </a:rPr>
            </a:br>
            <a:endParaRPr lang="en-US" sz="48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60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58" name="Picture 2" descr="FISH CATC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38200" y="0"/>
            <a:ext cx="54864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6659" name="Picture 3" descr="fishcatc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636963"/>
            <a:ext cx="4800600" cy="322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6660" name="Text Box 4"/>
          <p:cNvSpPr txBox="1">
            <a:spLocks noChangeArrowheads="1"/>
          </p:cNvSpPr>
          <p:nvPr/>
        </p:nvSpPr>
        <p:spPr bwMode="auto">
          <a:xfrm>
            <a:off x="457200" y="152400"/>
            <a:ext cx="33305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FF00"/>
                </a:solidFill>
              </a:rPr>
              <a:t>Deplete Target Species </a:t>
            </a:r>
          </a:p>
        </p:txBody>
      </p:sp>
      <p:sp>
        <p:nvSpPr>
          <p:cNvPr id="326661" name="Rectangle 5"/>
          <p:cNvSpPr>
            <a:spLocks noChangeArrowheads="1"/>
          </p:cNvSpPr>
          <p:nvPr/>
        </p:nvSpPr>
        <p:spPr bwMode="auto">
          <a:xfrm>
            <a:off x="5791200" y="4191000"/>
            <a:ext cx="33528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FF00"/>
                </a:solidFill>
              </a:rPr>
              <a:t>Bycatch Mortality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FF00"/>
                </a:solidFill>
              </a:rPr>
              <a:t>of target and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FF00"/>
                </a:solidFill>
              </a:rPr>
              <a:t>non-target species</a:t>
            </a:r>
          </a:p>
        </p:txBody>
      </p:sp>
      <p:graphicFrame>
        <p:nvGraphicFramePr>
          <p:cNvPr id="326662" name="Object 6"/>
          <p:cNvGraphicFramePr>
            <a:graphicFrameLocks noChangeAspect="1"/>
          </p:cNvGraphicFramePr>
          <p:nvPr/>
        </p:nvGraphicFramePr>
        <p:xfrm>
          <a:off x="3810000" y="-342900"/>
          <a:ext cx="5334000" cy="4000500"/>
        </p:xfrm>
        <a:graphic>
          <a:graphicData uri="http://schemas.openxmlformats.org/presentationml/2006/ole">
            <p:oleObj spid="_x0000_s1030" name="Photo Editor Photo" r:id="rId6" imgW="6095238" imgH="4571429" progId="">
              <p:embed/>
            </p:oleObj>
          </a:graphicData>
        </a:graphic>
      </p:graphicFrame>
      <p:sp>
        <p:nvSpPr>
          <p:cNvPr id="326663" name="Rectangle 7"/>
          <p:cNvSpPr>
            <a:spLocks noChangeArrowheads="1"/>
          </p:cNvSpPr>
          <p:nvPr/>
        </p:nvSpPr>
        <p:spPr bwMode="auto">
          <a:xfrm>
            <a:off x="6019800" y="304800"/>
            <a:ext cx="28765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FF00"/>
                </a:solidFill>
              </a:rPr>
              <a:t>Cause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FF00"/>
                </a:solidFill>
              </a:rPr>
              <a:t>Habitat Damage</a:t>
            </a:r>
          </a:p>
        </p:txBody>
      </p:sp>
    </p:spTree>
    <p:extLst>
      <p:ext uri="{BB962C8B-B14F-4D97-AF65-F5344CB8AC3E}">
        <p14:creationId xmlns:p14="http://schemas.microsoft.com/office/powerpoint/2010/main" xmlns="" val="274367366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9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225</Words>
  <Application>Microsoft Office PowerPoint</Application>
  <PresentationFormat>On-screen Show (4:3)</PresentationFormat>
  <Paragraphs>105</Paragraphs>
  <Slides>20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20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43" baseType="lpstr"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8_Default Design</vt:lpstr>
      <vt:lpstr>9_Default Design</vt:lpstr>
      <vt:lpstr>10_Default Design</vt:lpstr>
      <vt:lpstr>11_Default Design</vt:lpstr>
      <vt:lpstr>12_Default Design</vt:lpstr>
      <vt:lpstr>13_Default Design</vt:lpstr>
      <vt:lpstr>14_Default Design</vt:lpstr>
      <vt:lpstr>15_Default Design</vt:lpstr>
      <vt:lpstr>16_Default Design</vt:lpstr>
      <vt:lpstr>17_Default Design</vt:lpstr>
      <vt:lpstr>18_Default Design</vt:lpstr>
      <vt:lpstr>19_Default Design</vt:lpstr>
      <vt:lpstr>Photo Editor Photo</vt:lpstr>
      <vt:lpstr>Worksheet</vt:lpstr>
      <vt:lpstr>Image</vt:lpstr>
      <vt:lpstr>Slide 1</vt:lpstr>
      <vt:lpstr>Slide 2</vt:lpstr>
      <vt:lpstr>Slide 3</vt:lpstr>
      <vt:lpstr>Slide 4</vt:lpstr>
      <vt:lpstr>Slide 5</vt:lpstr>
      <vt:lpstr>Slide 6</vt:lpstr>
      <vt:lpstr>Slide 7</vt:lpstr>
      <vt:lpstr>“The concept of marine reserves is simple:  If protected from human interference, nature will  take care of itself ”   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Marine Conservation Ethic</vt:lpstr>
      <vt:lpstr>Slide 19</vt:lpstr>
      <vt:lpstr>Slide 20</vt:lpstr>
    </vt:vector>
  </TitlesOfParts>
  <Company>NOAA-SEFSC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Ecosystem Function Day 3</dc:title>
  <dc:creator>Jim Bohnsack</dc:creator>
  <cp:lastModifiedBy>JDai</cp:lastModifiedBy>
  <cp:revision>6</cp:revision>
  <dcterms:created xsi:type="dcterms:W3CDTF">2011-11-03T15:06:59Z</dcterms:created>
  <dcterms:modified xsi:type="dcterms:W3CDTF">2011-11-18T16:13:51Z</dcterms:modified>
</cp:coreProperties>
</file>