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69" r:id="rId3"/>
    <p:sldId id="302" r:id="rId4"/>
    <p:sldId id="267" r:id="rId5"/>
    <p:sldId id="300" r:id="rId6"/>
    <p:sldId id="268" r:id="rId7"/>
    <p:sldId id="264" r:id="rId8"/>
    <p:sldId id="297" r:id="rId9"/>
    <p:sldId id="278" r:id="rId10"/>
    <p:sldId id="282" r:id="rId11"/>
    <p:sldId id="296" r:id="rId12"/>
    <p:sldId id="303" r:id="rId13"/>
    <p:sldId id="29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41B33"/>
    <a:srgbClr val="BCB1BE"/>
    <a:srgbClr val="D0BEBD"/>
    <a:srgbClr val="BEB799"/>
    <a:srgbClr val="C6FBF7"/>
    <a:srgbClr val="9CDED9"/>
    <a:srgbClr val="82CAC7"/>
    <a:srgbClr val="D877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868" autoAdjust="0"/>
    <p:restoredTop sz="92652" autoAdjust="0"/>
  </p:normalViewPr>
  <p:slideViewPr>
    <p:cSldViewPr>
      <p:cViewPr>
        <p:scale>
          <a:sx n="71" d="100"/>
          <a:sy n="71" d="100"/>
        </p:scale>
        <p:origin x="-1456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E413F-4076-4876-877A-58BC3F29E986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57B68-0951-4454-ACEA-D4E2BD0D83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in of itself is a huge driver</a:t>
            </a:r>
            <a:r>
              <a:rPr lang="en-US" baseline="0" dirty="0" smtClean="0"/>
              <a:t> to understand the diversity of this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7B68-0951-4454-ACEA-D4E2BD0D83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19D80-32F5-4824-A028-1EA071FC3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3E743-749E-42BD-8F9D-14752CB06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4242A-6C82-40CD-95C2-DF79F66E3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6F30A-5595-42AD-94A7-A6AB27028D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DC796-F0E8-4368-9B7B-F77B170EF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DC6EA-6CED-4110-BB6D-3C8920B1D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D9265-EC5F-4343-9B86-19AD294E1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B3891-108C-4785-B98C-A97F1367C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3659C-8098-4E3D-8176-AE1184A91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2F627-2555-4391-9DED-A4AB4066C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5B023-13C5-4C5B-B892-208ED942B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D8F70F-69B6-4B2B-A1D4-6585E1D416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8" Type="http://schemas.openxmlformats.org/officeDocument/2006/relationships/image" Target="../media/image8.gif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7" Type="http://schemas.openxmlformats.org/officeDocument/2006/relationships/image" Target="../media/image8.gif"/><Relationship Id="rId8" Type="http://schemas.openxmlformats.org/officeDocument/2006/relationships/image" Target="../media/image9.jpeg"/><Relationship Id="rId9" Type="http://schemas.openxmlformats.org/officeDocument/2006/relationships/image" Target="../media/image13.png"/><Relationship Id="rId10" Type="http://schemas.openxmlformats.org/officeDocument/2006/relationships/hyperlink" Target="http://upload.wikimedia.org/wikipedia/en/d/db/MLM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FIX_creefs_navy_high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791200"/>
            <a:ext cx="1601965" cy="762000"/>
          </a:xfrm>
          <a:prstGeom prst="rect">
            <a:avLst/>
          </a:prstGeom>
          <a:noFill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0" y="0"/>
            <a:ext cx="762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 dirty="0" smtClean="0">
                <a:solidFill>
                  <a:schemeClr val="accent6"/>
                </a:solidFill>
                <a:latin typeface="Comic Sans MS"/>
                <a:cs typeface="Comic Sans MS"/>
              </a:rPr>
              <a:t>Autonomous Reef Monitoring Structures (ARMS): a Systematic Tool to </a:t>
            </a:r>
            <a:r>
              <a:rPr lang="nl-NL" sz="28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Assess</a:t>
            </a:r>
            <a:r>
              <a:rPr lang="nl-NL" sz="28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nl-NL" sz="28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Spatial</a:t>
            </a:r>
            <a:r>
              <a:rPr lang="nl-NL" sz="28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Patterns and Temporal Trends in </a:t>
            </a:r>
            <a:r>
              <a:rPr lang="nl-NL" sz="28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Cryptobiota</a:t>
            </a:r>
            <a:r>
              <a:rPr lang="nl-NL" sz="28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Biodiversity</a:t>
            </a:r>
            <a:endParaRPr lang="en-US" sz="2800" dirty="0">
              <a:solidFill>
                <a:schemeClr val="accent6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15" descr="aims_gov_inline10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867400"/>
            <a:ext cx="2097277" cy="492127"/>
          </a:xfrm>
          <a:prstGeom prst="rect">
            <a:avLst/>
          </a:prstGeom>
          <a:noFill/>
        </p:spPr>
      </p:pic>
      <p:pic>
        <p:nvPicPr>
          <p:cNvPr id="7" name="Picture 3" descr="ARMS_White-1cropped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133600"/>
            <a:ext cx="4355807" cy="270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oML_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172200"/>
            <a:ext cx="1049560" cy="457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0" y="488400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Rusty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Brainard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, Molly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Timmers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, Julian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Caley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, Nancy Knowlton, </a:t>
            </a:r>
          </a:p>
          <a:p>
            <a:pPr algn="ctr" eaLnBrk="0" hangingPunct="0"/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Ryuji Machida, Chris Meyer, Megan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Moews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,</a:t>
            </a:r>
            <a:r>
              <a:rPr lang="en-US" sz="1600" baseline="30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Gustav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Paulay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, </a:t>
            </a:r>
          </a:p>
          <a:p>
            <a:pPr algn="ctr" eaLnBrk="0" hangingPunct="0"/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Laetitia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Plaisance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, Forest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Rohwer</a:t>
            </a:r>
            <a:r>
              <a:rPr lang="en-US" sz="1600" dirty="0" smtClean="0">
                <a:solidFill>
                  <a:schemeClr val="accent6"/>
                </a:solidFill>
                <a:latin typeface="Comic Sans MS"/>
                <a:cs typeface="Comic Sans MS"/>
              </a:rPr>
              <a:t>, Robert </a:t>
            </a:r>
            <a:r>
              <a:rPr lang="en-US" sz="16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Toonen</a:t>
            </a:r>
            <a:endParaRPr lang="en-US" sz="1200" dirty="0">
              <a:solidFill>
                <a:srgbClr val="FF3300"/>
              </a:solidFill>
              <a:latin typeface="Comic Sans MS"/>
              <a:cs typeface="Comic Sans MS"/>
            </a:endParaRPr>
          </a:p>
        </p:txBody>
      </p:sp>
      <p:pic>
        <p:nvPicPr>
          <p:cNvPr id="1026" name="Picture 2" descr="C:\Documents and Settings\Kerry.Grimshaw\My Documents\My Pictures\Logos\himb_logo_bluegree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6019800"/>
            <a:ext cx="762000" cy="762000"/>
          </a:xfrm>
          <a:prstGeom prst="rect">
            <a:avLst/>
          </a:prstGeom>
          <a:noFill/>
        </p:spPr>
      </p:pic>
      <p:pic>
        <p:nvPicPr>
          <p:cNvPr id="1029" name="Picture 5" descr="C:\Documents and Settings\Kerry.Grimshaw\My Documents\My Pictures\Logos\SDSUhorz3-Col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6477000"/>
            <a:ext cx="1295400" cy="260553"/>
          </a:xfrm>
          <a:prstGeom prst="rect">
            <a:avLst/>
          </a:prstGeom>
          <a:noFill/>
        </p:spPr>
      </p:pic>
      <p:pic>
        <p:nvPicPr>
          <p:cNvPr id="1031" name="Picture 7" descr="C:\Documents and Settings\Kerry.Grimshaw\My Documents\My Pictures\Logos\smithsonian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6400800"/>
            <a:ext cx="1146888" cy="381000"/>
          </a:xfrm>
          <a:prstGeom prst="rect">
            <a:avLst/>
          </a:prstGeom>
          <a:noFill/>
        </p:spPr>
      </p:pic>
      <p:pic>
        <p:nvPicPr>
          <p:cNvPr id="1032" name="Picture 8" descr="C:\Documents and Settings\Kerry.Grimshaw\My Documents\My Pictures\Logos\FLMNH_logo17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15921" y="6019800"/>
            <a:ext cx="789879" cy="762000"/>
          </a:xfrm>
          <a:prstGeom prst="rect">
            <a:avLst/>
          </a:prstGeom>
          <a:noFill/>
        </p:spPr>
      </p:pic>
      <p:pic>
        <p:nvPicPr>
          <p:cNvPr id="9" name="Picture 9" descr="JIMAR_logo_trans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5943600"/>
            <a:ext cx="838200" cy="833419"/>
          </a:xfrm>
          <a:prstGeom prst="rect">
            <a:avLst/>
          </a:prstGeom>
          <a:noFill/>
        </p:spPr>
      </p:pic>
      <p:pic>
        <p:nvPicPr>
          <p:cNvPr id="8" name="Picture 8" descr="NOAA_logo_trans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87895" y="5943600"/>
            <a:ext cx="85050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1752600" y="1666875"/>
            <a:ext cx="268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800000"/>
                </a:solidFill>
                <a:latin typeface="Comic Sans MS" charset="0"/>
              </a:rPr>
              <a:t>Morpho</a:t>
            </a:r>
            <a:r>
              <a:rPr lang="en-US" b="1" dirty="0">
                <a:solidFill>
                  <a:srgbClr val="800000"/>
                </a:solidFill>
                <a:latin typeface="Comic Sans MS" charset="0"/>
              </a:rPr>
              <a:t>-</a:t>
            </a:r>
            <a:r>
              <a:rPr lang="en-US" sz="2000" b="1" dirty="0">
                <a:solidFill>
                  <a:srgbClr val="800000"/>
                </a:solidFill>
                <a:latin typeface="Comic Sans MS" charset="0"/>
              </a:rPr>
              <a:t>taxonomy</a:t>
            </a:r>
          </a:p>
        </p:txBody>
      </p:sp>
      <p:sp>
        <p:nvSpPr>
          <p:cNvPr id="9" name="TextBox 60"/>
          <p:cNvSpPr txBox="1">
            <a:spLocks noChangeArrowheads="1"/>
          </p:cNvSpPr>
          <p:nvPr/>
        </p:nvSpPr>
        <p:spPr bwMode="auto">
          <a:xfrm>
            <a:off x="1828800" y="2667000"/>
            <a:ext cx="5029200" cy="1200329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Can be used </a:t>
            </a:r>
            <a:r>
              <a:rPr lang="en-US" dirty="0"/>
              <a:t>to compare patterns of </a:t>
            </a:r>
            <a:r>
              <a:rPr lang="en-US" dirty="0" smtClean="0"/>
              <a:t>diversity and community functionality </a:t>
            </a:r>
            <a:r>
              <a:rPr lang="en-US" dirty="0"/>
              <a:t>across </a:t>
            </a:r>
            <a:r>
              <a:rPr lang="en-US" dirty="0" err="1"/>
              <a:t>biogeographic</a:t>
            </a:r>
            <a:r>
              <a:rPr lang="en-US" dirty="0"/>
              <a:t>, environmental, and human impact </a:t>
            </a:r>
            <a:r>
              <a:rPr lang="en-US" dirty="0" smtClean="0"/>
              <a:t>gradients (or natural vs. artificial reefs)</a:t>
            </a:r>
            <a:endParaRPr lang="en-US" dirty="0"/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1828800" y="4103508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Sessile Community Composition</a:t>
            </a:r>
            <a:endParaRPr lang="en-US" sz="2000" b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5" descr="Fullscreen capture 4302010 32226 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636908"/>
            <a:ext cx="1755141" cy="109696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715000" y="1143000"/>
            <a:ext cx="3170238" cy="1447800"/>
            <a:chOff x="4648200" y="4800600"/>
            <a:chExt cx="3170238" cy="1447800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4800600" y="4876800"/>
              <a:ext cx="1752600" cy="1371600"/>
              <a:chOff x="144" y="912"/>
              <a:chExt cx="2622" cy="2244"/>
            </a:xfrm>
          </p:grpSpPr>
          <p:pic>
            <p:nvPicPr>
              <p:cNvPr id="17" name="Picture 5" descr="DSC_068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>
                <a:off x="672" y="2016"/>
                <a:ext cx="816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" descr="dOAHU_0025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88" y="1920"/>
                <a:ext cx="1056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7" descr="dOAHU_0126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92" y="912"/>
                <a:ext cx="912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" descr="dOAHU_0127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10561336">
                <a:off x="576" y="1488"/>
                <a:ext cx="912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9" descr="DSC_005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72" y="2544"/>
                <a:ext cx="110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0" descr="DSC_070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0" y="912"/>
                <a:ext cx="922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 descr="DSC_065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440" y="1488"/>
                <a:ext cx="816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2" descr="DSC_067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5400000">
                <a:off x="2127" y="1329"/>
                <a:ext cx="768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3" descr="DSC_0808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5400000">
                <a:off x="-11" y="2219"/>
                <a:ext cx="922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4" descr="DSC_087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728" y="2544"/>
                <a:ext cx="922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4" descr="Portunid_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00800" y="5791200"/>
              <a:ext cx="668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Specimen Highlight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172200" y="4800600"/>
              <a:ext cx="1646238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new octopus small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48200" y="5029200"/>
              <a:ext cx="457200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828800" y="4819471"/>
            <a:ext cx="4876800" cy="1200329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Plate image analysis can provide: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% of surface recruited to vs. non-recruited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% cover of sessile fauna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362200" y="228600"/>
            <a:ext cx="57912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Data - community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62200" y="228600"/>
            <a:ext cx="57912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Data - Molecular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1828800" y="2971800"/>
            <a:ext cx="4572000" cy="40011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+mj-lt"/>
              </a:rPr>
              <a:t>Mass 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Sequencing</a:t>
            </a:r>
            <a:endParaRPr lang="en-US" sz="2000" b="1" dirty="0">
              <a:latin typeface="+mj-lt"/>
            </a:endParaRPr>
          </a:p>
        </p:txBody>
      </p:sp>
      <p:sp>
        <p:nvSpPr>
          <p:cNvPr id="6" name="TextBox 60"/>
          <p:cNvSpPr txBox="1">
            <a:spLocks noChangeArrowheads="1"/>
          </p:cNvSpPr>
          <p:nvPr/>
        </p:nvSpPr>
        <p:spPr bwMode="auto">
          <a:xfrm>
            <a:off x="2590800" y="3429000"/>
            <a:ext cx="5029200" cy="6461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Gives an </a:t>
            </a:r>
            <a:r>
              <a:rPr lang="en-US" b="1" dirty="0">
                <a:latin typeface="+mj-lt"/>
              </a:rPr>
              <a:t>Index of Diversity </a:t>
            </a:r>
            <a:r>
              <a:rPr lang="en-US" dirty="0">
                <a:latin typeface="+mj-lt"/>
              </a:rPr>
              <a:t>by providing a number of unique sequences from a sample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976" y="4736098"/>
            <a:ext cx="1452024" cy="14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1882775" y="4495800"/>
            <a:ext cx="268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+mj-lt"/>
              </a:rPr>
              <a:t>Microarray</a:t>
            </a:r>
          </a:p>
        </p:txBody>
      </p:sp>
      <p:sp>
        <p:nvSpPr>
          <p:cNvPr id="9" name="TextBox 60"/>
          <p:cNvSpPr txBox="1">
            <a:spLocks noChangeArrowheads="1"/>
          </p:cNvSpPr>
          <p:nvPr/>
        </p:nvSpPr>
        <p:spPr bwMode="auto">
          <a:xfrm>
            <a:off x="2667000" y="4953000"/>
            <a:ext cx="5029200" cy="92333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- Detects </a:t>
            </a:r>
            <a:r>
              <a:rPr lang="en-US" dirty="0">
                <a:latin typeface="+mj-lt"/>
              </a:rPr>
              <a:t>presence of known or presumed </a:t>
            </a:r>
            <a:r>
              <a:rPr lang="en-US" dirty="0" smtClean="0">
                <a:latin typeface="+mj-lt"/>
              </a:rPr>
              <a:t>species </a:t>
            </a:r>
          </a:p>
          <a:p>
            <a:pPr algn="ctr"/>
            <a:r>
              <a:rPr lang="en-US" dirty="0" smtClean="0">
                <a:latin typeface="+mj-lt"/>
              </a:rPr>
              <a:t>- Could be used for alien species detection</a:t>
            </a:r>
            <a:endParaRPr lang="en-US" dirty="0">
              <a:latin typeface="+mj-lt"/>
            </a:endParaRP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1828800" y="1276290"/>
            <a:ext cx="3124200" cy="40011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Bar-coding</a:t>
            </a:r>
            <a:endParaRPr lang="en-US" sz="2000" b="1" dirty="0">
              <a:latin typeface="+mj-lt"/>
            </a:endParaRPr>
          </a:p>
        </p:txBody>
      </p:sp>
      <p:sp>
        <p:nvSpPr>
          <p:cNvPr id="11" name="TextBox 60"/>
          <p:cNvSpPr txBox="1">
            <a:spLocks noChangeArrowheads="1"/>
          </p:cNvSpPr>
          <p:nvPr/>
        </p:nvSpPr>
        <p:spPr bwMode="auto">
          <a:xfrm>
            <a:off x="2514600" y="1743670"/>
            <a:ext cx="5562600" cy="92333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Increases # sequences of known species and helps to eliminate possible species plasticity and time consuming taxonomic species identification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524000" y="12954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Simplicity of ARMS design allows cost effective assessment and monitoring at local, regional, and global scales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ARMS provide a tool for systematic and consistent (repeatable) observations of spatial patterns and temporal changes of </a:t>
            </a:r>
            <a:r>
              <a:rPr lang="en-US" sz="20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cryptobiota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diversity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Use of advanced genetic techniques will significantly reduce the time and cost of biodiversity assessments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ARMS provide a useful tool for comparative analyses between natural and artificial reefs (do artificial reefs provide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the full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suite of ecosystem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services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?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chemeClr val="accent6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52800" y="152400"/>
            <a:ext cx="37338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Summary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FS OA repor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05400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</a:t>
            </a:r>
            <a:r>
              <a:rPr lang="en-US" sz="3600" dirty="0" smtClean="0">
                <a:latin typeface="Comic Sans MS"/>
                <a:cs typeface="Comic Sans MS"/>
              </a:rPr>
              <a:t>	</a:t>
            </a:r>
            <a:r>
              <a:rPr lang="en-US" sz="36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Thank you and Questions?</a:t>
            </a:r>
          </a:p>
          <a:p>
            <a:endParaRPr lang="en-US" sz="1600" dirty="0" smtClean="0"/>
          </a:p>
          <a:p>
            <a:r>
              <a:rPr lang="en-US" sz="2800" b="1" dirty="0" err="1" smtClean="0">
                <a:solidFill>
                  <a:schemeClr val="accent2"/>
                </a:solidFill>
                <a:latin typeface="+mj-lt"/>
              </a:rPr>
              <a:t>Rusty.Brainard@noaa.gov</a:t>
            </a:r>
            <a:endParaRPr lang="en-US" sz="2800" b="1" dirty="0" smtClean="0">
              <a:solidFill>
                <a:schemeClr val="accent2"/>
              </a:solidFill>
              <a:latin typeface="+mj-lt"/>
            </a:endParaRPr>
          </a:p>
          <a:p>
            <a:pPr marL="236538" indent="-236538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www.pifsc.noaa.gov/cred		     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ＭＳ Ｐゴシック" pitchFamily="16" charset="-128"/>
              </a:rPr>
              <a:t>www.creefs.org</a:t>
            </a:r>
            <a:endParaRPr lang="en-US" sz="2800" dirty="0" smtClean="0">
              <a:solidFill>
                <a:schemeClr val="accent2"/>
              </a:solidFill>
              <a:latin typeface="+mj-lt"/>
            </a:endParaRPr>
          </a:p>
          <a:p>
            <a:pPr marL="236538" indent="-236538"/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60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36538"/>
            <a:endParaRPr lang="en-US" b="1" dirty="0">
              <a:latin typeface="Comic Sans MS" pitchFamily="66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5237"/>
            <a:ext cx="7543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NOAA Pacific Islands Fisheries Science Center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Smithsonian Institution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Australian Institute of Marine Science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University of Florida Museum of Natural History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San Diego State University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Hawaii Institute of Marine Biology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Joint Institute of Marine and Atmospheric Research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Moss Landing Marine Laboratory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University of California at Los Angeles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L.A. County Museum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/>
                </a:solidFill>
                <a:latin typeface="Comic Sans MS"/>
                <a:cs typeface="Comic Sans MS"/>
              </a:rPr>
              <a:t>Many more!!</a:t>
            </a:r>
          </a:p>
          <a:p>
            <a:pPr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00400" y="152400"/>
            <a:ext cx="42672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Partnerships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8" descr="creef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11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ims_gov_inline10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867400"/>
            <a:ext cx="2097277" cy="492127"/>
          </a:xfrm>
          <a:prstGeom prst="rect">
            <a:avLst/>
          </a:prstGeom>
          <a:noFill/>
        </p:spPr>
      </p:pic>
      <p:pic>
        <p:nvPicPr>
          <p:cNvPr id="10" name="Picture 14" descr="CoML_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400800"/>
            <a:ext cx="1049560" cy="457200"/>
          </a:xfrm>
          <a:prstGeom prst="rect">
            <a:avLst/>
          </a:prstGeom>
          <a:noFill/>
        </p:spPr>
      </p:pic>
      <p:pic>
        <p:nvPicPr>
          <p:cNvPr id="11" name="Picture 2" descr="C:\Documents and Settings\Kerry.Grimshaw\My Documents\My Pictures\Logos\himb_logo_bluegreen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6019800"/>
            <a:ext cx="762000" cy="762000"/>
          </a:xfrm>
          <a:prstGeom prst="rect">
            <a:avLst/>
          </a:prstGeom>
          <a:noFill/>
        </p:spPr>
      </p:pic>
      <p:pic>
        <p:nvPicPr>
          <p:cNvPr id="12" name="Picture 5" descr="C:\Documents and Settings\Kerry.Grimshaw\My Documents\My Pictures\Logos\SDSUhorz3-Col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6477000"/>
            <a:ext cx="1295400" cy="260553"/>
          </a:xfrm>
          <a:prstGeom prst="rect">
            <a:avLst/>
          </a:prstGeom>
          <a:noFill/>
        </p:spPr>
      </p:pic>
      <p:pic>
        <p:nvPicPr>
          <p:cNvPr id="13" name="Picture 7" descr="C:\Documents and Settings\Kerry.Grimshaw\My Documents\My Pictures\Logos\smithsonian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6324600"/>
            <a:ext cx="1146888" cy="381000"/>
          </a:xfrm>
          <a:prstGeom prst="rect">
            <a:avLst/>
          </a:prstGeom>
          <a:noFill/>
        </p:spPr>
      </p:pic>
      <p:pic>
        <p:nvPicPr>
          <p:cNvPr id="14" name="Picture 8" descr="C:\Documents and Settings\Kerry.Grimshaw\My Documents\My Pictures\Logos\FLMNH_logo1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15921" y="6019800"/>
            <a:ext cx="789879" cy="762000"/>
          </a:xfrm>
          <a:prstGeom prst="rect">
            <a:avLst/>
          </a:prstGeom>
          <a:noFill/>
        </p:spPr>
      </p:pic>
      <p:pic>
        <p:nvPicPr>
          <p:cNvPr id="2050" name="Picture 2" descr="C:\Users\MOLLY~1.TIM\AppData\Local\Temp\1\logo-nh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6226098"/>
            <a:ext cx="914400" cy="631902"/>
          </a:xfrm>
          <a:prstGeom prst="rect">
            <a:avLst/>
          </a:prstGeom>
          <a:noFill/>
        </p:spPr>
      </p:pic>
      <p:pic>
        <p:nvPicPr>
          <p:cNvPr id="2052" name="Picture 4" descr="File:MLM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6096000"/>
            <a:ext cx="609600" cy="609601"/>
          </a:xfrm>
          <a:prstGeom prst="rect">
            <a:avLst/>
          </a:prstGeom>
          <a:noFill/>
        </p:spPr>
      </p:pic>
      <p:pic>
        <p:nvPicPr>
          <p:cNvPr id="17" name="Picture 9" descr="JIMAR_logo_trans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10600" y="5410200"/>
            <a:ext cx="533400" cy="530358"/>
          </a:xfrm>
          <a:prstGeom prst="rect">
            <a:avLst/>
          </a:prstGeom>
          <a:noFill/>
        </p:spPr>
      </p:pic>
      <p:pic>
        <p:nvPicPr>
          <p:cNvPr id="18" name="Picture 8" descr="NOAA_logo_trans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599" y="5334000"/>
            <a:ext cx="618549" cy="609600"/>
          </a:xfrm>
          <a:prstGeom prst="rect">
            <a:avLst/>
          </a:prstGeom>
          <a:noFill/>
        </p:spPr>
      </p:pic>
      <p:pic>
        <p:nvPicPr>
          <p:cNvPr id="19" name="Picture 27" descr="logo new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152400"/>
            <a:ext cx="1174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81400" y="228600"/>
            <a:ext cx="3505200" cy="6096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Background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00200" y="990600"/>
            <a:ext cx="7543800" cy="563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Coral Reefs are the most biologically diverse marine ecosystem…however, 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this 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diversity is poorly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 known or understood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omic Sans MS"/>
              <a:ea typeface="ＭＳ Ｐゴシック" charset="-128"/>
              <a:cs typeface="Comic Sans M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Reefs are highly susceptible to human/global impacts and the vulnerability of reef systems is anticipated to increase with climate change and ocean acidification, yet…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omic Sans MS"/>
              <a:ea typeface="ＭＳ Ｐゴシック" charset="-128"/>
              <a:cs typeface="Comic Sans M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We cannot effectively implement 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ecosystem approaches to fisheries 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management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 (EAFM) if 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we do not understand the basic community structure and diversity of organisms comprising the </a:t>
            </a:r>
            <a:r>
              <a:rPr lang="en-US" sz="2400" kern="0" dirty="0" smtClean="0">
                <a:solidFill>
                  <a:schemeClr val="accent6"/>
                </a:solidFill>
                <a:latin typeface="Comic Sans MS"/>
                <a:cs typeface="Comic Sans MS"/>
              </a:rPr>
              <a:t>system.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ＭＳ Ｐゴシック" charset="-128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676400" y="8382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400" dirty="0" smtClean="0">
              <a:solidFill>
                <a:schemeClr val="accent6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/>
                </a:solidFill>
                <a:latin typeface="Comic Sans MS"/>
                <a:cs typeface="Comic Sans MS"/>
              </a:rPr>
              <a:t>Much of the biomass and most of the biodiversity of reefs lies within the complex architecture of the reef </a:t>
            </a:r>
            <a:r>
              <a:rPr lang="en-US" sz="2400" dirty="0" smtClean="0">
                <a:solidFill>
                  <a:schemeClr val="accent6"/>
                </a:solidFill>
                <a:latin typeface="Comic Sans MS"/>
                <a:cs typeface="Comic Sans MS"/>
              </a:rPr>
              <a:t>matrix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/>
                </a:solidFill>
                <a:latin typeface="Comic Sans MS"/>
                <a:cs typeface="Comic Sans MS"/>
              </a:rPr>
              <a:t>Many of the key ecological processes and functions are driven by microbial and </a:t>
            </a:r>
            <a:r>
              <a:rPr lang="en-US" sz="24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crytobiota</a:t>
            </a:r>
            <a:r>
              <a:rPr lang="en-US" sz="24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communities.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/>
                </a:solidFill>
                <a:latin typeface="Comic Sans MS"/>
                <a:cs typeface="Comic Sans MS"/>
              </a:rPr>
              <a:t>Ecological resilience generally increases with increasing diversity (functional redundancy)  </a:t>
            </a:r>
            <a:endParaRPr lang="en-US" sz="24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400" dirty="0" smtClean="0">
              <a:solidFill>
                <a:schemeClr val="accent6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 smtClean="0">
              <a:solidFill>
                <a:schemeClr val="accent6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solidFill>
                <a:schemeClr val="accent6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standard method for molecular analysis o</a:t>
            </a:r>
            <a:endParaRPr lang="en-US" sz="2400" dirty="0" smtClean="0"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67000" y="228600"/>
            <a:ext cx="5334000" cy="7620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Why </a:t>
            </a:r>
            <a:r>
              <a:rPr lang="en-US" sz="40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Cryptobiota</a:t>
            </a:r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?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NMFS OA repor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10012"/>
            <a:ext cx="5181600" cy="291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606047"/>
            <a:ext cx="7467600" cy="601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/>
                </a:solidFill>
                <a:latin typeface="Comic Sans MS"/>
                <a:cs typeface="Comic Sans MS"/>
              </a:rPr>
              <a:t>Provides systematic and consistent metrics to assess and monitor spatial patterns of </a:t>
            </a:r>
            <a:r>
              <a:rPr lang="en-US" sz="24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cryptbiota</a:t>
            </a:r>
            <a:r>
              <a:rPr lang="en-US" sz="2400" dirty="0" smtClean="0">
                <a:latin typeface="Comic Sans MS"/>
                <a:cs typeface="Comic Sans MS"/>
              </a:rPr>
              <a:t> (or comparison between artificial and natural reefs)</a:t>
            </a:r>
            <a:endParaRPr lang="en-US" sz="24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4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2"/>
                </a:solidFill>
                <a:latin typeface="Comic Sans MS"/>
                <a:cs typeface="Comic Sans MS"/>
              </a:rPr>
              <a:t>Provides a standard method for molecular analysis of biodiversity.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400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2"/>
                </a:solidFill>
                <a:latin typeface="Comic Sans MS"/>
                <a:cs typeface="Comic Sans MS"/>
              </a:rPr>
              <a:t>Foundation to examine ecosystem concepts such as resilience, regime shifts, and connectivity across </a:t>
            </a:r>
            <a:r>
              <a:rPr lang="en-US" sz="2400" dirty="0" smtClean="0">
                <a:solidFill>
                  <a:schemeClr val="accent6"/>
                </a:solidFill>
                <a:latin typeface="Comic Sans MS"/>
                <a:cs typeface="Comic Sans MS"/>
              </a:rPr>
              <a:t>oceanographic, environmental, and anthropogenic gradients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4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2"/>
                </a:solidFill>
                <a:latin typeface="Comic Sans MS"/>
                <a:cs typeface="Comic Sans MS"/>
              </a:rPr>
              <a:t>Detect trends in coral reef biodiversity in response to climate change, ocean acidification, and other threats facing our reefs.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228600"/>
            <a:ext cx="30480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ARMS</a:t>
            </a:r>
            <a:endParaRPr lang="en-US" sz="3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3" descr="ARMS_White-1cropped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04800"/>
            <a:ext cx="1371600" cy="8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ARMS_White-1cropped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1371600" cy="8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0" y="1066800"/>
            <a:ext cx="4953000" cy="3810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Autonomous Reef Monitoring Structures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vB model assemble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5386389" cy="311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657600" y="228600"/>
            <a:ext cx="260985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What?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28800" y="4343400"/>
            <a:ext cx="662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accent6"/>
                </a:solidFill>
                <a:latin typeface="Comic Sans MS"/>
                <a:cs typeface="Comic Sans MS"/>
              </a:rPr>
              <a:t>Structural Design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Easy to build and inexpensive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Less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than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~$250 USD in materials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PVC bolted together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Alternating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open and semi-enclosed layers (4 each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).</a:t>
            </a:r>
            <a:endParaRPr lang="en-US" sz="2000" dirty="0">
              <a:solidFill>
                <a:schemeClr val="accent6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p_01_extis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86800" cy="4480639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304800"/>
            <a:ext cx="56388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Where are they?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153400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&gt;650 ARMS deployed in shallow (12-15m) </a:t>
            </a:r>
            <a:r>
              <a:rPr lang="en-US" sz="20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forereef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habitats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&gt;400 ARMS are part of NOAA CRED’s long term monitoring of the US Pacific Islands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Future Deployments: Coral Triangle, NWFSC, HI </a:t>
            </a:r>
            <a:r>
              <a:rPr lang="en-US" sz="20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Mesophotic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Reefs</a:t>
            </a:r>
          </a:p>
        </p:txBody>
      </p:sp>
      <p:pic>
        <p:nvPicPr>
          <p:cNvPr id="8" name="Picture 8" descr="NOAA_logo_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9251" y="6172200"/>
            <a:ext cx="618549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52600" y="228600"/>
            <a:ext cx="38100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Deployment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600200" y="1066800"/>
            <a:ext cx="457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000" dirty="0">
              <a:solidFill>
                <a:schemeClr val="accent6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Two or more divers to deploy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Fixed to bottom with stakes, 	weights, and zip ties</a:t>
            </a:r>
            <a:endParaRPr lang="en-US" sz="2000" dirty="0">
              <a:solidFill>
                <a:schemeClr val="accent6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10" descr="IMG_94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810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495800" y="4114800"/>
            <a:ext cx="464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Cover with mesh lined crate and 	bring to surface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  <a:latin typeface="Comic Sans MS"/>
              <a:cs typeface="Comic Sans MS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Redeploy at same sites for 	monitoring purposes</a:t>
            </a:r>
          </a:p>
          <a:p>
            <a:endParaRPr lang="en-US" sz="2000" dirty="0" smtClean="0">
              <a:solidFill>
                <a:schemeClr val="accent6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76800" y="3581400"/>
            <a:ext cx="381000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Recovery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8" name="Picture 17" descr="IMG_1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66836"/>
            <a:ext cx="1981200" cy="1483423"/>
          </a:xfrm>
          <a:prstGeom prst="rect">
            <a:avLst/>
          </a:prstGeom>
        </p:spPr>
      </p:pic>
      <p:pic>
        <p:nvPicPr>
          <p:cNvPr id="21" name="Picture 20" descr="IMG_24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3619500"/>
            <a:ext cx="2082800" cy="1562100"/>
          </a:xfrm>
          <a:prstGeom prst="rect">
            <a:avLst/>
          </a:prstGeom>
        </p:spPr>
      </p:pic>
      <p:pic>
        <p:nvPicPr>
          <p:cNvPr id="9" name="Picture 13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3400" y="5029200"/>
            <a:ext cx="208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57400" y="3124200"/>
            <a:ext cx="386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41B33"/>
                </a:solidFill>
              </a:rPr>
              <a:t>Standard “soak” time is 2-3 years</a:t>
            </a:r>
            <a:endParaRPr lang="en-US" b="1" dirty="0">
              <a:solidFill>
                <a:srgbClr val="A41B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33750" y="228600"/>
            <a:ext cx="3600450" cy="6858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Processing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4695744" y="1532881"/>
            <a:ext cx="252697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7222718" y="1971546"/>
            <a:ext cx="189523" cy="365554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8233508" y="3698789"/>
            <a:ext cx="0" cy="365554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7222718" y="5004122"/>
            <a:ext cx="442221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5990818" y="5150344"/>
            <a:ext cx="379046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4095587" y="4857901"/>
            <a:ext cx="442221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752600" y="1429940"/>
            <a:ext cx="1338828" cy="36933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Dissemble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752600" y="2877740"/>
            <a:ext cx="2005677" cy="36933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  <a:latin typeface="+mj-lt"/>
              </a:rPr>
              <a:t>EtOH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 lock-down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752600" y="3877270"/>
            <a:ext cx="1137138" cy="123110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Sieve:</a:t>
            </a:r>
          </a:p>
          <a:p>
            <a:r>
              <a:rPr lang="en-US" sz="1400" b="1" dirty="0">
                <a:solidFill>
                  <a:schemeClr val="accent6"/>
                </a:solidFill>
                <a:latin typeface="+mj-lt"/>
                <a:cs typeface="Arial" charset="0"/>
              </a:rPr>
              <a:t>     5 mm</a:t>
            </a:r>
          </a:p>
          <a:p>
            <a:r>
              <a:rPr lang="en-US" sz="1400" b="1" dirty="0">
                <a:solidFill>
                  <a:schemeClr val="accent6"/>
                </a:solidFill>
                <a:latin typeface="+mj-lt"/>
                <a:cs typeface="Arial" charset="0"/>
              </a:rPr>
              <a:t>     2 mm</a:t>
            </a:r>
          </a:p>
          <a:p>
            <a:r>
              <a:rPr lang="en-US" sz="1400" b="1" dirty="0">
                <a:solidFill>
                  <a:schemeClr val="accent6"/>
                </a:solidFill>
                <a:latin typeface="+mj-lt"/>
                <a:cs typeface="Arial" charset="0"/>
              </a:rPr>
              <a:t>    500 um</a:t>
            </a:r>
          </a:p>
          <a:p>
            <a:r>
              <a:rPr lang="en-US" sz="1400" b="1" dirty="0">
                <a:solidFill>
                  <a:schemeClr val="accent6"/>
                </a:solidFill>
                <a:latin typeface="+mj-lt"/>
                <a:cs typeface="Arial" charset="0"/>
              </a:rPr>
              <a:t>    100 um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1752600" y="5172670"/>
            <a:ext cx="3070071" cy="92333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Sort or Bulk Preservation</a:t>
            </a:r>
          </a:p>
          <a:p>
            <a:endParaRPr lang="en-US" b="1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Plate Scrape and preserve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7" name="Picture 13" descr="NMFS OA repo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81200"/>
            <a:ext cx="47413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752600" y="2420540"/>
            <a:ext cx="1595309" cy="36933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Brush Plates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743923" y="1887140"/>
            <a:ext cx="1685077" cy="36933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Plate Imagery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752600" y="3420070"/>
            <a:ext cx="1697901" cy="36933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Filter Corners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</TotalTime>
  <Words>715</Words>
  <Application>Microsoft Macintosh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National Marine Fisheries Svc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toperoff</dc:creator>
  <cp:lastModifiedBy>Rusty Brainard</cp:lastModifiedBy>
  <cp:revision>286</cp:revision>
  <dcterms:created xsi:type="dcterms:W3CDTF">2011-11-02T17:23:37Z</dcterms:created>
  <dcterms:modified xsi:type="dcterms:W3CDTF">2011-11-02T17:32:32Z</dcterms:modified>
</cp:coreProperties>
</file>