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drawings/drawing2.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0"/>
  </p:notesMasterIdLst>
  <p:handoutMasterIdLst>
    <p:handoutMasterId r:id="rId61"/>
  </p:handoutMasterIdLst>
  <p:sldIdLst>
    <p:sldId id="256" r:id="rId2"/>
    <p:sldId id="323" r:id="rId3"/>
    <p:sldId id="284" r:id="rId4"/>
    <p:sldId id="295" r:id="rId5"/>
    <p:sldId id="314" r:id="rId6"/>
    <p:sldId id="297" r:id="rId7"/>
    <p:sldId id="298" r:id="rId8"/>
    <p:sldId id="299" r:id="rId9"/>
    <p:sldId id="259" r:id="rId10"/>
    <p:sldId id="288" r:id="rId11"/>
    <p:sldId id="260" r:id="rId12"/>
    <p:sldId id="262" r:id="rId13"/>
    <p:sldId id="263" r:id="rId14"/>
    <p:sldId id="264" r:id="rId15"/>
    <p:sldId id="265" r:id="rId16"/>
    <p:sldId id="266" r:id="rId17"/>
    <p:sldId id="270" r:id="rId18"/>
    <p:sldId id="267" r:id="rId19"/>
    <p:sldId id="269" r:id="rId20"/>
    <p:sldId id="271" r:id="rId21"/>
    <p:sldId id="272" r:id="rId22"/>
    <p:sldId id="275" r:id="rId23"/>
    <p:sldId id="273" r:id="rId24"/>
    <p:sldId id="276" r:id="rId25"/>
    <p:sldId id="277" r:id="rId26"/>
    <p:sldId id="278" r:id="rId27"/>
    <p:sldId id="290" r:id="rId28"/>
    <p:sldId id="291" r:id="rId29"/>
    <p:sldId id="292" r:id="rId30"/>
    <p:sldId id="279" r:id="rId31"/>
    <p:sldId id="300" r:id="rId32"/>
    <p:sldId id="302" r:id="rId33"/>
    <p:sldId id="303" r:id="rId34"/>
    <p:sldId id="308" r:id="rId35"/>
    <p:sldId id="309" r:id="rId36"/>
    <p:sldId id="310" r:id="rId37"/>
    <p:sldId id="311" r:id="rId38"/>
    <p:sldId id="306" r:id="rId39"/>
    <p:sldId id="312" r:id="rId40"/>
    <p:sldId id="315" r:id="rId41"/>
    <p:sldId id="316" r:id="rId42"/>
    <p:sldId id="317" r:id="rId43"/>
    <p:sldId id="318" r:id="rId44"/>
    <p:sldId id="319" r:id="rId45"/>
    <p:sldId id="325" r:id="rId46"/>
    <p:sldId id="326" r:id="rId47"/>
    <p:sldId id="327" r:id="rId48"/>
    <p:sldId id="328" r:id="rId49"/>
    <p:sldId id="329" r:id="rId50"/>
    <p:sldId id="330" r:id="rId51"/>
    <p:sldId id="331" r:id="rId52"/>
    <p:sldId id="332" r:id="rId53"/>
    <p:sldId id="334" r:id="rId54"/>
    <p:sldId id="333" r:id="rId55"/>
    <p:sldId id="320" r:id="rId56"/>
    <p:sldId id="294" r:id="rId57"/>
    <p:sldId id="324" r:id="rId58"/>
    <p:sldId id="281" r:id="rId59"/>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8F8"/>
    <a:srgbClr val="02064E"/>
    <a:srgbClr val="0ACFD4"/>
    <a:srgbClr val="2424BA"/>
    <a:srgbClr val="1E0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48" autoAdjust="0"/>
  </p:normalViewPr>
  <p:slideViewPr>
    <p:cSldViewPr>
      <p:cViewPr varScale="1">
        <p:scale>
          <a:sx n="66" d="100"/>
          <a:sy n="66" d="100"/>
        </p:scale>
        <p:origin x="-12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D:\20120904&#31508;&#35760;&#26412;&#30005;&#33041;&#26700;&#38754;&#25991;&#20214;\data%20for%20typical%20artificial%20reef\&#24191;&#19996;&#30465;&#28180;&#19994;&#29983;&#20135;&#22522;&#26412;&#29366;&#20917;(1953-2008)%20(version%201)%20(20120909).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20120904&#31508;&#35760;&#26412;&#30005;&#33041;&#26700;&#38754;&#25991;&#20214;\data%20for%20typical%20artificial%20reef\&#24191;&#19996;&#30465;&#28180;&#19994;&#29983;&#20135;&#22522;&#26412;&#29366;&#20917;(1953-2008)%20(version%201)%20(20120909).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20120904&#31508;&#35760;&#26412;&#30005;&#33041;&#26700;&#38754;&#25991;&#20214;\data%20for%20typical%20artificial%20reef\&#24191;&#19996;&#30465;&#28180;&#19994;&#29983;&#20135;&#22522;&#26412;&#29366;&#20917;(1953-2008)%20(version%201)%20(20120909).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20120904&#31508;&#35760;&#26412;&#30005;&#33041;&#26700;&#38754;&#25991;&#20214;\data%20for%20typical%20artificial%20reef\&#24191;&#19996;&#30465;&#28180;&#19994;&#29983;&#20135;&#22522;&#26412;&#29366;&#20917;(1953-2008)%20(version%201)%20(2012090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0120904&#31508;&#35760;&#26412;&#30005;&#33041;&#26700;&#38754;&#25991;&#20214;\data%20for%20typical%20artificial%20reef\&#24191;&#19996;&#30465;&#28180;&#19994;&#29983;&#20135;&#22522;&#26412;&#29366;&#20917;(1953-2008)%20(version%201)%20(2012090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0120904&#31508;&#35760;&#26412;&#30005;&#33041;&#26700;&#38754;&#25991;&#20214;\data%20for%20typical%20artificial%20reef\&#24191;&#19996;&#30465;&#28180;&#19994;&#29983;&#20135;&#22522;&#26412;&#29366;&#20917;(1953-2008)%20(version%201)%20(20120909).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0120904&#31508;&#35760;&#26412;&#30005;&#33041;&#26700;&#38754;&#25991;&#20214;\data%20for%20typical%20artificial%20reef\&#24191;&#19996;&#30465;&#28180;&#19994;&#29983;&#20135;&#22522;&#26412;&#29366;&#20917;(1953-2008)%20(version%201)%20(20120909).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wner\Desktop\data%20for%20typical%20artificial%20reef\&#24191;&#19996;&#30465;&#28180;&#19994;&#29983;&#20135;&#22522;&#26412;&#29366;&#20917;(1953-20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owner\Desktop\data%20for%20typical%20artificial%20reef\&#24191;&#19996;&#30465;&#28180;&#19994;&#29983;&#20135;&#22522;&#26412;&#29366;&#20917;(1953-200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huanxin%20Qin\AppData\Roaming\Microsoft\Excel\&#24191;&#19996;&#30465;&#28180;&#19994;&#29983;&#20135;&#22522;&#26412;&#29366;&#20917;(1953-2008)%20(version%201)%20(version%201).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2010&#24180;&#36164;&#26009;&#65288;&#21382;&#21490;&#36164;&#26009;&#65289;\&#20840;&#22269;&#20154;&#24037;&#40060;&#30977;&#24314;&#35774;&#24773;&#20917;&#24635;&#32467;&#25253;&#21578;&#30456;&#20851;&#36164;&#26009;\20101221&#24191;&#19996;&#30465;&#20154;&#24037;&#40060;&#30977;&#24314;&#35774;&#24635;&#32467;&#38468;&#20214;-&#25253;&#20892;&#19994;&#37096;&#28180;&#19994;&#23616;.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owner\Desktop\data%20for%20typical%20artificial%20reef\&#24191;&#19996;&#30465;&#28180;&#19994;&#29983;&#20135;&#22522;&#26412;&#29366;&#20917;(1953-20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0"/>
            <c:showCatName val="0"/>
            <c:showSerName val="0"/>
            <c:showPercent val="1"/>
            <c:showBubbleSize val="0"/>
            <c:showLeaderLines val="1"/>
          </c:dLbls>
          <c:cat>
            <c:strRef>
              <c:f>Sheet3!$A$2:$A$12</c:f>
              <c:strCache>
                <c:ptCount val="11"/>
                <c:pt idx="0">
                  <c:v>天津</c:v>
                </c:pt>
                <c:pt idx="1">
                  <c:v>河北</c:v>
                </c:pt>
                <c:pt idx="2">
                  <c:v>辽宁</c:v>
                </c:pt>
                <c:pt idx="3">
                  <c:v>上海</c:v>
                </c:pt>
                <c:pt idx="4">
                  <c:v>江苏</c:v>
                </c:pt>
                <c:pt idx="5">
                  <c:v>浙江</c:v>
                </c:pt>
                <c:pt idx="6">
                  <c:v>附件</c:v>
                </c:pt>
                <c:pt idx="7">
                  <c:v>山东</c:v>
                </c:pt>
                <c:pt idx="8">
                  <c:v>广东</c:v>
                </c:pt>
                <c:pt idx="9">
                  <c:v>广西</c:v>
                </c:pt>
                <c:pt idx="10">
                  <c:v>海南</c:v>
                </c:pt>
              </c:strCache>
            </c:strRef>
          </c:cat>
          <c:val>
            <c:numRef>
              <c:f>Sheet3!$B$2:$B$12</c:f>
              <c:numCache>
                <c:formatCode>General</c:formatCode>
                <c:ptCount val="11"/>
                <c:pt idx="0">
                  <c:v>29291</c:v>
                </c:pt>
                <c:pt idx="1">
                  <c:v>132501</c:v>
                </c:pt>
                <c:pt idx="2">
                  <c:v>493089</c:v>
                </c:pt>
                <c:pt idx="3">
                  <c:v>166874</c:v>
                </c:pt>
                <c:pt idx="4">
                  <c:v>306824</c:v>
                </c:pt>
                <c:pt idx="5">
                  <c:v>993674</c:v>
                </c:pt>
                <c:pt idx="6">
                  <c:v>829691</c:v>
                </c:pt>
                <c:pt idx="7">
                  <c:v>1032683</c:v>
                </c:pt>
                <c:pt idx="8">
                  <c:v>1107413</c:v>
                </c:pt>
                <c:pt idx="9">
                  <c:v>199324</c:v>
                </c:pt>
                <c:pt idx="10">
                  <c:v>141351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722850614196022"/>
          <c:y val="7.2258464337295852E-2"/>
          <c:w val="0.24417106807952269"/>
          <c:h val="0.86650615209421178"/>
        </c:manualLayout>
      </c:layout>
      <c:overlay val="0"/>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pattFill prst="pct70">
              <a:fgClr>
                <a:schemeClr val="accent1"/>
              </a:fgClr>
              <a:bgClr>
                <a:schemeClr val="bg1"/>
              </a:bgClr>
            </a:pattFill>
            <a:ln>
              <a:solidFill>
                <a:schemeClr val="accent1"/>
              </a:solidFill>
            </a:ln>
          </c:spPr>
          <c:invertIfNegative val="0"/>
          <c:cat>
            <c:numRef>
              <c:f>Sheet3!$J$1:$J$26</c:f>
              <c:numCache>
                <c:formatCode>General</c:formatCod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numCache>
            </c:numRef>
          </c:cat>
          <c:val>
            <c:numRef>
              <c:f>Sheet3!$K$1:$K$26</c:f>
              <c:numCache>
                <c:formatCode>General</c:formatCode>
                <c:ptCount val="26"/>
                <c:pt idx="0">
                  <c:v>5838</c:v>
                </c:pt>
                <c:pt idx="1">
                  <c:v>5347</c:v>
                </c:pt>
                <c:pt idx="2">
                  <c:v>7190</c:v>
                </c:pt>
                <c:pt idx="3">
                  <c:v>4207</c:v>
                </c:pt>
                <c:pt idx="4">
                  <c:v>5398</c:v>
                </c:pt>
                <c:pt idx="5">
                  <c:v>9955</c:v>
                </c:pt>
                <c:pt idx="6">
                  <c:v>8780</c:v>
                </c:pt>
                <c:pt idx="7">
                  <c:v>9991</c:v>
                </c:pt>
                <c:pt idx="8">
                  <c:v>10565</c:v>
                </c:pt>
                <c:pt idx="9">
                  <c:v>9908</c:v>
                </c:pt>
                <c:pt idx="10">
                  <c:v>8249</c:v>
                </c:pt>
                <c:pt idx="11">
                  <c:v>10050</c:v>
                </c:pt>
                <c:pt idx="12">
                  <c:v>11426</c:v>
                </c:pt>
                <c:pt idx="13">
                  <c:v>11740</c:v>
                </c:pt>
                <c:pt idx="14">
                  <c:v>12622</c:v>
                </c:pt>
                <c:pt idx="15">
                  <c:v>14985</c:v>
                </c:pt>
                <c:pt idx="16">
                  <c:v>15602</c:v>
                </c:pt>
                <c:pt idx="17">
                  <c:v>14704</c:v>
                </c:pt>
                <c:pt idx="18">
                  <c:v>18869</c:v>
                </c:pt>
                <c:pt idx="19">
                  <c:v>19375</c:v>
                </c:pt>
                <c:pt idx="20">
                  <c:v>19277</c:v>
                </c:pt>
                <c:pt idx="21">
                  <c:v>20252</c:v>
                </c:pt>
                <c:pt idx="22">
                  <c:v>21233</c:v>
                </c:pt>
                <c:pt idx="23">
                  <c:v>21120</c:v>
                </c:pt>
                <c:pt idx="24">
                  <c:v>25201</c:v>
                </c:pt>
                <c:pt idx="25">
                  <c:v>24608</c:v>
                </c:pt>
              </c:numCache>
            </c:numRef>
          </c:val>
        </c:ser>
        <c:dLbls>
          <c:showLegendKey val="0"/>
          <c:showVal val="0"/>
          <c:showCatName val="0"/>
          <c:showSerName val="0"/>
          <c:showPercent val="0"/>
          <c:showBubbleSize val="0"/>
        </c:dLbls>
        <c:gapWidth val="150"/>
        <c:axId val="146353152"/>
        <c:axId val="146363520"/>
      </c:barChart>
      <c:catAx>
        <c:axId val="146353152"/>
        <c:scaling>
          <c:orientation val="minMax"/>
        </c:scaling>
        <c:delete val="0"/>
        <c:axPos val="b"/>
        <c:title>
          <c:tx>
            <c:rich>
              <a:bodyPr/>
              <a:lstStyle/>
              <a:p>
                <a:pPr>
                  <a:defRPr/>
                </a:pPr>
                <a:r>
                  <a:rPr lang="en-US" altLang="zh-CN"/>
                  <a:t>Year</a:t>
                </a:r>
                <a:endParaRPr lang="zh-CN" altLang="en-US"/>
              </a:p>
            </c:rich>
          </c:tx>
          <c:layout/>
          <c:overlay val="0"/>
        </c:title>
        <c:numFmt formatCode="General" sourceLinked="1"/>
        <c:majorTickMark val="out"/>
        <c:minorTickMark val="none"/>
        <c:tickLblPos val="nextTo"/>
        <c:crossAx val="146363520"/>
        <c:crosses val="autoZero"/>
        <c:auto val="1"/>
        <c:lblAlgn val="ctr"/>
        <c:lblOffset val="100"/>
        <c:tickLblSkip val="5"/>
        <c:noMultiLvlLbl val="0"/>
      </c:catAx>
      <c:valAx>
        <c:axId val="146363520"/>
        <c:scaling>
          <c:orientation val="minMax"/>
        </c:scaling>
        <c:delete val="0"/>
        <c:axPos val="l"/>
        <c:title>
          <c:tx>
            <c:rich>
              <a:bodyPr rot="-5400000" vert="horz"/>
              <a:lstStyle/>
              <a:p>
                <a:pPr>
                  <a:defRPr/>
                </a:pPr>
                <a:r>
                  <a:rPr lang="en-US" altLang="zh-CN" dirty="0" err="1"/>
                  <a:t>Garouper</a:t>
                </a:r>
                <a:r>
                  <a:rPr lang="en-US" altLang="zh-CN" dirty="0"/>
                  <a:t>, Tons</a:t>
                </a:r>
                <a:endParaRPr lang="zh-CN" altLang="en-US" dirty="0"/>
              </a:p>
            </c:rich>
          </c:tx>
          <c:layout/>
          <c:overlay val="0"/>
        </c:title>
        <c:numFmt formatCode="General" sourceLinked="1"/>
        <c:majorTickMark val="out"/>
        <c:minorTickMark val="none"/>
        <c:tickLblPos val="nextTo"/>
        <c:crossAx val="146353152"/>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pattFill prst="pct70">
              <a:fgClr>
                <a:schemeClr val="accent1"/>
              </a:fgClr>
              <a:bgClr>
                <a:schemeClr val="bg1"/>
              </a:bgClr>
            </a:pattFill>
            <a:ln>
              <a:solidFill>
                <a:schemeClr val="accent1"/>
              </a:solidFill>
            </a:ln>
          </c:spPr>
          <c:invertIfNegative val="0"/>
          <c:cat>
            <c:numRef>
              <c:f>Sheet3!$J$1:$J$26</c:f>
              <c:numCache>
                <c:formatCode>General</c:formatCod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numCache>
            </c:numRef>
          </c:cat>
          <c:val>
            <c:numRef>
              <c:f>Sheet3!$N$1:$N$26</c:f>
              <c:numCache>
                <c:formatCode>General</c:formatCode>
                <c:ptCount val="26"/>
                <c:pt idx="0">
                  <c:v>4681</c:v>
                </c:pt>
                <c:pt idx="1">
                  <c:v>6016</c:v>
                </c:pt>
                <c:pt idx="2">
                  <c:v>6201</c:v>
                </c:pt>
                <c:pt idx="3">
                  <c:v>5714</c:v>
                </c:pt>
                <c:pt idx="4">
                  <c:v>12015</c:v>
                </c:pt>
                <c:pt idx="5">
                  <c:v>18563</c:v>
                </c:pt>
                <c:pt idx="6">
                  <c:v>16376</c:v>
                </c:pt>
                <c:pt idx="7">
                  <c:v>22439</c:v>
                </c:pt>
                <c:pt idx="8">
                  <c:v>20263</c:v>
                </c:pt>
                <c:pt idx="9">
                  <c:v>19591</c:v>
                </c:pt>
                <c:pt idx="10">
                  <c:v>25185</c:v>
                </c:pt>
                <c:pt idx="11">
                  <c:v>45371</c:v>
                </c:pt>
                <c:pt idx="12">
                  <c:v>32154</c:v>
                </c:pt>
                <c:pt idx="13">
                  <c:v>29336</c:v>
                </c:pt>
                <c:pt idx="14">
                  <c:v>28903</c:v>
                </c:pt>
                <c:pt idx="15">
                  <c:v>44483</c:v>
                </c:pt>
                <c:pt idx="16">
                  <c:v>33201</c:v>
                </c:pt>
                <c:pt idx="17">
                  <c:v>34274</c:v>
                </c:pt>
                <c:pt idx="18">
                  <c:v>36880</c:v>
                </c:pt>
                <c:pt idx="19">
                  <c:v>26472</c:v>
                </c:pt>
                <c:pt idx="20">
                  <c:v>23392</c:v>
                </c:pt>
                <c:pt idx="21">
                  <c:v>26698</c:v>
                </c:pt>
                <c:pt idx="22">
                  <c:v>15462</c:v>
                </c:pt>
                <c:pt idx="23">
                  <c:v>16865</c:v>
                </c:pt>
                <c:pt idx="24">
                  <c:v>22288</c:v>
                </c:pt>
                <c:pt idx="25">
                  <c:v>18461</c:v>
                </c:pt>
              </c:numCache>
            </c:numRef>
          </c:val>
        </c:ser>
        <c:dLbls>
          <c:showLegendKey val="0"/>
          <c:showVal val="0"/>
          <c:showCatName val="0"/>
          <c:showSerName val="0"/>
          <c:showPercent val="0"/>
          <c:showBubbleSize val="0"/>
        </c:dLbls>
        <c:gapWidth val="150"/>
        <c:axId val="146385536"/>
        <c:axId val="146387712"/>
      </c:barChart>
      <c:catAx>
        <c:axId val="146385536"/>
        <c:scaling>
          <c:orientation val="minMax"/>
        </c:scaling>
        <c:delete val="0"/>
        <c:axPos val="b"/>
        <c:title>
          <c:tx>
            <c:rich>
              <a:bodyPr/>
              <a:lstStyle/>
              <a:p>
                <a:pPr>
                  <a:defRPr/>
                </a:pPr>
                <a:r>
                  <a:rPr lang="en-US" altLang="zh-CN"/>
                  <a:t>Year</a:t>
                </a:r>
                <a:endParaRPr lang="zh-CN" altLang="en-US"/>
              </a:p>
            </c:rich>
          </c:tx>
          <c:layout/>
          <c:overlay val="0"/>
        </c:title>
        <c:numFmt formatCode="General" sourceLinked="1"/>
        <c:majorTickMark val="out"/>
        <c:minorTickMark val="none"/>
        <c:tickLblPos val="nextTo"/>
        <c:crossAx val="146387712"/>
        <c:crosses val="autoZero"/>
        <c:auto val="1"/>
        <c:lblAlgn val="ctr"/>
        <c:lblOffset val="100"/>
        <c:tickLblSkip val="5"/>
        <c:noMultiLvlLbl val="0"/>
      </c:catAx>
      <c:valAx>
        <c:axId val="146387712"/>
        <c:scaling>
          <c:orientation val="minMax"/>
        </c:scaling>
        <c:delete val="0"/>
        <c:axPos val="l"/>
        <c:title>
          <c:tx>
            <c:rich>
              <a:bodyPr rot="-5400000" vert="horz"/>
              <a:lstStyle/>
              <a:p>
                <a:pPr>
                  <a:defRPr/>
                </a:pPr>
                <a:r>
                  <a:rPr lang="en-US" altLang="zh-CN" sz="1000" b="1" i="0" u="sng" strike="noStrike" baseline="0" dirty="0">
                    <a:effectLst/>
                  </a:rPr>
                  <a:t>large yellow croaker</a:t>
                </a:r>
                <a:r>
                  <a:rPr lang="en-US" altLang="zh-CN" dirty="0"/>
                  <a:t>, Tons</a:t>
                </a:r>
                <a:endParaRPr lang="zh-CN" altLang="en-US" dirty="0"/>
              </a:p>
            </c:rich>
          </c:tx>
          <c:layout/>
          <c:overlay val="0"/>
        </c:title>
        <c:numFmt formatCode="General" sourceLinked="1"/>
        <c:majorTickMark val="out"/>
        <c:minorTickMark val="none"/>
        <c:tickLblPos val="nextTo"/>
        <c:crossAx val="146385536"/>
        <c:crosses val="autoZero"/>
        <c:crossBetween val="between"/>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Sheet3!$Q$1:$Q$33</c:f>
              <c:strCache>
                <c:ptCount val="1"/>
                <c:pt idx="0">
                  <c:v>12760 15082 17637 17952 21984 20993 25067 32967 36202 44343 44075 42605 55599 64349 78335 82055 92595 85045 96490 104683 119148 114263 114204 122506 124801 116156 127427 128549 128475 128505 118128 152894 142044</c:v>
                </c:pt>
              </c:strCache>
            </c:strRef>
          </c:tx>
          <c:spPr>
            <a:pattFill prst="pct70">
              <a:fgClr>
                <a:schemeClr val="accent1"/>
              </a:fgClr>
              <a:bgClr>
                <a:schemeClr val="bg1"/>
              </a:bgClr>
            </a:pattFill>
            <a:ln>
              <a:solidFill>
                <a:schemeClr val="accent1"/>
              </a:solidFill>
            </a:ln>
          </c:spPr>
          <c:invertIfNegative val="0"/>
          <c:cat>
            <c:numRef>
              <c:f>Sheet3!$P$1:$P$33</c:f>
              <c:numCache>
                <c:formatCode>General</c:formatCode>
                <c:ptCount val="3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numCache>
            </c:numRef>
          </c:cat>
          <c:val>
            <c:numRef>
              <c:f>Sheet3!$N$1:$N$26</c:f>
              <c:numCache>
                <c:formatCode>General</c:formatCode>
                <c:ptCount val="26"/>
                <c:pt idx="0">
                  <c:v>4681</c:v>
                </c:pt>
                <c:pt idx="1">
                  <c:v>6016</c:v>
                </c:pt>
                <c:pt idx="2">
                  <c:v>6201</c:v>
                </c:pt>
                <c:pt idx="3">
                  <c:v>5714</c:v>
                </c:pt>
                <c:pt idx="4">
                  <c:v>12015</c:v>
                </c:pt>
                <c:pt idx="5">
                  <c:v>18563</c:v>
                </c:pt>
                <c:pt idx="6">
                  <c:v>16376</c:v>
                </c:pt>
                <c:pt idx="7">
                  <c:v>22439</c:v>
                </c:pt>
                <c:pt idx="8">
                  <c:v>20263</c:v>
                </c:pt>
                <c:pt idx="9">
                  <c:v>19591</c:v>
                </c:pt>
                <c:pt idx="10">
                  <c:v>25185</c:v>
                </c:pt>
                <c:pt idx="11">
                  <c:v>45371</c:v>
                </c:pt>
                <c:pt idx="12">
                  <c:v>32154</c:v>
                </c:pt>
                <c:pt idx="13">
                  <c:v>29336</c:v>
                </c:pt>
                <c:pt idx="14">
                  <c:v>28903</c:v>
                </c:pt>
                <c:pt idx="15">
                  <c:v>44483</c:v>
                </c:pt>
                <c:pt idx="16">
                  <c:v>33201</c:v>
                </c:pt>
                <c:pt idx="17">
                  <c:v>34274</c:v>
                </c:pt>
                <c:pt idx="18">
                  <c:v>36880</c:v>
                </c:pt>
                <c:pt idx="19">
                  <c:v>26472</c:v>
                </c:pt>
                <c:pt idx="20">
                  <c:v>23392</c:v>
                </c:pt>
                <c:pt idx="21">
                  <c:v>26698</c:v>
                </c:pt>
                <c:pt idx="22">
                  <c:v>15462</c:v>
                </c:pt>
                <c:pt idx="23">
                  <c:v>16865</c:v>
                </c:pt>
                <c:pt idx="24">
                  <c:v>22288</c:v>
                </c:pt>
                <c:pt idx="25">
                  <c:v>18461</c:v>
                </c:pt>
              </c:numCache>
            </c:numRef>
          </c:val>
        </c:ser>
        <c:dLbls>
          <c:showLegendKey val="0"/>
          <c:showVal val="0"/>
          <c:showCatName val="0"/>
          <c:showSerName val="0"/>
          <c:showPercent val="0"/>
          <c:showBubbleSize val="0"/>
        </c:dLbls>
        <c:gapWidth val="150"/>
        <c:axId val="151477632"/>
        <c:axId val="151479808"/>
      </c:barChart>
      <c:catAx>
        <c:axId val="151477632"/>
        <c:scaling>
          <c:orientation val="minMax"/>
        </c:scaling>
        <c:delete val="0"/>
        <c:axPos val="b"/>
        <c:title>
          <c:tx>
            <c:rich>
              <a:bodyPr/>
              <a:lstStyle/>
              <a:p>
                <a:pPr>
                  <a:defRPr/>
                </a:pPr>
                <a:r>
                  <a:rPr lang="en-US" altLang="zh-CN"/>
                  <a:t>Year</a:t>
                </a:r>
                <a:endParaRPr lang="zh-CN" altLang="en-US"/>
              </a:p>
            </c:rich>
          </c:tx>
          <c:layout/>
          <c:overlay val="0"/>
        </c:title>
        <c:numFmt formatCode="General" sourceLinked="1"/>
        <c:majorTickMark val="out"/>
        <c:minorTickMark val="none"/>
        <c:tickLblPos val="nextTo"/>
        <c:crossAx val="151479808"/>
        <c:crosses val="autoZero"/>
        <c:auto val="1"/>
        <c:lblAlgn val="ctr"/>
        <c:lblOffset val="100"/>
        <c:tickLblSkip val="5"/>
        <c:noMultiLvlLbl val="0"/>
      </c:catAx>
      <c:valAx>
        <c:axId val="151479808"/>
        <c:scaling>
          <c:orientation val="minMax"/>
        </c:scaling>
        <c:delete val="0"/>
        <c:axPos val="l"/>
        <c:title>
          <c:tx>
            <c:rich>
              <a:bodyPr rot="-5400000" vert="horz"/>
              <a:lstStyle/>
              <a:p>
                <a:pPr>
                  <a:defRPr/>
                </a:pPr>
                <a:r>
                  <a:rPr lang="en-US" altLang="zh-CN" sz="1000" b="1" i="0" u="sng" strike="noStrike" baseline="0">
                    <a:effectLst/>
                  </a:rPr>
                  <a:t>Shrimp</a:t>
                </a:r>
                <a:r>
                  <a:rPr lang="en-US" altLang="zh-CN"/>
                  <a:t>, Tons</a:t>
                </a:r>
                <a:endParaRPr lang="zh-CN" altLang="en-US"/>
              </a:p>
            </c:rich>
          </c:tx>
          <c:layout/>
          <c:overlay val="0"/>
        </c:title>
        <c:numFmt formatCode="General" sourceLinked="1"/>
        <c:majorTickMark val="out"/>
        <c:minorTickMark val="none"/>
        <c:tickLblPos val="nextTo"/>
        <c:crossAx val="151477632"/>
        <c:crosses val="autoZero"/>
        <c:crossBetween val="between"/>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0"/>
            <c:showCatName val="0"/>
            <c:showSerName val="0"/>
            <c:showPercent val="1"/>
            <c:showBubbleSize val="0"/>
            <c:showLeaderLines val="1"/>
          </c:dLbls>
          <c:val>
            <c:numRef>
              <c:f>Sheet3!$C$2:$C$12</c:f>
              <c:numCache>
                <c:formatCode>General</c:formatCode>
                <c:ptCount val="11"/>
                <c:pt idx="0">
                  <c:v>35098</c:v>
                </c:pt>
                <c:pt idx="1">
                  <c:v>327371</c:v>
                </c:pt>
                <c:pt idx="2">
                  <c:v>1501887</c:v>
                </c:pt>
                <c:pt idx="3">
                  <c:v>120174</c:v>
                </c:pt>
                <c:pt idx="4">
                  <c:v>659967</c:v>
                </c:pt>
                <c:pt idx="5">
                  <c:v>3395749</c:v>
                </c:pt>
                <c:pt idx="6">
                  <c:v>2078009</c:v>
                </c:pt>
                <c:pt idx="7">
                  <c:v>3078395</c:v>
                </c:pt>
                <c:pt idx="8">
                  <c:v>1914781</c:v>
                </c:pt>
                <c:pt idx="9">
                  <c:v>888417</c:v>
                </c:pt>
                <c:pt idx="10">
                  <c:v>598853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0"/>
            <c:showCatName val="0"/>
            <c:showSerName val="0"/>
            <c:showPercent val="1"/>
            <c:showBubbleSize val="0"/>
            <c:showLeaderLines val="1"/>
          </c:dLbls>
          <c:val>
            <c:numRef>
              <c:f>Sheet3!$D$2:$D$12</c:f>
              <c:numCache>
                <c:formatCode>General</c:formatCode>
                <c:ptCount val="11"/>
                <c:pt idx="0">
                  <c:v>15754</c:v>
                </c:pt>
                <c:pt idx="1">
                  <c:v>253292</c:v>
                </c:pt>
                <c:pt idx="2">
                  <c:v>1007398</c:v>
                </c:pt>
                <c:pt idx="3">
                  <c:v>21531</c:v>
                </c:pt>
                <c:pt idx="4">
                  <c:v>570354</c:v>
                </c:pt>
                <c:pt idx="5">
                  <c:v>2821000</c:v>
                </c:pt>
                <c:pt idx="6">
                  <c:v>1908468</c:v>
                </c:pt>
                <c:pt idx="7">
                  <c:v>2350888</c:v>
                </c:pt>
                <c:pt idx="8">
                  <c:v>1429592</c:v>
                </c:pt>
                <c:pt idx="9">
                  <c:v>662954</c:v>
                </c:pt>
                <c:pt idx="10">
                  <c:v>994715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numRef>
              <c:f>Sheet2!$Q$4:$Q$23</c:f>
              <c:numCache>
                <c:formatCode>General</c:formatCode>
                <c:ptCount val="20"/>
                <c:pt idx="0">
                  <c:v>1992</c:v>
                </c:pt>
                <c:pt idx="1">
                  <c:v>1993</c:v>
                </c:pt>
                <c:pt idx="2">
                  <c:v>1994</c:v>
                </c:pt>
                <c:pt idx="4">
                  <c:v>1996</c:v>
                </c:pt>
                <c:pt idx="8">
                  <c:v>2000</c:v>
                </c:pt>
                <c:pt idx="10">
                  <c:v>2002</c:v>
                </c:pt>
                <c:pt idx="11">
                  <c:v>2003</c:v>
                </c:pt>
                <c:pt idx="12">
                  <c:v>2004</c:v>
                </c:pt>
                <c:pt idx="13">
                  <c:v>2005</c:v>
                </c:pt>
                <c:pt idx="14">
                  <c:v>2006</c:v>
                </c:pt>
                <c:pt idx="15">
                  <c:v>2007</c:v>
                </c:pt>
                <c:pt idx="16">
                  <c:v>2008</c:v>
                </c:pt>
                <c:pt idx="17">
                  <c:v>2009</c:v>
                </c:pt>
                <c:pt idx="18">
                  <c:v>2010</c:v>
                </c:pt>
                <c:pt idx="19">
                  <c:v>2011</c:v>
                </c:pt>
              </c:numCache>
            </c:numRef>
          </c:cat>
          <c:val>
            <c:numRef>
              <c:f>Sheet2!$R$4:$R$23</c:f>
              <c:numCache>
                <c:formatCode>General</c:formatCode>
                <c:ptCount val="20"/>
                <c:pt idx="0">
                  <c:v>34.836399999999998</c:v>
                </c:pt>
                <c:pt idx="1">
                  <c:v>55.45</c:v>
                </c:pt>
                <c:pt idx="2">
                  <c:v>104.19</c:v>
                </c:pt>
                <c:pt idx="4">
                  <c:v>106.55</c:v>
                </c:pt>
                <c:pt idx="8">
                  <c:v>100.75756699999999</c:v>
                </c:pt>
                <c:pt idx="10">
                  <c:v>103.3321</c:v>
                </c:pt>
                <c:pt idx="11">
                  <c:v>89.571600000000004</c:v>
                </c:pt>
                <c:pt idx="12">
                  <c:v>105.0729</c:v>
                </c:pt>
                <c:pt idx="14">
                  <c:v>103.9974</c:v>
                </c:pt>
                <c:pt idx="15">
                  <c:v>140.3903</c:v>
                </c:pt>
                <c:pt idx="16">
                  <c:v>145.464</c:v>
                </c:pt>
                <c:pt idx="17">
                  <c:v>127.04649999999999</c:v>
                </c:pt>
                <c:pt idx="18">
                  <c:v>95.07</c:v>
                </c:pt>
                <c:pt idx="19">
                  <c:v>107.96599999999999</c:v>
                </c:pt>
              </c:numCache>
            </c:numRef>
          </c:val>
        </c:ser>
        <c:dLbls>
          <c:showLegendKey val="0"/>
          <c:showVal val="0"/>
          <c:showCatName val="0"/>
          <c:showSerName val="0"/>
          <c:showPercent val="0"/>
          <c:showBubbleSize val="0"/>
        </c:dLbls>
        <c:gapWidth val="150"/>
        <c:axId val="138134272"/>
        <c:axId val="138136192"/>
      </c:barChart>
      <c:catAx>
        <c:axId val="138134272"/>
        <c:scaling>
          <c:orientation val="minMax"/>
        </c:scaling>
        <c:delete val="0"/>
        <c:axPos val="b"/>
        <c:title>
          <c:tx>
            <c:rich>
              <a:bodyPr/>
              <a:lstStyle/>
              <a:p>
                <a:pPr>
                  <a:defRPr/>
                </a:pPr>
                <a:r>
                  <a:rPr lang="zh-CN" altLang="en-US"/>
                  <a:t>年份</a:t>
                </a:r>
                <a:r>
                  <a:rPr lang="en-US" altLang="zh-CN"/>
                  <a:t>, Year</a:t>
                </a:r>
                <a:endParaRPr lang="zh-CN" altLang="en-US"/>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宋体"/>
                <a:ea typeface="宋体"/>
                <a:cs typeface="宋体"/>
              </a:defRPr>
            </a:pPr>
            <a:endParaRPr lang="zh-CN"/>
          </a:p>
        </c:txPr>
        <c:crossAx val="138136192"/>
        <c:crosses val="autoZero"/>
        <c:auto val="1"/>
        <c:lblAlgn val="ctr"/>
        <c:lblOffset val="100"/>
        <c:tickLblSkip val="2"/>
        <c:noMultiLvlLbl val="0"/>
      </c:catAx>
      <c:valAx>
        <c:axId val="138136192"/>
        <c:scaling>
          <c:orientation val="minMax"/>
        </c:scaling>
        <c:delete val="0"/>
        <c:axPos val="l"/>
        <c:title>
          <c:tx>
            <c:rich>
              <a:bodyPr rot="-5400000" vert="horz"/>
              <a:lstStyle/>
              <a:p>
                <a:pPr>
                  <a:defRPr/>
                </a:pPr>
                <a:r>
                  <a:rPr lang="zh-CN" altLang="en-US"/>
                  <a:t>产值，亿元</a:t>
                </a:r>
              </a:p>
            </c:rich>
          </c:tx>
          <c:layout/>
          <c:overlay val="0"/>
        </c:title>
        <c:numFmt formatCode="General" sourceLinked="1"/>
        <c:majorTickMark val="out"/>
        <c:minorTickMark val="none"/>
        <c:tickLblPos val="nextTo"/>
        <c:crossAx val="138134272"/>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3"/>
          <c:order val="0"/>
          <c:tx>
            <c:v>Fish</c:v>
          </c:tx>
          <c:spPr>
            <a:pattFill prst="pct5">
              <a:fgClr>
                <a:schemeClr val="accent1"/>
              </a:fgClr>
              <a:bgClr>
                <a:srgbClr val="00B0F0"/>
              </a:bgClr>
            </a:pattFill>
            <a:ln w="6350">
              <a:solidFill>
                <a:schemeClr val="tx1"/>
              </a:solidFill>
            </a:ln>
          </c:spPr>
          <c:cat>
            <c:numRef>
              <c:f>'Total catch in Guangdong'!$A$5:$A$65</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'Total catch in Guangdong'!$I$5:$I$65</c:f>
              <c:numCache>
                <c:formatCode>General</c:formatCode>
                <c:ptCount val="61"/>
                <c:pt idx="1">
                  <c:v>139208</c:v>
                </c:pt>
                <c:pt idx="2">
                  <c:v>175825</c:v>
                </c:pt>
                <c:pt idx="3">
                  <c:v>172890</c:v>
                </c:pt>
                <c:pt idx="4">
                  <c:v>222941</c:v>
                </c:pt>
                <c:pt idx="5">
                  <c:v>339757</c:v>
                </c:pt>
                <c:pt idx="6">
                  <c:v>350453</c:v>
                </c:pt>
                <c:pt idx="7">
                  <c:v>400940</c:v>
                </c:pt>
                <c:pt idx="8">
                  <c:v>299074</c:v>
                </c:pt>
                <c:pt idx="9">
                  <c:v>317210</c:v>
                </c:pt>
                <c:pt idx="10">
                  <c:v>271365</c:v>
                </c:pt>
                <c:pt idx="11">
                  <c:v>201759</c:v>
                </c:pt>
                <c:pt idx="12">
                  <c:v>223010</c:v>
                </c:pt>
                <c:pt idx="13">
                  <c:v>340789</c:v>
                </c:pt>
                <c:pt idx="14">
                  <c:v>359091</c:v>
                </c:pt>
                <c:pt idx="15">
                  <c:v>371688</c:v>
                </c:pt>
                <c:pt idx="16">
                  <c:v>425040</c:v>
                </c:pt>
                <c:pt idx="21">
                  <c:v>495725</c:v>
                </c:pt>
                <c:pt idx="22">
                  <c:v>554835</c:v>
                </c:pt>
                <c:pt idx="23">
                  <c:v>436108</c:v>
                </c:pt>
                <c:pt idx="24">
                  <c:v>572396</c:v>
                </c:pt>
                <c:pt idx="25">
                  <c:v>623563</c:v>
                </c:pt>
                <c:pt idx="26">
                  <c:v>635949</c:v>
                </c:pt>
                <c:pt idx="27">
                  <c:v>665668</c:v>
                </c:pt>
                <c:pt idx="28">
                  <c:v>499673</c:v>
                </c:pt>
                <c:pt idx="29">
                  <c:v>389967</c:v>
                </c:pt>
                <c:pt idx="30">
                  <c:v>440839</c:v>
                </c:pt>
                <c:pt idx="31">
                  <c:v>424064</c:v>
                </c:pt>
                <c:pt idx="32">
                  <c:v>491749</c:v>
                </c:pt>
                <c:pt idx="33">
                  <c:v>536671</c:v>
                </c:pt>
                <c:pt idx="34">
                  <c:v>559892</c:v>
                </c:pt>
                <c:pt idx="35">
                  <c:v>586712</c:v>
                </c:pt>
                <c:pt idx="36">
                  <c:v>753878</c:v>
                </c:pt>
                <c:pt idx="37">
                  <c:v>823780</c:v>
                </c:pt>
                <c:pt idx="38">
                  <c:v>819975</c:v>
                </c:pt>
                <c:pt idx="39">
                  <c:v>847438</c:v>
                </c:pt>
                <c:pt idx="40">
                  <c:v>911132</c:v>
                </c:pt>
                <c:pt idx="41">
                  <c:v>973358</c:v>
                </c:pt>
                <c:pt idx="42">
                  <c:v>1057195</c:v>
                </c:pt>
                <c:pt idx="43">
                  <c:v>1114324</c:v>
                </c:pt>
                <c:pt idx="44">
                  <c:v>1220328</c:v>
                </c:pt>
                <c:pt idx="45">
                  <c:v>1311991</c:v>
                </c:pt>
                <c:pt idx="46">
                  <c:v>1355531</c:v>
                </c:pt>
                <c:pt idx="47">
                  <c:v>1407671</c:v>
                </c:pt>
                <c:pt idx="48">
                  <c:v>1474234</c:v>
                </c:pt>
                <c:pt idx="49">
                  <c:v>1490080</c:v>
                </c:pt>
                <c:pt idx="50">
                  <c:v>1482532</c:v>
                </c:pt>
                <c:pt idx="51">
                  <c:v>1430772</c:v>
                </c:pt>
                <c:pt idx="52">
                  <c:v>1400779</c:v>
                </c:pt>
                <c:pt idx="53">
                  <c:v>1391858</c:v>
                </c:pt>
                <c:pt idx="54">
                  <c:v>1285430</c:v>
                </c:pt>
                <c:pt idx="55">
                  <c:v>1293172</c:v>
                </c:pt>
                <c:pt idx="56">
                  <c:v>1261173</c:v>
                </c:pt>
                <c:pt idx="57">
                  <c:v>1114837</c:v>
                </c:pt>
                <c:pt idx="58">
                  <c:v>1060584</c:v>
                </c:pt>
                <c:pt idx="59">
                  <c:v>987209</c:v>
                </c:pt>
                <c:pt idx="60">
                  <c:v>1017061</c:v>
                </c:pt>
              </c:numCache>
            </c:numRef>
          </c:val>
        </c:ser>
        <c:ser>
          <c:idx val="7"/>
          <c:order val="1"/>
          <c:tx>
            <c:v>Shrimp&amp;Crab</c:v>
          </c:tx>
          <c:spPr>
            <a:pattFill prst="pct5">
              <a:fgClr>
                <a:schemeClr val="accent1"/>
              </a:fgClr>
              <a:bgClr>
                <a:srgbClr val="FFFF00"/>
              </a:bgClr>
            </a:pattFill>
          </c:spPr>
          <c:cat>
            <c:numRef>
              <c:f>'Total catch in Guangdong'!$A$5:$A$65</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'Total catch in Guangdong'!$J$5:$J$65</c:f>
              <c:numCache>
                <c:formatCode>General</c:formatCode>
                <c:ptCount val="61"/>
                <c:pt idx="1">
                  <c:v>16269</c:v>
                </c:pt>
                <c:pt idx="3">
                  <c:v>21150</c:v>
                </c:pt>
                <c:pt idx="4">
                  <c:v>27273</c:v>
                </c:pt>
                <c:pt idx="5">
                  <c:v>26335</c:v>
                </c:pt>
                <c:pt idx="6">
                  <c:v>28258</c:v>
                </c:pt>
                <c:pt idx="7">
                  <c:v>30970</c:v>
                </c:pt>
                <c:pt idx="8">
                  <c:v>21997</c:v>
                </c:pt>
                <c:pt idx="9">
                  <c:v>23285</c:v>
                </c:pt>
                <c:pt idx="10">
                  <c:v>19898</c:v>
                </c:pt>
                <c:pt idx="11">
                  <c:v>15564</c:v>
                </c:pt>
                <c:pt idx="12">
                  <c:v>14965</c:v>
                </c:pt>
                <c:pt idx="13">
                  <c:v>17709</c:v>
                </c:pt>
                <c:pt idx="14">
                  <c:v>21023</c:v>
                </c:pt>
                <c:pt idx="15">
                  <c:v>23020</c:v>
                </c:pt>
                <c:pt idx="16">
                  <c:v>19735</c:v>
                </c:pt>
                <c:pt idx="21">
                  <c:v>22579</c:v>
                </c:pt>
                <c:pt idx="22">
                  <c:v>15516</c:v>
                </c:pt>
                <c:pt idx="23">
                  <c:v>16168</c:v>
                </c:pt>
                <c:pt idx="24">
                  <c:v>20678</c:v>
                </c:pt>
                <c:pt idx="25">
                  <c:v>18459</c:v>
                </c:pt>
                <c:pt idx="26">
                  <c:v>19466</c:v>
                </c:pt>
                <c:pt idx="27">
                  <c:v>19892</c:v>
                </c:pt>
                <c:pt idx="28">
                  <c:v>18203</c:v>
                </c:pt>
                <c:pt idx="29">
                  <c:v>20167</c:v>
                </c:pt>
                <c:pt idx="30">
                  <c:v>102113</c:v>
                </c:pt>
                <c:pt idx="31">
                  <c:v>89843</c:v>
                </c:pt>
                <c:pt idx="32">
                  <c:v>102539</c:v>
                </c:pt>
                <c:pt idx="33">
                  <c:v>110223</c:v>
                </c:pt>
                <c:pt idx="34">
                  <c:v>129668</c:v>
                </c:pt>
                <c:pt idx="35">
                  <c:v>144912</c:v>
                </c:pt>
                <c:pt idx="36">
                  <c:v>150871</c:v>
                </c:pt>
                <c:pt idx="37">
                  <c:v>165090</c:v>
                </c:pt>
                <c:pt idx="38">
                  <c:v>212359</c:v>
                </c:pt>
                <c:pt idx="39">
                  <c:v>68110</c:v>
                </c:pt>
                <c:pt idx="40">
                  <c:v>86273</c:v>
                </c:pt>
                <c:pt idx="41">
                  <c:v>91034</c:v>
                </c:pt>
                <c:pt idx="42">
                  <c:v>107944</c:v>
                </c:pt>
                <c:pt idx="43">
                  <c:v>121004</c:v>
                </c:pt>
                <c:pt idx="44">
                  <c:v>132331</c:v>
                </c:pt>
                <c:pt idx="45">
                  <c:v>134529</c:v>
                </c:pt>
                <c:pt idx="46">
                  <c:v>172316</c:v>
                </c:pt>
                <c:pt idx="47">
                  <c:v>153683</c:v>
                </c:pt>
                <c:pt idx="48">
                  <c:v>162610</c:v>
                </c:pt>
                <c:pt idx="49">
                  <c:v>183242</c:v>
                </c:pt>
                <c:pt idx="50">
                  <c:v>190214</c:v>
                </c:pt>
                <c:pt idx="51">
                  <c:v>196759</c:v>
                </c:pt>
                <c:pt idx="52">
                  <c:v>207644</c:v>
                </c:pt>
                <c:pt idx="53">
                  <c:v>194779</c:v>
                </c:pt>
                <c:pt idx="54">
                  <c:v>212983</c:v>
                </c:pt>
                <c:pt idx="55">
                  <c:v>211905</c:v>
                </c:pt>
                <c:pt idx="56">
                  <c:v>215785</c:v>
                </c:pt>
                <c:pt idx="57">
                  <c:v>222071</c:v>
                </c:pt>
                <c:pt idx="58">
                  <c:v>200952</c:v>
                </c:pt>
                <c:pt idx="59">
                  <c:v>227206</c:v>
                </c:pt>
                <c:pt idx="60">
                  <c:v>221478</c:v>
                </c:pt>
              </c:numCache>
            </c:numRef>
          </c:val>
        </c:ser>
        <c:ser>
          <c:idx val="8"/>
          <c:order val="2"/>
          <c:tx>
            <c:v>Shellfish</c:v>
          </c:tx>
          <c:spPr>
            <a:pattFill prst="pct5">
              <a:fgClr>
                <a:schemeClr val="accent1"/>
              </a:fgClr>
              <a:bgClr>
                <a:srgbClr val="FF0000"/>
              </a:bgClr>
            </a:pattFill>
            <a:ln>
              <a:solidFill>
                <a:schemeClr val="tx1"/>
              </a:solidFill>
            </a:ln>
          </c:spPr>
          <c:cat>
            <c:numRef>
              <c:f>'Total catch in Guangdong'!$A$5:$A$65</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'Total catch in Guangdong'!$K$5:$K$65</c:f>
              <c:numCache>
                <c:formatCode>General</c:formatCode>
                <c:ptCount val="61"/>
                <c:pt idx="1">
                  <c:v>1324</c:v>
                </c:pt>
                <c:pt idx="2">
                  <c:v>17175</c:v>
                </c:pt>
                <c:pt idx="3">
                  <c:v>23474</c:v>
                </c:pt>
                <c:pt idx="4">
                  <c:v>19308</c:v>
                </c:pt>
                <c:pt idx="5">
                  <c:v>39358</c:v>
                </c:pt>
                <c:pt idx="6">
                  <c:v>15990</c:v>
                </c:pt>
                <c:pt idx="7">
                  <c:v>59257</c:v>
                </c:pt>
                <c:pt idx="8">
                  <c:v>27665</c:v>
                </c:pt>
                <c:pt idx="9">
                  <c:v>28635</c:v>
                </c:pt>
                <c:pt idx="10">
                  <c:v>24257</c:v>
                </c:pt>
                <c:pt idx="11">
                  <c:v>16626</c:v>
                </c:pt>
                <c:pt idx="12">
                  <c:v>13982</c:v>
                </c:pt>
                <c:pt idx="13">
                  <c:v>11076</c:v>
                </c:pt>
                <c:pt idx="14">
                  <c:v>13260</c:v>
                </c:pt>
                <c:pt idx="15">
                  <c:v>15174</c:v>
                </c:pt>
                <c:pt idx="16">
                  <c:v>15277</c:v>
                </c:pt>
                <c:pt idx="21">
                  <c:v>13131</c:v>
                </c:pt>
                <c:pt idx="22">
                  <c:v>10934</c:v>
                </c:pt>
                <c:pt idx="23">
                  <c:v>10594</c:v>
                </c:pt>
                <c:pt idx="24">
                  <c:v>12366</c:v>
                </c:pt>
                <c:pt idx="25">
                  <c:v>10830</c:v>
                </c:pt>
                <c:pt idx="26">
                  <c:v>11389</c:v>
                </c:pt>
                <c:pt idx="27">
                  <c:v>13727</c:v>
                </c:pt>
                <c:pt idx="28">
                  <c:v>9734</c:v>
                </c:pt>
                <c:pt idx="29">
                  <c:v>9123</c:v>
                </c:pt>
                <c:pt idx="30">
                  <c:v>7180</c:v>
                </c:pt>
                <c:pt idx="31">
                  <c:v>8398</c:v>
                </c:pt>
                <c:pt idx="32">
                  <c:v>10158</c:v>
                </c:pt>
                <c:pt idx="33">
                  <c:v>14364</c:v>
                </c:pt>
                <c:pt idx="34">
                  <c:v>14208</c:v>
                </c:pt>
                <c:pt idx="35">
                  <c:v>21330</c:v>
                </c:pt>
                <c:pt idx="36">
                  <c:v>50719</c:v>
                </c:pt>
                <c:pt idx="37">
                  <c:v>88990</c:v>
                </c:pt>
                <c:pt idx="38">
                  <c:v>104241</c:v>
                </c:pt>
                <c:pt idx="39">
                  <c:v>22072</c:v>
                </c:pt>
                <c:pt idx="40">
                  <c:v>26421</c:v>
                </c:pt>
                <c:pt idx="41">
                  <c:v>28366</c:v>
                </c:pt>
                <c:pt idx="42">
                  <c:v>31054</c:v>
                </c:pt>
                <c:pt idx="43">
                  <c:v>42139</c:v>
                </c:pt>
                <c:pt idx="44">
                  <c:v>45232</c:v>
                </c:pt>
                <c:pt idx="45">
                  <c:v>43223</c:v>
                </c:pt>
                <c:pt idx="46">
                  <c:v>48795</c:v>
                </c:pt>
                <c:pt idx="47">
                  <c:v>170954</c:v>
                </c:pt>
                <c:pt idx="48">
                  <c:v>141806</c:v>
                </c:pt>
                <c:pt idx="49">
                  <c:v>89444</c:v>
                </c:pt>
                <c:pt idx="50">
                  <c:v>85351</c:v>
                </c:pt>
                <c:pt idx="51">
                  <c:v>79793</c:v>
                </c:pt>
                <c:pt idx="52">
                  <c:v>69916</c:v>
                </c:pt>
                <c:pt idx="53">
                  <c:v>82596</c:v>
                </c:pt>
                <c:pt idx="54">
                  <c:v>81811</c:v>
                </c:pt>
                <c:pt idx="55">
                  <c:v>77330</c:v>
                </c:pt>
                <c:pt idx="56">
                  <c:v>68890</c:v>
                </c:pt>
                <c:pt idx="57">
                  <c:v>63940</c:v>
                </c:pt>
                <c:pt idx="58">
                  <c:v>58790</c:v>
                </c:pt>
                <c:pt idx="59">
                  <c:v>70222</c:v>
                </c:pt>
                <c:pt idx="60">
                  <c:v>65946</c:v>
                </c:pt>
              </c:numCache>
            </c:numRef>
          </c:val>
        </c:ser>
        <c:ser>
          <c:idx val="0"/>
          <c:order val="3"/>
          <c:tx>
            <c:v>Macroalgae</c:v>
          </c:tx>
          <c:spPr>
            <a:pattFill prst="zigZag">
              <a:fgClr>
                <a:schemeClr val="tx1"/>
              </a:fgClr>
              <a:bgClr>
                <a:srgbClr val="002060"/>
              </a:bgClr>
            </a:pattFill>
            <a:ln>
              <a:solidFill>
                <a:schemeClr val="tx1"/>
              </a:solidFill>
            </a:ln>
          </c:spPr>
          <c:cat>
            <c:numRef>
              <c:f>'Total catch in Guangdong'!$A$5:$A$65</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'Total catch in Guangdong'!$L$5:$L$65</c:f>
              <c:numCache>
                <c:formatCode>General</c:formatCode>
                <c:ptCount val="61"/>
                <c:pt idx="1">
                  <c:v>349</c:v>
                </c:pt>
                <c:pt idx="2">
                  <c:v>4850</c:v>
                </c:pt>
                <c:pt idx="3">
                  <c:v>1009</c:v>
                </c:pt>
                <c:pt idx="4">
                  <c:v>1001</c:v>
                </c:pt>
                <c:pt idx="5">
                  <c:v>4808</c:v>
                </c:pt>
                <c:pt idx="6">
                  <c:v>2760</c:v>
                </c:pt>
                <c:pt idx="7">
                  <c:v>3994</c:v>
                </c:pt>
                <c:pt idx="8">
                  <c:v>17886</c:v>
                </c:pt>
                <c:pt idx="9">
                  <c:v>18951</c:v>
                </c:pt>
                <c:pt idx="10">
                  <c:v>16203</c:v>
                </c:pt>
                <c:pt idx="11">
                  <c:v>12284</c:v>
                </c:pt>
                <c:pt idx="12">
                  <c:v>3744</c:v>
                </c:pt>
                <c:pt idx="13">
                  <c:v>1748</c:v>
                </c:pt>
                <c:pt idx="14">
                  <c:v>2709</c:v>
                </c:pt>
                <c:pt idx="15">
                  <c:v>2243</c:v>
                </c:pt>
                <c:pt idx="16">
                  <c:v>1584</c:v>
                </c:pt>
                <c:pt idx="21">
                  <c:v>1748</c:v>
                </c:pt>
                <c:pt idx="22">
                  <c:v>1547</c:v>
                </c:pt>
                <c:pt idx="23">
                  <c:v>2185</c:v>
                </c:pt>
                <c:pt idx="24">
                  <c:v>1735</c:v>
                </c:pt>
                <c:pt idx="25">
                  <c:v>2084</c:v>
                </c:pt>
                <c:pt idx="26">
                  <c:v>2969</c:v>
                </c:pt>
                <c:pt idx="27">
                  <c:v>5902</c:v>
                </c:pt>
                <c:pt idx="28">
                  <c:v>1178</c:v>
                </c:pt>
                <c:pt idx="29">
                  <c:v>3121</c:v>
                </c:pt>
                <c:pt idx="30">
                  <c:v>942</c:v>
                </c:pt>
                <c:pt idx="31">
                  <c:v>700</c:v>
                </c:pt>
                <c:pt idx="32">
                  <c:v>1149</c:v>
                </c:pt>
                <c:pt idx="33">
                  <c:v>1816</c:v>
                </c:pt>
                <c:pt idx="34">
                  <c:v>1914</c:v>
                </c:pt>
                <c:pt idx="35">
                  <c:v>3826</c:v>
                </c:pt>
                <c:pt idx="36">
                  <c:v>3748</c:v>
                </c:pt>
                <c:pt idx="37">
                  <c:v>3320</c:v>
                </c:pt>
                <c:pt idx="38">
                  <c:v>4670</c:v>
                </c:pt>
                <c:pt idx="39">
                  <c:v>2264</c:v>
                </c:pt>
                <c:pt idx="40">
                  <c:v>1797</c:v>
                </c:pt>
                <c:pt idx="41">
                  <c:v>1865</c:v>
                </c:pt>
                <c:pt idx="42">
                  <c:v>8091</c:v>
                </c:pt>
                <c:pt idx="43">
                  <c:v>2006</c:v>
                </c:pt>
                <c:pt idx="44">
                  <c:v>2211</c:v>
                </c:pt>
                <c:pt idx="45">
                  <c:v>3609</c:v>
                </c:pt>
                <c:pt idx="46">
                  <c:v>3966</c:v>
                </c:pt>
                <c:pt idx="47">
                  <c:v>6364</c:v>
                </c:pt>
                <c:pt idx="48">
                  <c:v>5954</c:v>
                </c:pt>
                <c:pt idx="49">
                  <c:v>5599</c:v>
                </c:pt>
                <c:pt idx="50">
                  <c:v>5049</c:v>
                </c:pt>
                <c:pt idx="51">
                  <c:v>5199</c:v>
                </c:pt>
                <c:pt idx="52">
                  <c:v>5995</c:v>
                </c:pt>
                <c:pt idx="53">
                  <c:v>6200</c:v>
                </c:pt>
                <c:pt idx="54">
                  <c:v>5107</c:v>
                </c:pt>
                <c:pt idx="55">
                  <c:v>6478</c:v>
                </c:pt>
                <c:pt idx="56">
                  <c:v>6300</c:v>
                </c:pt>
                <c:pt idx="57">
                  <c:v>5733</c:v>
                </c:pt>
                <c:pt idx="58">
                  <c:v>9729</c:v>
                </c:pt>
                <c:pt idx="59">
                  <c:v>10222</c:v>
                </c:pt>
                <c:pt idx="60">
                  <c:v>4886</c:v>
                </c:pt>
              </c:numCache>
            </c:numRef>
          </c:val>
        </c:ser>
        <c:ser>
          <c:idx val="1"/>
          <c:order val="4"/>
          <c:tx>
            <c:v>Other species</c:v>
          </c:tx>
          <c:spPr>
            <a:pattFill prst="pct5">
              <a:fgClr>
                <a:schemeClr val="accent1"/>
              </a:fgClr>
              <a:bgClr>
                <a:srgbClr val="00B050"/>
              </a:bgClr>
            </a:pattFill>
            <a:ln>
              <a:solidFill>
                <a:schemeClr val="tx1"/>
              </a:solidFill>
            </a:ln>
          </c:spPr>
          <c:val>
            <c:numRef>
              <c:f>'Total catch in Guangdong'!$O$5:$O$65</c:f>
              <c:numCache>
                <c:formatCode>General</c:formatCode>
                <c:ptCount val="61"/>
                <c:pt idx="0">
                  <c:v>70000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462000</c:v>
                </c:pt>
                <c:pt idx="18">
                  <c:v>376000</c:v>
                </c:pt>
                <c:pt idx="19">
                  <c:v>435063</c:v>
                </c:pt>
                <c:pt idx="20">
                  <c:v>486926</c:v>
                </c:pt>
                <c:pt idx="21">
                  <c:v>0</c:v>
                </c:pt>
                <c:pt idx="22">
                  <c:v>0</c:v>
                </c:pt>
                <c:pt idx="23">
                  <c:v>0</c:v>
                </c:pt>
                <c:pt idx="24">
                  <c:v>0</c:v>
                </c:pt>
                <c:pt idx="25">
                  <c:v>0</c:v>
                </c:pt>
                <c:pt idx="26">
                  <c:v>0</c:v>
                </c:pt>
                <c:pt idx="27">
                  <c:v>0</c:v>
                </c:pt>
                <c:pt idx="28">
                  <c:v>0</c:v>
                </c:pt>
                <c:pt idx="29">
                  <c:v>0</c:v>
                </c:pt>
                <c:pt idx="30">
                  <c:v>-79502</c:v>
                </c:pt>
                <c:pt idx="31">
                  <c:v>-66048</c:v>
                </c:pt>
                <c:pt idx="32">
                  <c:v>-72519</c:v>
                </c:pt>
                <c:pt idx="33">
                  <c:v>-80252</c:v>
                </c:pt>
                <c:pt idx="34">
                  <c:v>-90387</c:v>
                </c:pt>
                <c:pt idx="35">
                  <c:v>-92220</c:v>
                </c:pt>
                <c:pt idx="36">
                  <c:v>-89564</c:v>
                </c:pt>
                <c:pt idx="37">
                  <c:v>-80099</c:v>
                </c:pt>
                <c:pt idx="38">
                  <c:v>-230078</c:v>
                </c:pt>
                <c:pt idx="39">
                  <c:v>73328</c:v>
                </c:pt>
                <c:pt idx="40">
                  <c:v>81790</c:v>
                </c:pt>
                <c:pt idx="41">
                  <c:v>97235</c:v>
                </c:pt>
                <c:pt idx="42">
                  <c:v>90816</c:v>
                </c:pt>
                <c:pt idx="43">
                  <c:v>113412</c:v>
                </c:pt>
                <c:pt idx="44">
                  <c:v>105720</c:v>
                </c:pt>
                <c:pt idx="45">
                  <c:v>120834</c:v>
                </c:pt>
                <c:pt idx="46">
                  <c:v>139032</c:v>
                </c:pt>
                <c:pt idx="47">
                  <c:v>183405</c:v>
                </c:pt>
                <c:pt idx="48">
                  <c:v>169896</c:v>
                </c:pt>
                <c:pt idx="49">
                  <c:v>176792</c:v>
                </c:pt>
                <c:pt idx="50">
                  <c:v>151635</c:v>
                </c:pt>
                <c:pt idx="51">
                  <c:v>167703</c:v>
                </c:pt>
                <c:pt idx="52">
                  <c:v>162893</c:v>
                </c:pt>
                <c:pt idx="53">
                  <c:v>143630</c:v>
                </c:pt>
                <c:pt idx="54">
                  <c:v>193667</c:v>
                </c:pt>
                <c:pt idx="55">
                  <c:v>131574</c:v>
                </c:pt>
                <c:pt idx="56">
                  <c:v>133492</c:v>
                </c:pt>
                <c:pt idx="57">
                  <c:v>95000</c:v>
                </c:pt>
                <c:pt idx="58">
                  <c:v>124585</c:v>
                </c:pt>
                <c:pt idx="59">
                  <c:v>121008</c:v>
                </c:pt>
                <c:pt idx="60">
                  <c:v>120221</c:v>
                </c:pt>
              </c:numCache>
            </c:numRef>
          </c:val>
        </c:ser>
        <c:dLbls>
          <c:showLegendKey val="0"/>
          <c:showVal val="0"/>
          <c:showCatName val="0"/>
          <c:showSerName val="0"/>
          <c:showPercent val="0"/>
          <c:showBubbleSize val="0"/>
        </c:dLbls>
        <c:axId val="138167040"/>
        <c:axId val="138168960"/>
      </c:areaChart>
      <c:catAx>
        <c:axId val="138167040"/>
        <c:scaling>
          <c:orientation val="minMax"/>
        </c:scaling>
        <c:delete val="0"/>
        <c:axPos val="b"/>
        <c:title>
          <c:tx>
            <c:rich>
              <a:bodyPr/>
              <a:lstStyle/>
              <a:p>
                <a:pPr>
                  <a:defRPr/>
                </a:pPr>
                <a:r>
                  <a:rPr lang="en-US" altLang="zh-CN"/>
                  <a:t>Year</a:t>
                </a:r>
                <a:endParaRPr lang="zh-CN" altLang="en-US"/>
              </a:p>
            </c:rich>
          </c:tx>
          <c:layout/>
          <c:overlay val="0"/>
        </c:title>
        <c:numFmt formatCode="General" sourceLinked="1"/>
        <c:majorTickMark val="out"/>
        <c:minorTickMark val="none"/>
        <c:tickLblPos val="nextTo"/>
        <c:spPr>
          <a:ln w="19050">
            <a:solidFill>
              <a:schemeClr val="tx1"/>
            </a:solidFill>
          </a:ln>
        </c:spPr>
        <c:crossAx val="138168960"/>
        <c:crosses val="autoZero"/>
        <c:auto val="0"/>
        <c:lblAlgn val="ctr"/>
        <c:lblOffset val="100"/>
        <c:tickLblSkip val="10"/>
        <c:tickMarkSkip val="10"/>
        <c:noMultiLvlLbl val="0"/>
      </c:catAx>
      <c:valAx>
        <c:axId val="138168960"/>
        <c:scaling>
          <c:orientation val="minMax"/>
          <c:max val="2200000"/>
        </c:scaling>
        <c:delete val="0"/>
        <c:axPos val="l"/>
        <c:title>
          <c:tx>
            <c:rich>
              <a:bodyPr rot="-5400000" vert="horz"/>
              <a:lstStyle/>
              <a:p>
                <a:pPr>
                  <a:defRPr/>
                </a:pPr>
                <a:r>
                  <a:rPr lang="en-US" altLang="zh-CN"/>
                  <a:t>Catch, tons</a:t>
                </a:r>
                <a:endParaRPr lang="zh-CN" altLang="en-US"/>
              </a:p>
            </c:rich>
          </c:tx>
          <c:layout/>
          <c:overlay val="0"/>
        </c:title>
        <c:numFmt formatCode="General" sourceLinked="0"/>
        <c:majorTickMark val="out"/>
        <c:minorTickMark val="none"/>
        <c:tickLblPos val="nextTo"/>
        <c:spPr>
          <a:ln w="19050">
            <a:solidFill>
              <a:schemeClr val="tx1"/>
            </a:solidFill>
          </a:ln>
        </c:spPr>
        <c:crossAx val="138167040"/>
        <c:crosses val="autoZero"/>
        <c:crossBetween val="midCat"/>
      </c:valAx>
      <c:spPr>
        <a:noFill/>
        <a:ln w="25400">
          <a:noFill/>
        </a:ln>
      </c:spPr>
    </c:plotArea>
    <c:legend>
      <c:legendPos val="r"/>
      <c:layout>
        <c:manualLayout>
          <c:xMode val="edge"/>
          <c:yMode val="edge"/>
          <c:x val="0.24541553174000658"/>
          <c:y val="5.0607814901617282E-2"/>
          <c:w val="0.17203656585116417"/>
          <c:h val="0.39786374301993432"/>
        </c:manualLayout>
      </c:layout>
      <c:overlay val="1"/>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Trawl</c:v>
          </c:tx>
          <c:spPr>
            <a:pattFill prst="pct5">
              <a:fgClr>
                <a:schemeClr val="tx1"/>
              </a:fgClr>
              <a:bgClr>
                <a:srgbClr val="92D050"/>
              </a:bgClr>
            </a:pattFill>
            <a:ln>
              <a:solidFill>
                <a:schemeClr val="tx1"/>
              </a:solidFill>
            </a:ln>
          </c:spPr>
          <c:cat>
            <c:numRef>
              <c:f>'Fishery(different fishing med)'!$A$15:$A$39</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'Fishery(different fishing med)'!$J$15:$J$39</c:f>
              <c:numCache>
                <c:formatCode>General</c:formatCode>
                <c:ptCount val="25"/>
                <c:pt idx="0">
                  <c:v>71.464041604754826</c:v>
                </c:pt>
                <c:pt idx="1">
                  <c:v>57.68679464805119</c:v>
                </c:pt>
                <c:pt idx="2">
                  <c:v>70.394190358467242</c:v>
                </c:pt>
                <c:pt idx="3">
                  <c:v>75.36694386694387</c:v>
                </c:pt>
                <c:pt idx="4">
                  <c:v>79.753509450646618</c:v>
                </c:pt>
                <c:pt idx="5">
                  <c:v>83.871239871239865</c:v>
                </c:pt>
                <c:pt idx="6">
                  <c:v>91.497349125775528</c:v>
                </c:pt>
                <c:pt idx="7">
                  <c:v>98.249771793701512</c:v>
                </c:pt>
                <c:pt idx="8">
                  <c:v>99.585163078234913</c:v>
                </c:pt>
                <c:pt idx="9">
                  <c:v>101.89872643912379</c:v>
                </c:pt>
                <c:pt idx="10">
                  <c:v>96.089029456193359</c:v>
                </c:pt>
                <c:pt idx="11">
                  <c:v>95.796563096684608</c:v>
                </c:pt>
                <c:pt idx="12">
                  <c:v>98.493170689803279</c:v>
                </c:pt>
                <c:pt idx="13">
                  <c:v>103.48216245883644</c:v>
                </c:pt>
                <c:pt idx="14">
                  <c:v>116.01477088948788</c:v>
                </c:pt>
                <c:pt idx="15">
                  <c:v>116.55789707187223</c:v>
                </c:pt>
                <c:pt idx="16">
                  <c:v>112.31336661120355</c:v>
                </c:pt>
                <c:pt idx="17">
                  <c:v>118.96261568436435</c:v>
                </c:pt>
                <c:pt idx="18">
                  <c:v>124.30734003307467</c:v>
                </c:pt>
                <c:pt idx="19">
                  <c:v>125.46760021965953</c:v>
                </c:pt>
                <c:pt idx="20">
                  <c:v>128.54395997140816</c:v>
                </c:pt>
                <c:pt idx="21">
                  <c:v>118.66970110757093</c:v>
                </c:pt>
                <c:pt idx="22">
                  <c:v>124.36989795918367</c:v>
                </c:pt>
                <c:pt idx="23">
                  <c:v>121.86835609675826</c:v>
                </c:pt>
                <c:pt idx="24">
                  <c:v>129.22919605077573</c:v>
                </c:pt>
              </c:numCache>
            </c:numRef>
          </c:val>
        </c:ser>
        <c:ser>
          <c:idx val="1"/>
          <c:order val="1"/>
          <c:tx>
            <c:v>Pursue</c:v>
          </c:tx>
          <c:spPr>
            <a:pattFill prst="pct5">
              <a:fgClr>
                <a:schemeClr val="tx1"/>
              </a:fgClr>
              <a:bgClr>
                <a:srgbClr val="0070C0"/>
              </a:bgClr>
            </a:pattFill>
            <a:ln>
              <a:solidFill>
                <a:schemeClr val="tx1"/>
              </a:solidFill>
            </a:ln>
          </c:spPr>
          <c:cat>
            <c:numRef>
              <c:f>'Fishery(different fishing med)'!$A$15:$A$39</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'Fishery(different fishing med)'!$K$15:$K$39</c:f>
              <c:numCache>
                <c:formatCode>General</c:formatCode>
                <c:ptCount val="25"/>
                <c:pt idx="0">
                  <c:v>33.146796775562159</c:v>
                </c:pt>
                <c:pt idx="1">
                  <c:v>42.657294213528935</c:v>
                </c:pt>
                <c:pt idx="2">
                  <c:v>29.246178861788618</c:v>
                </c:pt>
                <c:pt idx="3">
                  <c:v>43.821253405994547</c:v>
                </c:pt>
                <c:pt idx="4">
                  <c:v>47.565288356909683</c:v>
                </c:pt>
                <c:pt idx="5">
                  <c:v>52.593298671288274</c:v>
                </c:pt>
                <c:pt idx="6">
                  <c:v>60.922713864306786</c:v>
                </c:pt>
                <c:pt idx="7">
                  <c:v>67.862327909887355</c:v>
                </c:pt>
                <c:pt idx="8">
                  <c:v>70.657270980140936</c:v>
                </c:pt>
                <c:pt idx="9">
                  <c:v>71.085714285714289</c:v>
                </c:pt>
                <c:pt idx="10">
                  <c:v>86.551758296186236</c:v>
                </c:pt>
                <c:pt idx="11">
                  <c:v>71.045965608465607</c:v>
                </c:pt>
                <c:pt idx="12">
                  <c:v>62.206293706293707</c:v>
                </c:pt>
                <c:pt idx="13">
                  <c:v>66.322027716994896</c:v>
                </c:pt>
                <c:pt idx="14">
                  <c:v>84.475473530840219</c:v>
                </c:pt>
                <c:pt idx="15">
                  <c:v>88.908730158730165</c:v>
                </c:pt>
                <c:pt idx="16">
                  <c:v>120.06841783750764</c:v>
                </c:pt>
                <c:pt idx="17">
                  <c:v>118.62828947368421</c:v>
                </c:pt>
                <c:pt idx="18">
                  <c:v>105.85415212840195</c:v>
                </c:pt>
                <c:pt idx="19">
                  <c:v>111.0587786259542</c:v>
                </c:pt>
                <c:pt idx="20">
                  <c:v>111.37312312312312</c:v>
                </c:pt>
                <c:pt idx="21">
                  <c:v>104.43622641509434</c:v>
                </c:pt>
                <c:pt idx="22">
                  <c:v>83.189117451891178</c:v>
                </c:pt>
                <c:pt idx="23">
                  <c:v>83.007751937984494</c:v>
                </c:pt>
                <c:pt idx="24">
                  <c:v>93.737170596393895</c:v>
                </c:pt>
              </c:numCache>
            </c:numRef>
          </c:val>
        </c:ser>
        <c:ser>
          <c:idx val="2"/>
          <c:order val="2"/>
          <c:tx>
            <c:v>Gill net</c:v>
          </c:tx>
          <c:spPr>
            <a:pattFill prst="pct5">
              <a:fgClr>
                <a:schemeClr val="tx1"/>
              </a:fgClr>
              <a:bgClr>
                <a:srgbClr val="FF0000"/>
              </a:bgClr>
            </a:pattFill>
            <a:ln>
              <a:solidFill>
                <a:schemeClr val="tx1"/>
              </a:solidFill>
            </a:ln>
          </c:spPr>
          <c:cat>
            <c:numRef>
              <c:f>'Fishery(different fishing med)'!$A$15:$A$39</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'Fishery(different fishing med)'!$L$15:$L$39</c:f>
              <c:numCache>
                <c:formatCode>General</c:formatCode>
                <c:ptCount val="25"/>
                <c:pt idx="0">
                  <c:v>5.8740338824264189</c:v>
                </c:pt>
                <c:pt idx="1">
                  <c:v>5.9587853998405489</c:v>
                </c:pt>
                <c:pt idx="2">
                  <c:v>6.098739495798319</c:v>
                </c:pt>
                <c:pt idx="3">
                  <c:v>7.0213866245946184</c:v>
                </c:pt>
                <c:pt idx="4">
                  <c:v>7.8391649763353621</c:v>
                </c:pt>
                <c:pt idx="5">
                  <c:v>8.4572293097808302</c:v>
                </c:pt>
                <c:pt idx="6">
                  <c:v>8.8376555364698977</c:v>
                </c:pt>
                <c:pt idx="7">
                  <c:v>10.33489820989821</c:v>
                </c:pt>
                <c:pt idx="8">
                  <c:v>10.608393198144949</c:v>
                </c:pt>
                <c:pt idx="9">
                  <c:v>11.368826282864518</c:v>
                </c:pt>
                <c:pt idx="10">
                  <c:v>12.998767931004137</c:v>
                </c:pt>
                <c:pt idx="11">
                  <c:v>14.73234494253882</c:v>
                </c:pt>
                <c:pt idx="12">
                  <c:v>16.858109622193339</c:v>
                </c:pt>
                <c:pt idx="13">
                  <c:v>16.800337481543977</c:v>
                </c:pt>
                <c:pt idx="14">
                  <c:v>16.268238656663094</c:v>
                </c:pt>
                <c:pt idx="15">
                  <c:v>16.35725252229858</c:v>
                </c:pt>
                <c:pt idx="16">
                  <c:v>15.682146468294093</c:v>
                </c:pt>
                <c:pt idx="17">
                  <c:v>15.426136363636363</c:v>
                </c:pt>
                <c:pt idx="18">
                  <c:v>14.45923253304559</c:v>
                </c:pt>
                <c:pt idx="19">
                  <c:v>14.437869433863129</c:v>
                </c:pt>
                <c:pt idx="20">
                  <c:v>13.552474442742364</c:v>
                </c:pt>
                <c:pt idx="21">
                  <c:v>12.068157118459867</c:v>
                </c:pt>
                <c:pt idx="22">
                  <c:v>12.861190924403052</c:v>
                </c:pt>
                <c:pt idx="23">
                  <c:v>13.034910598953022</c:v>
                </c:pt>
                <c:pt idx="24">
                  <c:v>13.689345617765179</c:v>
                </c:pt>
              </c:numCache>
            </c:numRef>
          </c:val>
        </c:ser>
        <c:ser>
          <c:idx val="3"/>
          <c:order val="3"/>
          <c:tx>
            <c:v>stow net</c:v>
          </c:tx>
          <c:spPr>
            <a:pattFill prst="zigZag">
              <a:fgClr>
                <a:schemeClr val="tx1"/>
              </a:fgClr>
              <a:bgClr>
                <a:schemeClr val="bg1"/>
              </a:bgClr>
            </a:pattFill>
            <a:ln>
              <a:solidFill>
                <a:schemeClr val="tx1"/>
              </a:solidFill>
            </a:ln>
          </c:spPr>
          <c:cat>
            <c:numRef>
              <c:f>'Fishery(different fishing med)'!$A$15:$A$39</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'Fishery(different fishing med)'!$M$15:$M$39</c:f>
              <c:numCache>
                <c:formatCode>General</c:formatCode>
                <c:ptCount val="25"/>
                <c:pt idx="17">
                  <c:v>12.515325670498084</c:v>
                </c:pt>
                <c:pt idx="18">
                  <c:v>12.076729559748427</c:v>
                </c:pt>
                <c:pt idx="19">
                  <c:v>14.605182926829269</c:v>
                </c:pt>
                <c:pt idx="20">
                  <c:v>18.022875816993466</c:v>
                </c:pt>
                <c:pt idx="21">
                  <c:v>13.341439688715953</c:v>
                </c:pt>
                <c:pt idx="22">
                  <c:v>15.98422090729783</c:v>
                </c:pt>
                <c:pt idx="23">
                  <c:v>23.576754385964911</c:v>
                </c:pt>
                <c:pt idx="24">
                  <c:v>16.576015108593012</c:v>
                </c:pt>
              </c:numCache>
            </c:numRef>
          </c:val>
        </c:ser>
        <c:ser>
          <c:idx val="4"/>
          <c:order val="4"/>
          <c:tx>
            <c:v>Line@angle</c:v>
          </c:tx>
          <c:spPr>
            <a:pattFill prst="pct5">
              <a:fgClr>
                <a:schemeClr val="tx1"/>
              </a:fgClr>
              <a:bgClr>
                <a:srgbClr val="FFFF00"/>
              </a:bgClr>
            </a:pattFill>
            <a:ln>
              <a:solidFill>
                <a:schemeClr val="tx1"/>
              </a:solidFill>
            </a:ln>
          </c:spPr>
          <c:cat>
            <c:numRef>
              <c:f>'Fishery(different fishing med)'!$A$15:$A$39</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'Fishery(different fishing med)'!$N$15:$N$39</c:f>
              <c:numCache>
                <c:formatCode>General</c:formatCode>
                <c:ptCount val="25"/>
                <c:pt idx="0">
                  <c:v>8.3168228469433281</c:v>
                </c:pt>
                <c:pt idx="1">
                  <c:v>7.415492957746479</c:v>
                </c:pt>
                <c:pt idx="2">
                  <c:v>6.0316008316008318</c:v>
                </c:pt>
                <c:pt idx="3">
                  <c:v>8.3955307262569825</c:v>
                </c:pt>
                <c:pt idx="4">
                  <c:v>10.624581293481061</c:v>
                </c:pt>
                <c:pt idx="5">
                  <c:v>11.49363219561895</c:v>
                </c:pt>
                <c:pt idx="6">
                  <c:v>19.08838055627762</c:v>
                </c:pt>
                <c:pt idx="7">
                  <c:v>22.257058679106311</c:v>
                </c:pt>
                <c:pt idx="8">
                  <c:v>32.304216107043679</c:v>
                </c:pt>
                <c:pt idx="9">
                  <c:v>32.714963119072706</c:v>
                </c:pt>
                <c:pt idx="10">
                  <c:v>34.244875649084449</c:v>
                </c:pt>
                <c:pt idx="11">
                  <c:v>32.139484978540771</c:v>
                </c:pt>
                <c:pt idx="12">
                  <c:v>28.892847786219544</c:v>
                </c:pt>
                <c:pt idx="13">
                  <c:v>32.125572082379861</c:v>
                </c:pt>
                <c:pt idx="14">
                  <c:v>24.68595450049456</c:v>
                </c:pt>
                <c:pt idx="15">
                  <c:v>23.728727660709524</c:v>
                </c:pt>
                <c:pt idx="16">
                  <c:v>25.799646286003032</c:v>
                </c:pt>
                <c:pt idx="17">
                  <c:v>28.065084022405976</c:v>
                </c:pt>
                <c:pt idx="18">
                  <c:v>22.48620816476646</c:v>
                </c:pt>
                <c:pt idx="19">
                  <c:v>33.026646556058324</c:v>
                </c:pt>
                <c:pt idx="20">
                  <c:v>31.148118494795838</c:v>
                </c:pt>
                <c:pt idx="21">
                  <c:v>29.530724717553046</c:v>
                </c:pt>
                <c:pt idx="22">
                  <c:v>29.914586070959263</c:v>
                </c:pt>
                <c:pt idx="23">
                  <c:v>30.473033321882514</c:v>
                </c:pt>
                <c:pt idx="24">
                  <c:v>33.807705903145987</c:v>
                </c:pt>
              </c:numCache>
            </c:numRef>
          </c:val>
        </c:ser>
        <c:ser>
          <c:idx val="5"/>
          <c:order val="5"/>
          <c:tx>
            <c:v>others</c:v>
          </c:tx>
          <c:spPr>
            <a:pattFill prst="pct5">
              <a:fgClr>
                <a:schemeClr val="tx1"/>
              </a:fgClr>
              <a:bgClr>
                <a:srgbClr val="7030A0"/>
              </a:bgClr>
            </a:pattFill>
            <a:ln>
              <a:solidFill>
                <a:schemeClr val="tx1"/>
              </a:solidFill>
            </a:ln>
          </c:spPr>
          <c:cat>
            <c:numRef>
              <c:f>'Fishery(different fishing med)'!$A$15:$A$39</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'Fishery(different fishing med)'!$O$15:$O$39</c:f>
              <c:numCache>
                <c:formatCode>General</c:formatCode>
                <c:ptCount val="25"/>
                <c:pt idx="0">
                  <c:v>8.8575430732595599</c:v>
                </c:pt>
                <c:pt idx="1">
                  <c:v>10.721959329837576</c:v>
                </c:pt>
                <c:pt idx="2">
                  <c:v>8.8841653666146652</c:v>
                </c:pt>
                <c:pt idx="3">
                  <c:v>5.6299061433447095</c:v>
                </c:pt>
                <c:pt idx="4">
                  <c:v>4.3174736842105261</c:v>
                </c:pt>
                <c:pt idx="5">
                  <c:v>5.9587178723826533</c:v>
                </c:pt>
                <c:pt idx="6">
                  <c:v>6.5713568847852271</c:v>
                </c:pt>
                <c:pt idx="7">
                  <c:v>7.5029300241296104</c:v>
                </c:pt>
                <c:pt idx="8">
                  <c:v>8.3863406975440178</c:v>
                </c:pt>
                <c:pt idx="9">
                  <c:v>8.8274772497472203</c:v>
                </c:pt>
                <c:pt idx="10">
                  <c:v>8.5260148656375065</c:v>
                </c:pt>
                <c:pt idx="11">
                  <c:v>13.947787042976266</c:v>
                </c:pt>
                <c:pt idx="12">
                  <c:v>10.78327666540738</c:v>
                </c:pt>
                <c:pt idx="13">
                  <c:v>10.759009009009009</c:v>
                </c:pt>
                <c:pt idx="14">
                  <c:v>9.8535637149028084</c:v>
                </c:pt>
                <c:pt idx="15">
                  <c:v>10.420497253541486</c:v>
                </c:pt>
                <c:pt idx="16">
                  <c:v>9.1701317715958997</c:v>
                </c:pt>
                <c:pt idx="17">
                  <c:v>13.480171489817792</c:v>
                </c:pt>
                <c:pt idx="18">
                  <c:v>16.367725959554271</c:v>
                </c:pt>
                <c:pt idx="19">
                  <c:v>13.802493182703545</c:v>
                </c:pt>
                <c:pt idx="20">
                  <c:v>14.669414123412787</c:v>
                </c:pt>
                <c:pt idx="21">
                  <c:v>14.95817120622568</c:v>
                </c:pt>
                <c:pt idx="22">
                  <c:v>11.829317721233956</c:v>
                </c:pt>
                <c:pt idx="23">
                  <c:v>10.386661451202816</c:v>
                </c:pt>
                <c:pt idx="24">
                  <c:v>9.2269380684278914</c:v>
                </c:pt>
              </c:numCache>
            </c:numRef>
          </c:val>
        </c:ser>
        <c:dLbls>
          <c:showLegendKey val="0"/>
          <c:showVal val="0"/>
          <c:showCatName val="0"/>
          <c:showSerName val="0"/>
          <c:showPercent val="0"/>
          <c:showBubbleSize val="0"/>
        </c:dLbls>
        <c:axId val="138210304"/>
        <c:axId val="138232960"/>
      </c:areaChart>
      <c:catAx>
        <c:axId val="138210304"/>
        <c:scaling>
          <c:orientation val="minMax"/>
        </c:scaling>
        <c:delete val="0"/>
        <c:axPos val="b"/>
        <c:title>
          <c:tx>
            <c:rich>
              <a:bodyPr/>
              <a:lstStyle/>
              <a:p>
                <a:pPr>
                  <a:defRPr/>
                </a:pPr>
                <a:r>
                  <a:rPr lang="en-US" altLang="zh-CN"/>
                  <a:t>Year</a:t>
                </a:r>
                <a:endParaRPr lang="zh-CN" altLang="en-US"/>
              </a:p>
            </c:rich>
          </c:tx>
          <c:layout/>
          <c:overlay val="0"/>
        </c:title>
        <c:numFmt formatCode="General" sourceLinked="1"/>
        <c:majorTickMark val="out"/>
        <c:minorTickMark val="none"/>
        <c:tickLblPos val="nextTo"/>
        <c:spPr>
          <a:ln w="19050">
            <a:solidFill>
              <a:schemeClr val="tx1"/>
            </a:solidFill>
          </a:ln>
        </c:spPr>
        <c:crossAx val="138232960"/>
        <c:crosses val="autoZero"/>
        <c:auto val="1"/>
        <c:lblAlgn val="ctr"/>
        <c:lblOffset val="100"/>
        <c:tickLblSkip val="5"/>
        <c:tickMarkSkip val="5"/>
        <c:noMultiLvlLbl val="0"/>
      </c:catAx>
      <c:valAx>
        <c:axId val="138232960"/>
        <c:scaling>
          <c:orientation val="minMax"/>
          <c:max val="320"/>
          <c:min val="0"/>
        </c:scaling>
        <c:delete val="0"/>
        <c:axPos val="l"/>
        <c:title>
          <c:tx>
            <c:rich>
              <a:bodyPr rot="-5400000" vert="horz"/>
              <a:lstStyle/>
              <a:p>
                <a:pPr>
                  <a:defRPr/>
                </a:pPr>
                <a:r>
                  <a:rPr lang="en-US" altLang="zh-CN"/>
                  <a:t>CPUE, Tons</a:t>
                </a:r>
                <a:r>
                  <a:rPr lang="en-US" altLang="zh-CN" baseline="0"/>
                  <a:t> per vessel</a:t>
                </a:r>
                <a:endParaRPr lang="zh-CN" altLang="en-US"/>
              </a:p>
            </c:rich>
          </c:tx>
          <c:layout/>
          <c:overlay val="0"/>
        </c:title>
        <c:numFmt formatCode="General" sourceLinked="1"/>
        <c:majorTickMark val="out"/>
        <c:minorTickMark val="none"/>
        <c:tickLblPos val="nextTo"/>
        <c:spPr>
          <a:ln w="19050">
            <a:solidFill>
              <a:schemeClr val="tx1"/>
            </a:solidFill>
          </a:ln>
        </c:spPr>
        <c:crossAx val="138210304"/>
        <c:crosses val="autoZero"/>
        <c:crossBetween val="midCat"/>
        <c:majorUnit val="50"/>
      </c:valAx>
    </c:plotArea>
    <c:legend>
      <c:legendPos val="r"/>
      <c:layout>
        <c:manualLayout>
          <c:xMode val="edge"/>
          <c:yMode val="edge"/>
          <c:x val="0.1425269028871391"/>
          <c:y val="3.4780548264800233E-3"/>
          <c:w val="0.37687445319335083"/>
          <c:h val="0.26619203849518808"/>
        </c:manualLayout>
      </c:layout>
      <c:overlay val="1"/>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Motor vessel</c:v>
          </c:tx>
          <c:spPr>
            <a:pattFill prst="pct70">
              <a:fgClr>
                <a:srgbClr val="FFFF00"/>
              </a:fgClr>
              <a:bgClr>
                <a:srgbClr val="00B050"/>
              </a:bgClr>
            </a:pattFill>
            <a:ln>
              <a:solidFill>
                <a:schemeClr val="tx1"/>
              </a:solidFill>
            </a:ln>
          </c:spPr>
          <c:invertIfNegative val="0"/>
          <c:cat>
            <c:numRef>
              <c:f>'Total catch in Guangdong'!$A$8:$A$65</c:f>
              <c:numCache>
                <c:formatCode>General</c:formatCode>
                <c:ptCount val="58"/>
                <c:pt idx="0">
                  <c:v>1953</c:v>
                </c:pt>
                <c:pt idx="1">
                  <c:v>1954</c:v>
                </c:pt>
                <c:pt idx="2">
                  <c:v>1955</c:v>
                </c:pt>
                <c:pt idx="3">
                  <c:v>1956</c:v>
                </c:pt>
                <c:pt idx="4">
                  <c:v>1957</c:v>
                </c:pt>
                <c:pt idx="5">
                  <c:v>1958</c:v>
                </c:pt>
                <c:pt idx="6">
                  <c:v>1959</c:v>
                </c:pt>
                <c:pt idx="7">
                  <c:v>1960</c:v>
                </c:pt>
                <c:pt idx="8">
                  <c:v>1961</c:v>
                </c:pt>
                <c:pt idx="9">
                  <c:v>1962</c:v>
                </c:pt>
                <c:pt idx="10">
                  <c:v>1963</c:v>
                </c:pt>
                <c:pt idx="11">
                  <c:v>1964</c:v>
                </c:pt>
                <c:pt idx="12">
                  <c:v>1965</c:v>
                </c:pt>
                <c:pt idx="13">
                  <c:v>1966</c:v>
                </c:pt>
                <c:pt idx="14">
                  <c:v>1967</c:v>
                </c:pt>
                <c:pt idx="15">
                  <c:v>1968</c:v>
                </c:pt>
                <c:pt idx="16">
                  <c:v>1969</c:v>
                </c:pt>
                <c:pt idx="17">
                  <c:v>1970</c:v>
                </c:pt>
                <c:pt idx="18">
                  <c:v>1971</c:v>
                </c:pt>
                <c:pt idx="19">
                  <c:v>1972</c:v>
                </c:pt>
                <c:pt idx="20">
                  <c:v>1973</c:v>
                </c:pt>
                <c:pt idx="21">
                  <c:v>1974</c:v>
                </c:pt>
                <c:pt idx="22">
                  <c:v>1975</c:v>
                </c:pt>
                <c:pt idx="23">
                  <c:v>1976</c:v>
                </c:pt>
                <c:pt idx="24">
                  <c:v>1977</c:v>
                </c:pt>
                <c:pt idx="25">
                  <c:v>1978</c:v>
                </c:pt>
                <c:pt idx="26">
                  <c:v>1979</c:v>
                </c:pt>
                <c:pt idx="27">
                  <c:v>1980</c:v>
                </c:pt>
                <c:pt idx="28">
                  <c:v>1981</c:v>
                </c:pt>
                <c:pt idx="29">
                  <c:v>1982</c:v>
                </c:pt>
                <c:pt idx="30">
                  <c:v>1983</c:v>
                </c:pt>
                <c:pt idx="31">
                  <c:v>1984</c:v>
                </c:pt>
                <c:pt idx="32">
                  <c:v>1985</c:v>
                </c:pt>
                <c:pt idx="33">
                  <c:v>1986</c:v>
                </c:pt>
                <c:pt idx="34">
                  <c:v>1987</c:v>
                </c:pt>
                <c:pt idx="35">
                  <c:v>1988</c:v>
                </c:pt>
                <c:pt idx="36">
                  <c:v>1989</c:v>
                </c:pt>
                <c:pt idx="37">
                  <c:v>1990</c:v>
                </c:pt>
                <c:pt idx="38">
                  <c:v>1991</c:v>
                </c:pt>
                <c:pt idx="39">
                  <c:v>1992</c:v>
                </c:pt>
                <c:pt idx="40">
                  <c:v>1993</c:v>
                </c:pt>
                <c:pt idx="41">
                  <c:v>1994</c:v>
                </c:pt>
                <c:pt idx="42">
                  <c:v>1995</c:v>
                </c:pt>
                <c:pt idx="43">
                  <c:v>1996</c:v>
                </c:pt>
                <c:pt idx="44">
                  <c:v>1997</c:v>
                </c:pt>
                <c:pt idx="45">
                  <c:v>1998</c:v>
                </c:pt>
                <c:pt idx="46">
                  <c:v>1999</c:v>
                </c:pt>
                <c:pt idx="47">
                  <c:v>2000</c:v>
                </c:pt>
                <c:pt idx="48">
                  <c:v>2001</c:v>
                </c:pt>
                <c:pt idx="49">
                  <c:v>2002</c:v>
                </c:pt>
                <c:pt idx="50">
                  <c:v>2003</c:v>
                </c:pt>
                <c:pt idx="51">
                  <c:v>2004</c:v>
                </c:pt>
                <c:pt idx="52">
                  <c:v>2005</c:v>
                </c:pt>
                <c:pt idx="53">
                  <c:v>2006</c:v>
                </c:pt>
                <c:pt idx="54">
                  <c:v>2007</c:v>
                </c:pt>
                <c:pt idx="55">
                  <c:v>2008</c:v>
                </c:pt>
                <c:pt idx="56">
                  <c:v>2009</c:v>
                </c:pt>
                <c:pt idx="57">
                  <c:v>2010</c:v>
                </c:pt>
              </c:numCache>
            </c:numRef>
          </c:cat>
          <c:val>
            <c:numRef>
              <c:f>'Total catch in Guangdong'!$C$8:$C$65</c:f>
              <c:numCache>
                <c:formatCode>General</c:formatCode>
                <c:ptCount val="58"/>
                <c:pt idx="0">
                  <c:v>4</c:v>
                </c:pt>
                <c:pt idx="1">
                  <c:v>6</c:v>
                </c:pt>
                <c:pt idx="2">
                  <c:v>165</c:v>
                </c:pt>
                <c:pt idx="3">
                  <c:v>575</c:v>
                </c:pt>
                <c:pt idx="4">
                  <c:v>693</c:v>
                </c:pt>
                <c:pt idx="5">
                  <c:v>252</c:v>
                </c:pt>
                <c:pt idx="6">
                  <c:v>348</c:v>
                </c:pt>
                <c:pt idx="7">
                  <c:v>456</c:v>
                </c:pt>
                <c:pt idx="8">
                  <c:v>557</c:v>
                </c:pt>
                <c:pt idx="9">
                  <c:v>692</c:v>
                </c:pt>
                <c:pt idx="10">
                  <c:v>868</c:v>
                </c:pt>
                <c:pt idx="11">
                  <c:v>1112</c:v>
                </c:pt>
                <c:pt idx="12">
                  <c:v>1211</c:v>
                </c:pt>
                <c:pt idx="13">
                  <c:v>1443</c:v>
                </c:pt>
                <c:pt idx="14">
                  <c:v>1442</c:v>
                </c:pt>
                <c:pt idx="15">
                  <c:v>1440</c:v>
                </c:pt>
                <c:pt idx="16">
                  <c:v>2207</c:v>
                </c:pt>
                <c:pt idx="17">
                  <c:v>2372</c:v>
                </c:pt>
                <c:pt idx="18">
                  <c:v>2636</c:v>
                </c:pt>
                <c:pt idx="19">
                  <c:v>2714</c:v>
                </c:pt>
                <c:pt idx="20">
                  <c:v>3178</c:v>
                </c:pt>
                <c:pt idx="21">
                  <c:v>3622</c:v>
                </c:pt>
                <c:pt idx="22">
                  <c:v>4149</c:v>
                </c:pt>
                <c:pt idx="23">
                  <c:v>4613</c:v>
                </c:pt>
                <c:pt idx="24">
                  <c:v>5101</c:v>
                </c:pt>
                <c:pt idx="25">
                  <c:v>5493</c:v>
                </c:pt>
                <c:pt idx="26">
                  <c:v>6008</c:v>
                </c:pt>
                <c:pt idx="27">
                  <c:v>8253</c:v>
                </c:pt>
                <c:pt idx="28">
                  <c:v>13410</c:v>
                </c:pt>
                <c:pt idx="29">
                  <c:v>23569</c:v>
                </c:pt>
                <c:pt idx="30">
                  <c:v>30308</c:v>
                </c:pt>
                <c:pt idx="31">
                  <c:v>34275</c:v>
                </c:pt>
                <c:pt idx="32">
                  <c:v>38785</c:v>
                </c:pt>
                <c:pt idx="33">
                  <c:v>47892</c:v>
                </c:pt>
                <c:pt idx="34">
                  <c:v>54891</c:v>
                </c:pt>
                <c:pt idx="35">
                  <c:v>49022</c:v>
                </c:pt>
                <c:pt idx="36">
                  <c:v>49657</c:v>
                </c:pt>
                <c:pt idx="37">
                  <c:v>50560</c:v>
                </c:pt>
                <c:pt idx="38">
                  <c:v>51442</c:v>
                </c:pt>
                <c:pt idx="39">
                  <c:v>50961</c:v>
                </c:pt>
                <c:pt idx="40">
                  <c:v>48518</c:v>
                </c:pt>
                <c:pt idx="41">
                  <c:v>48228</c:v>
                </c:pt>
                <c:pt idx="42">
                  <c:v>49210</c:v>
                </c:pt>
                <c:pt idx="43">
                  <c:v>50856</c:v>
                </c:pt>
                <c:pt idx="44">
                  <c:v>52453</c:v>
                </c:pt>
                <c:pt idx="45">
                  <c:v>52996</c:v>
                </c:pt>
                <c:pt idx="46">
                  <c:v>52780</c:v>
                </c:pt>
                <c:pt idx="47">
                  <c:v>55150</c:v>
                </c:pt>
                <c:pt idx="48">
                  <c:v>52779</c:v>
                </c:pt>
                <c:pt idx="49">
                  <c:v>53774</c:v>
                </c:pt>
                <c:pt idx="50">
                  <c:v>59940</c:v>
                </c:pt>
                <c:pt idx="51">
                  <c:v>58051</c:v>
                </c:pt>
                <c:pt idx="52">
                  <c:v>57885</c:v>
                </c:pt>
                <c:pt idx="53">
                  <c:v>49840</c:v>
                </c:pt>
                <c:pt idx="54">
                  <c:v>48890</c:v>
                </c:pt>
                <c:pt idx="55">
                  <c:v>46472</c:v>
                </c:pt>
                <c:pt idx="56">
                  <c:v>45849</c:v>
                </c:pt>
                <c:pt idx="57">
                  <c:v>45105</c:v>
                </c:pt>
              </c:numCache>
            </c:numRef>
          </c:val>
        </c:ser>
        <c:ser>
          <c:idx val="1"/>
          <c:order val="1"/>
          <c:tx>
            <c:v>Unmotorized vessel</c:v>
          </c:tx>
          <c:spPr>
            <a:pattFill prst="ltDnDiag">
              <a:fgClr>
                <a:schemeClr val="accent4">
                  <a:lumMod val="75000"/>
                </a:schemeClr>
              </a:fgClr>
              <a:bgClr>
                <a:schemeClr val="bg1"/>
              </a:bgClr>
            </a:pattFill>
            <a:ln>
              <a:solidFill>
                <a:schemeClr val="tx1"/>
              </a:solidFill>
            </a:ln>
          </c:spPr>
          <c:invertIfNegative val="0"/>
          <c:cat>
            <c:numRef>
              <c:f>'Total catch in Guangdong'!$A$8:$A$65</c:f>
              <c:numCache>
                <c:formatCode>General</c:formatCode>
                <c:ptCount val="58"/>
                <c:pt idx="0">
                  <c:v>1953</c:v>
                </c:pt>
                <c:pt idx="1">
                  <c:v>1954</c:v>
                </c:pt>
                <c:pt idx="2">
                  <c:v>1955</c:v>
                </c:pt>
                <c:pt idx="3">
                  <c:v>1956</c:v>
                </c:pt>
                <c:pt idx="4">
                  <c:v>1957</c:v>
                </c:pt>
                <c:pt idx="5">
                  <c:v>1958</c:v>
                </c:pt>
                <c:pt idx="6">
                  <c:v>1959</c:v>
                </c:pt>
                <c:pt idx="7">
                  <c:v>1960</c:v>
                </c:pt>
                <c:pt idx="8">
                  <c:v>1961</c:v>
                </c:pt>
                <c:pt idx="9">
                  <c:v>1962</c:v>
                </c:pt>
                <c:pt idx="10">
                  <c:v>1963</c:v>
                </c:pt>
                <c:pt idx="11">
                  <c:v>1964</c:v>
                </c:pt>
                <c:pt idx="12">
                  <c:v>1965</c:v>
                </c:pt>
                <c:pt idx="13">
                  <c:v>1966</c:v>
                </c:pt>
                <c:pt idx="14">
                  <c:v>1967</c:v>
                </c:pt>
                <c:pt idx="15">
                  <c:v>1968</c:v>
                </c:pt>
                <c:pt idx="16">
                  <c:v>1969</c:v>
                </c:pt>
                <c:pt idx="17">
                  <c:v>1970</c:v>
                </c:pt>
                <c:pt idx="18">
                  <c:v>1971</c:v>
                </c:pt>
                <c:pt idx="19">
                  <c:v>1972</c:v>
                </c:pt>
                <c:pt idx="20">
                  <c:v>1973</c:v>
                </c:pt>
                <c:pt idx="21">
                  <c:v>1974</c:v>
                </c:pt>
                <c:pt idx="22">
                  <c:v>1975</c:v>
                </c:pt>
                <c:pt idx="23">
                  <c:v>1976</c:v>
                </c:pt>
                <c:pt idx="24">
                  <c:v>1977</c:v>
                </c:pt>
                <c:pt idx="25">
                  <c:v>1978</c:v>
                </c:pt>
                <c:pt idx="26">
                  <c:v>1979</c:v>
                </c:pt>
                <c:pt idx="27">
                  <c:v>1980</c:v>
                </c:pt>
                <c:pt idx="28">
                  <c:v>1981</c:v>
                </c:pt>
                <c:pt idx="29">
                  <c:v>1982</c:v>
                </c:pt>
                <c:pt idx="30">
                  <c:v>1983</c:v>
                </c:pt>
                <c:pt idx="31">
                  <c:v>1984</c:v>
                </c:pt>
                <c:pt idx="32">
                  <c:v>1985</c:v>
                </c:pt>
                <c:pt idx="33">
                  <c:v>1986</c:v>
                </c:pt>
                <c:pt idx="34">
                  <c:v>1987</c:v>
                </c:pt>
                <c:pt idx="35">
                  <c:v>1988</c:v>
                </c:pt>
                <c:pt idx="36">
                  <c:v>1989</c:v>
                </c:pt>
                <c:pt idx="37">
                  <c:v>1990</c:v>
                </c:pt>
                <c:pt idx="38">
                  <c:v>1991</c:v>
                </c:pt>
                <c:pt idx="39">
                  <c:v>1992</c:v>
                </c:pt>
                <c:pt idx="40">
                  <c:v>1993</c:v>
                </c:pt>
                <c:pt idx="41">
                  <c:v>1994</c:v>
                </c:pt>
                <c:pt idx="42">
                  <c:v>1995</c:v>
                </c:pt>
                <c:pt idx="43">
                  <c:v>1996</c:v>
                </c:pt>
                <c:pt idx="44">
                  <c:v>1997</c:v>
                </c:pt>
                <c:pt idx="45">
                  <c:v>1998</c:v>
                </c:pt>
                <c:pt idx="46">
                  <c:v>1999</c:v>
                </c:pt>
                <c:pt idx="47">
                  <c:v>2000</c:v>
                </c:pt>
                <c:pt idx="48">
                  <c:v>2001</c:v>
                </c:pt>
                <c:pt idx="49">
                  <c:v>2002</c:v>
                </c:pt>
                <c:pt idx="50">
                  <c:v>2003</c:v>
                </c:pt>
                <c:pt idx="51">
                  <c:v>2004</c:v>
                </c:pt>
                <c:pt idx="52">
                  <c:v>2005</c:v>
                </c:pt>
                <c:pt idx="53">
                  <c:v>2006</c:v>
                </c:pt>
                <c:pt idx="54">
                  <c:v>2007</c:v>
                </c:pt>
                <c:pt idx="55">
                  <c:v>2008</c:v>
                </c:pt>
                <c:pt idx="56">
                  <c:v>2009</c:v>
                </c:pt>
                <c:pt idx="57">
                  <c:v>2010</c:v>
                </c:pt>
              </c:numCache>
            </c:numRef>
          </c:cat>
          <c:val>
            <c:numRef>
              <c:f>'Total catch in Guangdong'!$F$8:$F$65</c:f>
              <c:numCache>
                <c:formatCode>General</c:formatCode>
                <c:ptCount val="58"/>
                <c:pt idx="0">
                  <c:v>39781</c:v>
                </c:pt>
                <c:pt idx="1">
                  <c:v>47338</c:v>
                </c:pt>
                <c:pt idx="2">
                  <c:v>44571</c:v>
                </c:pt>
                <c:pt idx="3">
                  <c:v>47045</c:v>
                </c:pt>
                <c:pt idx="4">
                  <c:v>42317</c:v>
                </c:pt>
                <c:pt idx="5">
                  <c:v>38876</c:v>
                </c:pt>
                <c:pt idx="6">
                  <c:v>36667</c:v>
                </c:pt>
                <c:pt idx="7">
                  <c:v>34628</c:v>
                </c:pt>
                <c:pt idx="8">
                  <c:v>34851</c:v>
                </c:pt>
                <c:pt idx="9">
                  <c:v>35715</c:v>
                </c:pt>
                <c:pt idx="10">
                  <c:v>37509</c:v>
                </c:pt>
                <c:pt idx="11">
                  <c:v>38508</c:v>
                </c:pt>
                <c:pt idx="12">
                  <c:v>40186</c:v>
                </c:pt>
                <c:pt idx="13">
                  <c:v>38932</c:v>
                </c:pt>
                <c:pt idx="14">
                  <c:v>41703</c:v>
                </c:pt>
                <c:pt idx="15">
                  <c:v>41703</c:v>
                </c:pt>
                <c:pt idx="16">
                  <c:v>46928</c:v>
                </c:pt>
                <c:pt idx="17">
                  <c:v>40048</c:v>
                </c:pt>
                <c:pt idx="18">
                  <c:v>40510</c:v>
                </c:pt>
                <c:pt idx="19">
                  <c:v>35022</c:v>
                </c:pt>
                <c:pt idx="20">
                  <c:v>35278</c:v>
                </c:pt>
                <c:pt idx="21">
                  <c:v>33566</c:v>
                </c:pt>
                <c:pt idx="22">
                  <c:v>35084</c:v>
                </c:pt>
                <c:pt idx="23">
                  <c:v>31482</c:v>
                </c:pt>
                <c:pt idx="24">
                  <c:v>30810</c:v>
                </c:pt>
                <c:pt idx="25">
                  <c:v>31429</c:v>
                </c:pt>
                <c:pt idx="26">
                  <c:v>32738</c:v>
                </c:pt>
                <c:pt idx="27">
                  <c:v>33244</c:v>
                </c:pt>
                <c:pt idx="28">
                  <c:v>33027</c:v>
                </c:pt>
                <c:pt idx="29">
                  <c:v>32106</c:v>
                </c:pt>
                <c:pt idx="30">
                  <c:v>28145</c:v>
                </c:pt>
                <c:pt idx="31">
                  <c:v>25264</c:v>
                </c:pt>
                <c:pt idx="32">
                  <c:v>25063</c:v>
                </c:pt>
                <c:pt idx="33">
                  <c:v>20048</c:v>
                </c:pt>
                <c:pt idx="34">
                  <c:v>16595</c:v>
                </c:pt>
                <c:pt idx="35">
                  <c:v>10351</c:v>
                </c:pt>
                <c:pt idx="36">
                  <c:v>9515</c:v>
                </c:pt>
                <c:pt idx="37">
                  <c:v>8911</c:v>
                </c:pt>
                <c:pt idx="38">
                  <c:v>6870</c:v>
                </c:pt>
                <c:pt idx="39">
                  <c:v>6206</c:v>
                </c:pt>
                <c:pt idx="40">
                  <c:v>7253</c:v>
                </c:pt>
                <c:pt idx="41">
                  <c:v>5899</c:v>
                </c:pt>
                <c:pt idx="42">
                  <c:v>6607</c:v>
                </c:pt>
                <c:pt idx="43">
                  <c:v>5960</c:v>
                </c:pt>
                <c:pt idx="44">
                  <c:v>6492</c:v>
                </c:pt>
                <c:pt idx="45">
                  <c:v>5342</c:v>
                </c:pt>
                <c:pt idx="46">
                  <c:v>5020</c:v>
                </c:pt>
                <c:pt idx="47">
                  <c:v>4807</c:v>
                </c:pt>
                <c:pt idx="48">
                  <c:v>4694</c:v>
                </c:pt>
                <c:pt idx="49">
                  <c:v>4019</c:v>
                </c:pt>
                <c:pt idx="50">
                  <c:v>4961</c:v>
                </c:pt>
                <c:pt idx="51">
                  <c:v>4736</c:v>
                </c:pt>
                <c:pt idx="52">
                  <c:v>4542</c:v>
                </c:pt>
                <c:pt idx="53">
                  <c:v>3146</c:v>
                </c:pt>
                <c:pt idx="54">
                  <c:v>3086</c:v>
                </c:pt>
                <c:pt idx="55">
                  <c:v>3843</c:v>
                </c:pt>
                <c:pt idx="56">
                  <c:v>3112</c:v>
                </c:pt>
                <c:pt idx="57">
                  <c:v>2855</c:v>
                </c:pt>
              </c:numCache>
            </c:numRef>
          </c:val>
        </c:ser>
        <c:dLbls>
          <c:showLegendKey val="0"/>
          <c:showVal val="0"/>
          <c:showCatName val="0"/>
          <c:showSerName val="0"/>
          <c:showPercent val="0"/>
          <c:showBubbleSize val="0"/>
        </c:dLbls>
        <c:gapWidth val="150"/>
        <c:overlap val="100"/>
        <c:axId val="138466048"/>
        <c:axId val="138467968"/>
      </c:barChart>
      <c:catAx>
        <c:axId val="138466048"/>
        <c:scaling>
          <c:orientation val="minMax"/>
        </c:scaling>
        <c:delete val="0"/>
        <c:axPos val="b"/>
        <c:title>
          <c:tx>
            <c:rich>
              <a:bodyPr/>
              <a:lstStyle/>
              <a:p>
                <a:pPr>
                  <a:defRPr/>
                </a:pPr>
                <a:r>
                  <a:rPr lang="en-US" altLang="zh-CN"/>
                  <a:t>Year</a:t>
                </a:r>
              </a:p>
            </c:rich>
          </c:tx>
          <c:layout/>
          <c:overlay val="0"/>
        </c:title>
        <c:numFmt formatCode="General" sourceLinked="1"/>
        <c:majorTickMark val="out"/>
        <c:minorTickMark val="none"/>
        <c:tickLblPos val="nextTo"/>
        <c:crossAx val="138467968"/>
        <c:crosses val="autoZero"/>
        <c:auto val="1"/>
        <c:lblAlgn val="ctr"/>
        <c:lblOffset val="100"/>
        <c:tickLblSkip val="10"/>
        <c:noMultiLvlLbl val="1"/>
      </c:catAx>
      <c:valAx>
        <c:axId val="138467968"/>
        <c:scaling>
          <c:orientation val="minMax"/>
        </c:scaling>
        <c:delete val="0"/>
        <c:axPos val="l"/>
        <c:title>
          <c:tx>
            <c:rich>
              <a:bodyPr rot="-5400000" vert="horz"/>
              <a:lstStyle/>
              <a:p>
                <a:pPr>
                  <a:defRPr/>
                </a:pPr>
                <a:r>
                  <a:rPr lang="en-US" altLang="zh-CN"/>
                  <a:t>Fish Vessel</a:t>
                </a:r>
                <a:endParaRPr lang="zh-CN" altLang="en-US"/>
              </a:p>
            </c:rich>
          </c:tx>
          <c:layout/>
          <c:overlay val="0"/>
        </c:title>
        <c:numFmt formatCode="General" sourceLinked="1"/>
        <c:majorTickMark val="out"/>
        <c:minorTickMark val="none"/>
        <c:tickLblPos val="nextTo"/>
        <c:crossAx val="138466048"/>
        <c:crosses val="autoZero"/>
        <c:crossBetween val="between"/>
        <c:majorUnit val="20000"/>
      </c:valAx>
      <c:spPr>
        <a:ln>
          <a:noFill/>
        </a:ln>
      </c:spPr>
    </c:plotArea>
    <c:legend>
      <c:legendPos val="r"/>
      <c:layout>
        <c:manualLayout>
          <c:xMode val="edge"/>
          <c:yMode val="edge"/>
          <c:x val="0.27677649827240153"/>
          <c:y val="9.6838373464186542E-2"/>
          <c:w val="0.2627857724680967"/>
          <c:h val="0.13791167408421773"/>
        </c:manualLayout>
      </c:layout>
      <c:overlay val="1"/>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Reef area</c:v>
          </c:tx>
          <c:spPr>
            <a:ln>
              <a:solidFill>
                <a:schemeClr val="tx1"/>
              </a:solidFill>
              <a:prstDash val="dashDot"/>
            </a:ln>
          </c:spPr>
          <c:marker>
            <c:spPr>
              <a:solidFill>
                <a:schemeClr val="tx1"/>
              </a:solidFill>
            </c:spPr>
          </c:marker>
          <c:xVal>
            <c:numRef>
              <c:f>Sheet4!$A$1:$A$10</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Sheet4!$G$1:$G$10</c:f>
              <c:numCache>
                <c:formatCode>General</c:formatCode>
                <c:ptCount val="10"/>
                <c:pt idx="0">
                  <c:v>4.5359999999999998E-2</c:v>
                </c:pt>
                <c:pt idx="1">
                  <c:v>25.752359999999999</c:v>
                </c:pt>
                <c:pt idx="2">
                  <c:v>73.786339999999996</c:v>
                </c:pt>
                <c:pt idx="3">
                  <c:v>109.31282</c:v>
                </c:pt>
                <c:pt idx="4">
                  <c:v>125.52582</c:v>
                </c:pt>
                <c:pt idx="5">
                  <c:v>137.04702</c:v>
                </c:pt>
                <c:pt idx="6">
                  <c:v>167.03502</c:v>
                </c:pt>
                <c:pt idx="7">
                  <c:v>187.22002000000001</c:v>
                </c:pt>
                <c:pt idx="8">
                  <c:v>203.53762</c:v>
                </c:pt>
                <c:pt idx="9">
                  <c:v>206.84547600000002</c:v>
                </c:pt>
              </c:numCache>
            </c:numRef>
          </c:yVal>
          <c:smooth val="0"/>
        </c:ser>
        <c:dLbls>
          <c:showLegendKey val="0"/>
          <c:showVal val="0"/>
          <c:showCatName val="0"/>
          <c:showSerName val="0"/>
          <c:showPercent val="0"/>
          <c:showBubbleSize val="0"/>
        </c:dLbls>
        <c:axId val="138603904"/>
        <c:axId val="138708864"/>
      </c:scatterChart>
      <c:scatterChart>
        <c:scatterStyle val="lineMarker"/>
        <c:varyColors val="0"/>
        <c:ser>
          <c:idx val="1"/>
          <c:order val="1"/>
          <c:tx>
            <c:v>Construction area</c:v>
          </c:tx>
          <c:spPr>
            <a:ln>
              <a:solidFill>
                <a:schemeClr val="tx1"/>
              </a:solidFill>
            </a:ln>
          </c:spPr>
          <c:marker>
            <c:symbol val="square"/>
            <c:size val="7"/>
            <c:spPr>
              <a:solidFill>
                <a:schemeClr val="tx1"/>
              </a:solidFill>
              <a:ln>
                <a:solidFill>
                  <a:schemeClr val="tx1"/>
                </a:solidFill>
              </a:ln>
            </c:spPr>
          </c:marker>
          <c:xVal>
            <c:numRef>
              <c:f>Sheet4!$A$1:$A$10</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Sheet4!$F$1:$F$10</c:f>
              <c:numCache>
                <c:formatCode>General</c:formatCode>
                <c:ptCount val="10"/>
                <c:pt idx="0">
                  <c:v>0.192</c:v>
                </c:pt>
                <c:pt idx="1">
                  <c:v>31.957000000000001</c:v>
                </c:pt>
                <c:pt idx="2">
                  <c:v>70.06</c:v>
                </c:pt>
                <c:pt idx="3">
                  <c:v>108.708</c:v>
                </c:pt>
                <c:pt idx="4">
                  <c:v>120.983</c:v>
                </c:pt>
                <c:pt idx="5">
                  <c:v>138.64099999999999</c:v>
                </c:pt>
                <c:pt idx="6">
                  <c:v>149.65100000000001</c:v>
                </c:pt>
                <c:pt idx="7">
                  <c:v>160.995</c:v>
                </c:pt>
                <c:pt idx="8">
                  <c:v>173.79499999999999</c:v>
                </c:pt>
                <c:pt idx="9">
                  <c:v>179.82335699999999</c:v>
                </c:pt>
              </c:numCache>
            </c:numRef>
          </c:yVal>
          <c:smooth val="0"/>
        </c:ser>
        <c:dLbls>
          <c:showLegendKey val="0"/>
          <c:showVal val="0"/>
          <c:showCatName val="0"/>
          <c:showSerName val="0"/>
          <c:showPercent val="0"/>
          <c:showBubbleSize val="0"/>
        </c:dLbls>
        <c:axId val="138725248"/>
        <c:axId val="138723328"/>
      </c:scatterChart>
      <c:valAx>
        <c:axId val="138603904"/>
        <c:scaling>
          <c:orientation val="minMax"/>
        </c:scaling>
        <c:delete val="0"/>
        <c:axPos val="b"/>
        <c:title>
          <c:tx>
            <c:rich>
              <a:bodyPr/>
              <a:lstStyle/>
              <a:p>
                <a:pPr>
                  <a:defRPr/>
                </a:pPr>
                <a:r>
                  <a:rPr lang="en-US"/>
                  <a:t>Year</a:t>
                </a:r>
                <a:endParaRPr lang="zh-CN"/>
              </a:p>
            </c:rich>
          </c:tx>
          <c:layout/>
          <c:overlay val="0"/>
        </c:title>
        <c:numFmt formatCode="General" sourceLinked="1"/>
        <c:majorTickMark val="out"/>
        <c:minorTickMark val="none"/>
        <c:tickLblPos val="nextTo"/>
        <c:crossAx val="138708864"/>
        <c:crosses val="autoZero"/>
        <c:crossBetween val="midCat"/>
      </c:valAx>
      <c:valAx>
        <c:axId val="138708864"/>
        <c:scaling>
          <c:orientation val="minMax"/>
        </c:scaling>
        <c:delete val="0"/>
        <c:axPos val="l"/>
        <c:title>
          <c:tx>
            <c:rich>
              <a:bodyPr rot="-5400000" vert="horz"/>
              <a:lstStyle/>
              <a:p>
                <a:pPr>
                  <a:defRPr/>
                </a:pPr>
                <a:r>
                  <a:rPr lang="en-US"/>
                  <a:t>Reef volume, 105 m3 </a:t>
                </a:r>
                <a:endParaRPr lang="zh-CN"/>
              </a:p>
            </c:rich>
          </c:tx>
          <c:layout/>
          <c:overlay val="0"/>
        </c:title>
        <c:numFmt formatCode="General" sourceLinked="1"/>
        <c:majorTickMark val="out"/>
        <c:minorTickMark val="none"/>
        <c:tickLblPos val="nextTo"/>
        <c:crossAx val="138603904"/>
        <c:crosses val="autoZero"/>
        <c:crossBetween val="midCat"/>
      </c:valAx>
      <c:valAx>
        <c:axId val="138723328"/>
        <c:scaling>
          <c:orientation val="minMax"/>
        </c:scaling>
        <c:delete val="0"/>
        <c:axPos val="r"/>
        <c:title>
          <c:tx>
            <c:rich>
              <a:bodyPr rot="-5400000" vert="horz"/>
              <a:lstStyle/>
              <a:p>
                <a:pPr>
                  <a:defRPr/>
                </a:pPr>
                <a:r>
                  <a:rPr lang="en-US"/>
                  <a:t>Construction area, km2</a:t>
                </a:r>
                <a:endParaRPr lang="zh-CN"/>
              </a:p>
            </c:rich>
          </c:tx>
          <c:layout/>
          <c:overlay val="0"/>
        </c:title>
        <c:numFmt formatCode="General" sourceLinked="1"/>
        <c:majorTickMark val="out"/>
        <c:minorTickMark val="none"/>
        <c:tickLblPos val="nextTo"/>
        <c:crossAx val="138725248"/>
        <c:crosses val="max"/>
        <c:crossBetween val="midCat"/>
      </c:valAx>
      <c:valAx>
        <c:axId val="138725248"/>
        <c:scaling>
          <c:orientation val="minMax"/>
        </c:scaling>
        <c:delete val="1"/>
        <c:axPos val="b"/>
        <c:numFmt formatCode="General" sourceLinked="1"/>
        <c:majorTickMark val="out"/>
        <c:minorTickMark val="none"/>
        <c:tickLblPos val="nextTo"/>
        <c:crossAx val="138723328"/>
        <c:crosses val="autoZero"/>
        <c:crossBetween val="midCat"/>
      </c:valAx>
    </c:plotArea>
    <c:legend>
      <c:legendPos val="r"/>
      <c:layout>
        <c:manualLayout>
          <c:xMode val="edge"/>
          <c:yMode val="edge"/>
          <c:x val="0.20259623797025372"/>
          <c:y val="9.6838363954505693E-2"/>
          <c:w val="0.30573709536307964"/>
          <c:h val="0.16743438320209975"/>
        </c:manualLayout>
      </c:layout>
      <c:overlay val="1"/>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c:spPr>
  <c:txPr>
    <a:bodyPr/>
    <a:lstStyle/>
    <a:p>
      <a:pPr>
        <a:defRPr sz="1400"/>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32830455547741"/>
          <c:y val="6.7421962879640043E-2"/>
          <c:w val="0.76917663163522809"/>
          <c:h val="0.7439320866141732"/>
        </c:manualLayout>
      </c:layout>
      <c:scatterChart>
        <c:scatterStyle val="lineMarker"/>
        <c:varyColors val="0"/>
        <c:ser>
          <c:idx val="3"/>
          <c:order val="0"/>
          <c:spPr>
            <a:ln w="31750">
              <a:solidFill>
                <a:schemeClr val="tx1"/>
              </a:solidFill>
            </a:ln>
          </c:spPr>
          <c:marker>
            <c:symbol val="none"/>
          </c:marker>
          <c:xVal>
            <c:numRef>
              <c:f>广东省渔业生产基本情况!$A$5:$A$65</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广东省渔业生产基本情况!$B$5:$B$65</c:f>
              <c:numCache>
                <c:formatCode>General</c:formatCode>
                <c:ptCount val="61"/>
                <c:pt idx="0">
                  <c:v>70000</c:v>
                </c:pt>
                <c:pt idx="1">
                  <c:v>157150</c:v>
                </c:pt>
                <c:pt idx="2">
                  <c:v>197850</c:v>
                </c:pt>
                <c:pt idx="3">
                  <c:v>218523</c:v>
                </c:pt>
                <c:pt idx="4">
                  <c:v>270523</c:v>
                </c:pt>
                <c:pt idx="5">
                  <c:v>392656</c:v>
                </c:pt>
                <c:pt idx="6">
                  <c:v>382461</c:v>
                </c:pt>
                <c:pt idx="7">
                  <c:v>450384</c:v>
                </c:pt>
                <c:pt idx="8">
                  <c:v>344401</c:v>
                </c:pt>
                <c:pt idx="9">
                  <c:v>365424</c:v>
                </c:pt>
                <c:pt idx="10">
                  <c:v>312646</c:v>
                </c:pt>
                <c:pt idx="11">
                  <c:v>233107</c:v>
                </c:pt>
                <c:pt idx="12">
                  <c:v>242319</c:v>
                </c:pt>
                <c:pt idx="13">
                  <c:v>359280</c:v>
                </c:pt>
                <c:pt idx="14">
                  <c:v>381487</c:v>
                </c:pt>
                <c:pt idx="15">
                  <c:v>395766</c:v>
                </c:pt>
                <c:pt idx="16">
                  <c:v>444802</c:v>
                </c:pt>
                <c:pt idx="17">
                  <c:v>445200</c:v>
                </c:pt>
                <c:pt idx="18">
                  <c:v>359200</c:v>
                </c:pt>
                <c:pt idx="19">
                  <c:v>420523</c:v>
                </c:pt>
                <c:pt idx="20">
                  <c:v>473463</c:v>
                </c:pt>
                <c:pt idx="21">
                  <c:v>520437</c:v>
                </c:pt>
                <c:pt idx="22">
                  <c:v>572347</c:v>
                </c:pt>
                <c:pt idx="23">
                  <c:v>455556</c:v>
                </c:pt>
                <c:pt idx="24">
                  <c:v>596885</c:v>
                </c:pt>
                <c:pt idx="25">
                  <c:v>644261</c:v>
                </c:pt>
                <c:pt idx="26">
                  <c:v>660091</c:v>
                </c:pt>
                <c:pt idx="27">
                  <c:v>693788</c:v>
                </c:pt>
                <c:pt idx="28">
                  <c:v>520372</c:v>
                </c:pt>
                <c:pt idx="29">
                  <c:v>413341</c:v>
                </c:pt>
                <c:pt idx="30">
                  <c:v>463554</c:v>
                </c:pt>
                <c:pt idx="31">
                  <c:v>447020</c:v>
                </c:pt>
                <c:pt idx="32">
                  <c:v>520118</c:v>
                </c:pt>
                <c:pt idx="33">
                  <c:v>565008</c:v>
                </c:pt>
                <c:pt idx="34">
                  <c:v>595242</c:v>
                </c:pt>
                <c:pt idx="35">
                  <c:v>638307</c:v>
                </c:pt>
                <c:pt idx="36">
                  <c:v>810101</c:v>
                </c:pt>
                <c:pt idx="37">
                  <c:v>896253</c:v>
                </c:pt>
                <c:pt idx="38">
                  <c:v>899017</c:v>
                </c:pt>
                <c:pt idx="39">
                  <c:v>1013212</c:v>
                </c:pt>
                <c:pt idx="40">
                  <c:v>1107413</c:v>
                </c:pt>
                <c:pt idx="41">
                  <c:v>1191858</c:v>
                </c:pt>
                <c:pt idx="42">
                  <c:v>1295100</c:v>
                </c:pt>
                <c:pt idx="43">
                  <c:v>1392885</c:v>
                </c:pt>
                <c:pt idx="44">
                  <c:v>1505822</c:v>
                </c:pt>
                <c:pt idx="45">
                  <c:v>1614186</c:v>
                </c:pt>
                <c:pt idx="46">
                  <c:v>1719640</c:v>
                </c:pt>
                <c:pt idx="47">
                  <c:v>1922077</c:v>
                </c:pt>
                <c:pt idx="48">
                  <c:v>1954500</c:v>
                </c:pt>
                <c:pt idx="49">
                  <c:v>1945157</c:v>
                </c:pt>
                <c:pt idx="50">
                  <c:v>1914781</c:v>
                </c:pt>
                <c:pt idx="51">
                  <c:v>1880226</c:v>
                </c:pt>
                <c:pt idx="52">
                  <c:v>1847227</c:v>
                </c:pt>
                <c:pt idx="53">
                  <c:v>1819063</c:v>
                </c:pt>
                <c:pt idx="54">
                  <c:v>1778998</c:v>
                </c:pt>
                <c:pt idx="55">
                  <c:v>1720459</c:v>
                </c:pt>
                <c:pt idx="56">
                  <c:v>1534015</c:v>
                </c:pt>
                <c:pt idx="57">
                  <c:v>1501581</c:v>
                </c:pt>
                <c:pt idx="58">
                  <c:v>1454640</c:v>
                </c:pt>
                <c:pt idx="59">
                  <c:v>1415867</c:v>
                </c:pt>
                <c:pt idx="60">
                  <c:v>1429592</c:v>
                </c:pt>
              </c:numCache>
            </c:numRef>
          </c:yVal>
          <c:smooth val="0"/>
        </c:ser>
        <c:ser>
          <c:idx val="0"/>
          <c:order val="1"/>
          <c:spPr>
            <a:ln>
              <a:solidFill>
                <a:srgbClr val="92D050"/>
              </a:solidFill>
              <a:prstDash val="sysDash"/>
            </a:ln>
          </c:spPr>
          <c:marker>
            <c:symbol val="none"/>
          </c:marker>
          <c:xVal>
            <c:numRef>
              <c:f>广东省渔业生产基本情况!$G$101:$G$102</c:f>
              <c:numCache>
                <c:formatCode>General</c:formatCode>
                <c:ptCount val="2"/>
                <c:pt idx="0">
                  <c:v>1999</c:v>
                </c:pt>
                <c:pt idx="1">
                  <c:v>1999</c:v>
                </c:pt>
              </c:numCache>
            </c:numRef>
          </c:xVal>
          <c:yVal>
            <c:numRef>
              <c:f>广东省渔业生产基本情况!$H$101:$H$102</c:f>
              <c:numCache>
                <c:formatCode>General</c:formatCode>
                <c:ptCount val="2"/>
                <c:pt idx="0">
                  <c:v>0</c:v>
                </c:pt>
                <c:pt idx="1">
                  <c:v>2200000</c:v>
                </c:pt>
              </c:numCache>
            </c:numRef>
          </c:yVal>
          <c:smooth val="0"/>
        </c:ser>
        <c:ser>
          <c:idx val="2"/>
          <c:order val="2"/>
          <c:spPr>
            <a:ln>
              <a:solidFill>
                <a:srgbClr val="FF0000"/>
              </a:solidFill>
              <a:prstDash val="lgDashDotDot"/>
            </a:ln>
          </c:spPr>
          <c:marker>
            <c:symbol val="none"/>
          </c:marker>
          <c:xVal>
            <c:numRef>
              <c:f>广东省渔业生产基本情况!$K$101:$K$102</c:f>
              <c:numCache>
                <c:formatCode>General</c:formatCode>
                <c:ptCount val="2"/>
                <c:pt idx="0">
                  <c:v>2002</c:v>
                </c:pt>
                <c:pt idx="1">
                  <c:v>2002</c:v>
                </c:pt>
              </c:numCache>
            </c:numRef>
          </c:xVal>
          <c:yVal>
            <c:numRef>
              <c:f>广东省渔业生产基本情况!$L$101:$L$102</c:f>
              <c:numCache>
                <c:formatCode>General</c:formatCode>
                <c:ptCount val="2"/>
                <c:pt idx="0">
                  <c:v>0</c:v>
                </c:pt>
                <c:pt idx="1">
                  <c:v>2200000</c:v>
                </c:pt>
              </c:numCache>
            </c:numRef>
          </c:yVal>
          <c:smooth val="0"/>
        </c:ser>
        <c:ser>
          <c:idx val="4"/>
          <c:order val="3"/>
          <c:spPr>
            <a:ln>
              <a:solidFill>
                <a:srgbClr val="0070C0"/>
              </a:solidFill>
              <a:prstDash val="dashDot"/>
            </a:ln>
          </c:spPr>
          <c:marker>
            <c:symbol val="none"/>
          </c:marker>
          <c:xVal>
            <c:numRef>
              <c:f>广东省渔业生产基本情况!$I$101:$I$102</c:f>
              <c:numCache>
                <c:formatCode>General</c:formatCode>
                <c:ptCount val="2"/>
                <c:pt idx="0">
                  <c:v>2001</c:v>
                </c:pt>
                <c:pt idx="1">
                  <c:v>2001</c:v>
                </c:pt>
              </c:numCache>
            </c:numRef>
          </c:xVal>
          <c:yVal>
            <c:numRef>
              <c:f>广东省渔业生产基本情况!$J$101:$J$102</c:f>
              <c:numCache>
                <c:formatCode>General</c:formatCode>
                <c:ptCount val="2"/>
                <c:pt idx="0">
                  <c:v>0</c:v>
                </c:pt>
                <c:pt idx="1">
                  <c:v>2200000</c:v>
                </c:pt>
              </c:numCache>
            </c:numRef>
          </c:yVal>
          <c:smooth val="0"/>
        </c:ser>
        <c:ser>
          <c:idx val="1"/>
          <c:order val="4"/>
          <c:spPr>
            <a:ln w="50800">
              <a:headEnd type="none"/>
              <a:tailEnd type="triangle"/>
            </a:ln>
          </c:spPr>
          <c:marker>
            <c:symbol val="none"/>
          </c:marker>
          <c:xVal>
            <c:numRef>
              <c:f>广东省渔业生产基本情况!$M$101:$M$102</c:f>
              <c:numCache>
                <c:formatCode>General</c:formatCode>
                <c:ptCount val="2"/>
                <c:pt idx="0">
                  <c:v>1985</c:v>
                </c:pt>
                <c:pt idx="1">
                  <c:v>1999</c:v>
                </c:pt>
              </c:numCache>
            </c:numRef>
          </c:xVal>
          <c:yVal>
            <c:numRef>
              <c:f>广东省渔业生产基本情况!$N$101:$N$102</c:f>
              <c:numCache>
                <c:formatCode>General</c:formatCode>
                <c:ptCount val="2"/>
                <c:pt idx="0">
                  <c:v>500000</c:v>
                </c:pt>
                <c:pt idx="1">
                  <c:v>500000</c:v>
                </c:pt>
              </c:numCache>
            </c:numRef>
          </c:yVal>
          <c:smooth val="0"/>
        </c:ser>
        <c:ser>
          <c:idx val="5"/>
          <c:order val="5"/>
          <c:spPr>
            <a:ln w="50800">
              <a:solidFill>
                <a:schemeClr val="accent6">
                  <a:shade val="76000"/>
                  <a:shade val="95000"/>
                  <a:satMod val="105000"/>
                </a:schemeClr>
              </a:solidFill>
              <a:tailEnd type="triangle"/>
            </a:ln>
          </c:spPr>
          <c:marker>
            <c:symbol val="none"/>
          </c:marker>
          <c:xVal>
            <c:numRef>
              <c:f>广东省渔业生产基本情况!$O$101:$O$102</c:f>
              <c:numCache>
                <c:formatCode>General</c:formatCode>
                <c:ptCount val="2"/>
                <c:pt idx="0">
                  <c:v>1985</c:v>
                </c:pt>
                <c:pt idx="1">
                  <c:v>2001</c:v>
                </c:pt>
              </c:numCache>
            </c:numRef>
          </c:xVal>
          <c:yVal>
            <c:numRef>
              <c:f>广东省渔业生产基本情况!$P$101:$P$102</c:f>
              <c:numCache>
                <c:formatCode>General</c:formatCode>
                <c:ptCount val="2"/>
                <c:pt idx="0">
                  <c:v>1000000</c:v>
                </c:pt>
                <c:pt idx="1">
                  <c:v>1000000</c:v>
                </c:pt>
              </c:numCache>
            </c:numRef>
          </c:yVal>
          <c:smooth val="0"/>
        </c:ser>
        <c:ser>
          <c:idx val="6"/>
          <c:order val="6"/>
          <c:spPr>
            <a:ln w="50800">
              <a:solidFill>
                <a:srgbClr val="FF0000"/>
              </a:solidFill>
              <a:tailEnd type="triangle"/>
            </a:ln>
          </c:spPr>
          <c:marker>
            <c:symbol val="none"/>
          </c:marker>
          <c:xVal>
            <c:numRef>
              <c:f>广东省渔业生产基本情况!$Q$101:$Q$102</c:f>
              <c:numCache>
                <c:formatCode>General</c:formatCode>
                <c:ptCount val="2"/>
                <c:pt idx="0">
                  <c:v>1985</c:v>
                </c:pt>
                <c:pt idx="1">
                  <c:v>2002</c:v>
                </c:pt>
              </c:numCache>
            </c:numRef>
          </c:xVal>
          <c:yVal>
            <c:numRef>
              <c:f>广东省渔业生产基本情况!$R$101:$R$102</c:f>
              <c:numCache>
                <c:formatCode>General</c:formatCode>
                <c:ptCount val="2"/>
                <c:pt idx="0">
                  <c:v>1500000</c:v>
                </c:pt>
                <c:pt idx="1">
                  <c:v>1500000</c:v>
                </c:pt>
              </c:numCache>
            </c:numRef>
          </c:yVal>
          <c:smooth val="0"/>
        </c:ser>
        <c:dLbls>
          <c:showLegendKey val="0"/>
          <c:showVal val="0"/>
          <c:showCatName val="0"/>
          <c:showSerName val="0"/>
          <c:showPercent val="0"/>
          <c:showBubbleSize val="0"/>
        </c:dLbls>
        <c:axId val="143901056"/>
        <c:axId val="143902976"/>
      </c:scatterChart>
      <c:valAx>
        <c:axId val="143901056"/>
        <c:scaling>
          <c:orientation val="minMax"/>
          <c:max val="2013"/>
          <c:min val="1949"/>
        </c:scaling>
        <c:delete val="0"/>
        <c:axPos val="b"/>
        <c:title>
          <c:tx>
            <c:rich>
              <a:bodyPr/>
              <a:lstStyle/>
              <a:p>
                <a:pPr>
                  <a:defRPr/>
                </a:pPr>
                <a:r>
                  <a:rPr lang="en-US" altLang="zh-CN"/>
                  <a:t>Year</a:t>
                </a:r>
                <a:endParaRPr lang="zh-CN" altLang="en-US"/>
              </a:p>
            </c:rich>
          </c:tx>
          <c:layout/>
          <c:overlay val="0"/>
        </c:title>
        <c:numFmt formatCode="General" sourceLinked="0"/>
        <c:majorTickMark val="out"/>
        <c:minorTickMark val="none"/>
        <c:tickLblPos val="nextTo"/>
        <c:spPr>
          <a:ln w="19050">
            <a:solidFill>
              <a:schemeClr val="tx1"/>
            </a:solidFill>
          </a:ln>
        </c:spPr>
        <c:crossAx val="143902976"/>
        <c:crosses val="autoZero"/>
        <c:crossBetween val="midCat"/>
      </c:valAx>
      <c:valAx>
        <c:axId val="143902976"/>
        <c:scaling>
          <c:orientation val="minMax"/>
        </c:scaling>
        <c:delete val="0"/>
        <c:axPos val="l"/>
        <c:title>
          <c:tx>
            <c:rich>
              <a:bodyPr rot="-5400000" vert="horz"/>
              <a:lstStyle/>
              <a:p>
                <a:pPr>
                  <a:defRPr/>
                </a:pPr>
                <a:r>
                  <a:rPr lang="en-US" altLang="zh-CN"/>
                  <a:t>Catch, tons</a:t>
                </a:r>
                <a:endParaRPr lang="zh-CN" altLang="en-US"/>
              </a:p>
            </c:rich>
          </c:tx>
          <c:layout/>
          <c:overlay val="0"/>
        </c:title>
        <c:numFmt formatCode="0.00E+00" sourceLinked="0"/>
        <c:majorTickMark val="out"/>
        <c:minorTickMark val="none"/>
        <c:tickLblPos val="nextTo"/>
        <c:spPr>
          <a:ln w="19050">
            <a:solidFill>
              <a:schemeClr val="tx1"/>
            </a:solidFill>
          </a:ln>
        </c:spPr>
        <c:crossAx val="143901056"/>
        <c:crosses val="autoZero"/>
        <c:crossBetween val="midCat"/>
      </c:valAx>
      <c:spPr>
        <a:noFill/>
        <a:ln w="25400">
          <a:noFill/>
        </a:ln>
      </c:spPr>
    </c:plotArea>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B95BD-2F86-45DA-AF13-613FD2FDE8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D058501-2F05-4952-8395-BC327754522A}">
      <dgm:prSet phldrT="[文本]"/>
      <dgm:spPr/>
      <dgm:t>
        <a:bodyPr/>
        <a:lstStyle/>
        <a:p>
          <a:r>
            <a:rPr lang="en-US" altLang="zh-CN" dirty="0" smtClean="0"/>
            <a:t>shellfish</a:t>
          </a:r>
          <a:endParaRPr lang="zh-CN" altLang="en-US" dirty="0"/>
        </a:p>
      </dgm:t>
    </dgm:pt>
    <dgm:pt modelId="{B82097A6-F5DD-4406-B8CC-D0060DA5C092}" type="parTrans" cxnId="{B6231655-096C-4FE8-8F02-CDD5AD0588DB}">
      <dgm:prSet/>
      <dgm:spPr/>
      <dgm:t>
        <a:bodyPr/>
        <a:lstStyle/>
        <a:p>
          <a:endParaRPr lang="zh-CN" altLang="en-US"/>
        </a:p>
      </dgm:t>
    </dgm:pt>
    <dgm:pt modelId="{350D2737-BE85-47EB-A1D8-4A527157EA90}" type="sibTrans" cxnId="{B6231655-096C-4FE8-8F02-CDD5AD0588DB}">
      <dgm:prSet/>
      <dgm:spPr/>
      <dgm:t>
        <a:bodyPr/>
        <a:lstStyle/>
        <a:p>
          <a:endParaRPr lang="zh-CN" altLang="en-US"/>
        </a:p>
      </dgm:t>
    </dgm:pt>
    <dgm:pt modelId="{1B661480-60BA-4240-94A1-4B91CDD5C677}">
      <dgm:prSet phldrT="[文本]"/>
      <dgm:spPr/>
      <dgm:t>
        <a:bodyPr/>
        <a:lstStyle/>
        <a:p>
          <a:r>
            <a:rPr lang="en-US" altLang="zh-CN" i="1" dirty="0" err="1" smtClean="0"/>
            <a:t>Chlamys</a:t>
          </a:r>
          <a:r>
            <a:rPr lang="en-US" altLang="zh-CN" i="1" dirty="0" smtClean="0"/>
            <a:t> </a:t>
          </a:r>
          <a:r>
            <a:rPr lang="en-US" altLang="zh-CN" i="1" dirty="0" err="1" smtClean="0"/>
            <a:t>nobilis</a:t>
          </a:r>
          <a:r>
            <a:rPr lang="en-US" altLang="zh-CN" dirty="0" smtClean="0"/>
            <a:t>, </a:t>
          </a:r>
          <a:r>
            <a:rPr lang="en-US" i="1" dirty="0" err="1" smtClean="0"/>
            <a:t>Meretrix</a:t>
          </a:r>
          <a:r>
            <a:rPr lang="en-US" i="1" dirty="0" smtClean="0"/>
            <a:t> </a:t>
          </a:r>
          <a:r>
            <a:rPr lang="en-US" i="1" dirty="0" err="1" smtClean="0"/>
            <a:t>meretrix</a:t>
          </a:r>
          <a:r>
            <a:rPr lang="en-US" i="1" dirty="0" smtClean="0"/>
            <a:t>, </a:t>
          </a:r>
          <a:r>
            <a:rPr lang="en-US" i="1" dirty="0" err="1" smtClean="0"/>
            <a:t>Paphia</a:t>
          </a:r>
          <a:r>
            <a:rPr lang="en-US" i="1" dirty="0" smtClean="0"/>
            <a:t> </a:t>
          </a:r>
          <a:r>
            <a:rPr lang="en-US" i="1" dirty="0" err="1" smtClean="0"/>
            <a:t>undulata</a:t>
          </a:r>
          <a:r>
            <a:rPr lang="en-US" i="1" dirty="0" smtClean="0"/>
            <a:t>, </a:t>
          </a:r>
          <a:r>
            <a:rPr lang="en-US" i="1" dirty="0" err="1" smtClean="0"/>
            <a:t>Mactra</a:t>
          </a:r>
          <a:r>
            <a:rPr lang="en-US" i="1" dirty="0" smtClean="0"/>
            <a:t> </a:t>
          </a:r>
          <a:r>
            <a:rPr lang="en-US" i="1" dirty="0" err="1" smtClean="0"/>
            <a:t>antiquata</a:t>
          </a:r>
          <a:endParaRPr lang="zh-CN" altLang="en-US" dirty="0"/>
        </a:p>
      </dgm:t>
    </dgm:pt>
    <dgm:pt modelId="{CE0B2310-38E6-4574-8192-D30EAC2287D3}" type="parTrans" cxnId="{1C69C954-5896-437F-940A-BD0A6C4DBDFD}">
      <dgm:prSet/>
      <dgm:spPr/>
      <dgm:t>
        <a:bodyPr/>
        <a:lstStyle/>
        <a:p>
          <a:endParaRPr lang="zh-CN" altLang="en-US"/>
        </a:p>
      </dgm:t>
    </dgm:pt>
    <dgm:pt modelId="{6DADB806-743D-4EA2-8E21-3130A2B4F4C6}" type="sibTrans" cxnId="{1C69C954-5896-437F-940A-BD0A6C4DBDFD}">
      <dgm:prSet/>
      <dgm:spPr/>
      <dgm:t>
        <a:bodyPr/>
        <a:lstStyle/>
        <a:p>
          <a:endParaRPr lang="zh-CN" altLang="en-US"/>
        </a:p>
      </dgm:t>
    </dgm:pt>
    <dgm:pt modelId="{8FB458C8-0E4A-425D-8FC7-60E8E3D366BB}">
      <dgm:prSet phldrT="[文本]"/>
      <dgm:spPr/>
      <dgm:t>
        <a:bodyPr/>
        <a:lstStyle/>
        <a:p>
          <a:r>
            <a:rPr lang="en-US" altLang="zh-CN" dirty="0" smtClean="0"/>
            <a:t>Fish </a:t>
          </a:r>
          <a:endParaRPr lang="zh-CN" altLang="en-US" dirty="0"/>
        </a:p>
      </dgm:t>
    </dgm:pt>
    <dgm:pt modelId="{556D9A37-A44D-4979-A1E8-FDC2C6FEA43F}" type="parTrans" cxnId="{0DA046CE-E8FB-415A-A6D5-6B5303FB3851}">
      <dgm:prSet/>
      <dgm:spPr/>
      <dgm:t>
        <a:bodyPr/>
        <a:lstStyle/>
        <a:p>
          <a:endParaRPr lang="zh-CN" altLang="en-US"/>
        </a:p>
      </dgm:t>
    </dgm:pt>
    <dgm:pt modelId="{92BFD16F-D2BF-4675-9E9C-D5BFDAB4FF18}" type="sibTrans" cxnId="{0DA046CE-E8FB-415A-A6D5-6B5303FB3851}">
      <dgm:prSet/>
      <dgm:spPr/>
      <dgm:t>
        <a:bodyPr/>
        <a:lstStyle/>
        <a:p>
          <a:endParaRPr lang="zh-CN" altLang="en-US"/>
        </a:p>
      </dgm:t>
    </dgm:pt>
    <dgm:pt modelId="{4B577836-350B-4180-927C-07E25C80D029}">
      <dgm:prSet phldrT="[文本]"/>
      <dgm:spPr/>
      <dgm:t>
        <a:bodyPr/>
        <a:lstStyle/>
        <a:p>
          <a:r>
            <a:rPr lang="en-US" altLang="en-US" i="1" dirty="0" err="1" smtClean="0"/>
            <a:t>Lutianus</a:t>
          </a:r>
          <a:r>
            <a:rPr lang="en-US" altLang="en-US" i="1" dirty="0" smtClean="0"/>
            <a:t> </a:t>
          </a:r>
          <a:r>
            <a:rPr lang="en-US" altLang="en-US" i="1" dirty="0" err="1" smtClean="0"/>
            <a:t>argentimaculatus</a:t>
          </a:r>
          <a:r>
            <a:rPr lang="en-US" altLang="en-US" dirty="0" smtClean="0"/>
            <a:t>, </a:t>
          </a:r>
          <a:r>
            <a:rPr lang="en-US" i="1" dirty="0" err="1" smtClean="0"/>
            <a:t>Lutjanus</a:t>
          </a:r>
          <a:r>
            <a:rPr lang="en-US" i="1" dirty="0" smtClean="0"/>
            <a:t> </a:t>
          </a:r>
          <a:r>
            <a:rPr lang="en-US" i="1" dirty="0" err="1" smtClean="0"/>
            <a:t>sanguineus</a:t>
          </a:r>
          <a:r>
            <a:rPr lang="en-US" i="1" dirty="0" smtClean="0"/>
            <a:t>, </a:t>
          </a:r>
          <a:r>
            <a:rPr lang="en-US" altLang="zh-CN" i="1" dirty="0" err="1" smtClean="0"/>
            <a:t>Acanthopagrus</a:t>
          </a:r>
          <a:r>
            <a:rPr lang="en-US" altLang="zh-CN" i="1" dirty="0" smtClean="0"/>
            <a:t> </a:t>
          </a:r>
          <a:r>
            <a:rPr lang="en-US" altLang="zh-CN" i="1" dirty="0" err="1" smtClean="0"/>
            <a:t>schlegel</a:t>
          </a:r>
          <a:r>
            <a:rPr lang="en-US" altLang="zh-CN" i="1" dirty="0" smtClean="0"/>
            <a:t>, </a:t>
          </a:r>
          <a:r>
            <a:rPr lang="en-US" i="1" dirty="0" err="1" smtClean="0"/>
            <a:t>parus</a:t>
          </a:r>
          <a:r>
            <a:rPr lang="en-US" i="1" dirty="0" smtClean="0"/>
            <a:t> </a:t>
          </a:r>
          <a:r>
            <a:rPr lang="en-US" i="1" dirty="0" err="1" smtClean="0"/>
            <a:t>latus</a:t>
          </a:r>
          <a:r>
            <a:rPr lang="en-US" i="1" dirty="0" smtClean="0"/>
            <a:t>, </a:t>
          </a:r>
          <a:r>
            <a:rPr lang="en-US" altLang="zh-CN" i="1" dirty="0" err="1" smtClean="0"/>
            <a:t>Plectorinchus</a:t>
          </a:r>
          <a:r>
            <a:rPr lang="en-US" altLang="zh-CN" i="1" dirty="0" smtClean="0"/>
            <a:t> </a:t>
          </a:r>
          <a:r>
            <a:rPr lang="en-US" altLang="zh-CN" i="1" dirty="0" err="1" smtClean="0"/>
            <a:t>cinctus</a:t>
          </a:r>
          <a:endParaRPr lang="zh-CN" altLang="en-US" dirty="0"/>
        </a:p>
      </dgm:t>
    </dgm:pt>
    <dgm:pt modelId="{AED01119-8B8B-42A3-99B8-A4A8D792280D}" type="parTrans" cxnId="{BD86918A-7371-4C8F-983B-8002A6EDC211}">
      <dgm:prSet/>
      <dgm:spPr/>
      <dgm:t>
        <a:bodyPr/>
        <a:lstStyle/>
        <a:p>
          <a:endParaRPr lang="zh-CN" altLang="en-US"/>
        </a:p>
      </dgm:t>
    </dgm:pt>
    <dgm:pt modelId="{FD810F92-636C-4466-AE50-5B240C70F8D1}" type="sibTrans" cxnId="{BD86918A-7371-4C8F-983B-8002A6EDC211}">
      <dgm:prSet/>
      <dgm:spPr/>
      <dgm:t>
        <a:bodyPr/>
        <a:lstStyle/>
        <a:p>
          <a:endParaRPr lang="zh-CN" altLang="en-US"/>
        </a:p>
      </dgm:t>
    </dgm:pt>
    <dgm:pt modelId="{90744BE6-C666-4D1C-80AD-95ED3D77949D}">
      <dgm:prSet phldrT="[文本]"/>
      <dgm:spPr/>
      <dgm:t>
        <a:bodyPr/>
        <a:lstStyle/>
        <a:p>
          <a:r>
            <a:rPr lang="en-US" altLang="zh-CN" dirty="0" err="1" smtClean="0"/>
            <a:t>Macroalge</a:t>
          </a:r>
          <a:r>
            <a:rPr lang="en-US" altLang="zh-CN" dirty="0" smtClean="0"/>
            <a:t> </a:t>
          </a:r>
          <a:endParaRPr lang="zh-CN" altLang="en-US" dirty="0"/>
        </a:p>
      </dgm:t>
    </dgm:pt>
    <dgm:pt modelId="{BA6F6ECF-BF90-45BC-8DEC-BBD148743D85}" type="parTrans" cxnId="{ECDD9C1A-79E6-48D6-8DD8-BABA27E08286}">
      <dgm:prSet/>
      <dgm:spPr/>
      <dgm:t>
        <a:bodyPr/>
        <a:lstStyle/>
        <a:p>
          <a:endParaRPr lang="zh-CN" altLang="en-US"/>
        </a:p>
      </dgm:t>
    </dgm:pt>
    <dgm:pt modelId="{6A6D7CB5-8BF1-490F-ACFB-6B6D58176AD8}" type="sibTrans" cxnId="{ECDD9C1A-79E6-48D6-8DD8-BABA27E08286}">
      <dgm:prSet/>
      <dgm:spPr/>
      <dgm:t>
        <a:bodyPr/>
        <a:lstStyle/>
        <a:p>
          <a:endParaRPr lang="zh-CN" altLang="en-US"/>
        </a:p>
      </dgm:t>
    </dgm:pt>
    <dgm:pt modelId="{F210A33D-8E39-44D8-A396-C82DC5B72BED}">
      <dgm:prSet phldrT="[文本]"/>
      <dgm:spPr/>
      <dgm:t>
        <a:bodyPr/>
        <a:lstStyle/>
        <a:p>
          <a:r>
            <a:rPr lang="en-US" i="1" dirty="0" err="1" smtClean="0"/>
            <a:t>Porphyra</a:t>
          </a:r>
          <a:r>
            <a:rPr lang="en-US" i="1" dirty="0" smtClean="0"/>
            <a:t> sp., </a:t>
          </a:r>
          <a:r>
            <a:rPr lang="en-US" i="1" dirty="0" err="1" smtClean="0"/>
            <a:t>Gracilaria</a:t>
          </a:r>
          <a:r>
            <a:rPr lang="en-US" i="1" dirty="0" smtClean="0"/>
            <a:t> sp., </a:t>
          </a:r>
          <a:r>
            <a:rPr lang="en-US" i="1" dirty="0" err="1" smtClean="0"/>
            <a:t>Laminaria</a:t>
          </a:r>
          <a:r>
            <a:rPr lang="en-US" i="1" dirty="0" smtClean="0"/>
            <a:t> japonica, </a:t>
          </a:r>
          <a:r>
            <a:rPr lang="en-US" i="1" dirty="0" err="1" smtClean="0"/>
            <a:t>Sargassum</a:t>
          </a:r>
          <a:r>
            <a:rPr lang="en-US" i="1" dirty="0" smtClean="0"/>
            <a:t> sp.</a:t>
          </a:r>
          <a:endParaRPr lang="zh-CN" altLang="en-US" dirty="0"/>
        </a:p>
      </dgm:t>
    </dgm:pt>
    <dgm:pt modelId="{C1C3F99E-4492-463A-B6EB-B50E279A2BBE}" type="parTrans" cxnId="{ACC715B0-C062-4327-BA6B-D01B5B120718}">
      <dgm:prSet/>
      <dgm:spPr/>
      <dgm:t>
        <a:bodyPr/>
        <a:lstStyle/>
        <a:p>
          <a:endParaRPr lang="zh-CN" altLang="en-US"/>
        </a:p>
      </dgm:t>
    </dgm:pt>
    <dgm:pt modelId="{019D6086-8098-426D-BAC1-89951FAC9552}" type="sibTrans" cxnId="{ACC715B0-C062-4327-BA6B-D01B5B120718}">
      <dgm:prSet/>
      <dgm:spPr/>
      <dgm:t>
        <a:bodyPr/>
        <a:lstStyle/>
        <a:p>
          <a:endParaRPr lang="zh-CN" altLang="en-US"/>
        </a:p>
      </dgm:t>
    </dgm:pt>
    <dgm:pt modelId="{519BCFC9-BB44-44DE-9068-4A3BE59EA514}">
      <dgm:prSet phldrT="[文本]"/>
      <dgm:spPr/>
      <dgm:t>
        <a:bodyPr/>
        <a:lstStyle/>
        <a:p>
          <a:r>
            <a:rPr lang="en-US" altLang="zh-CN" dirty="0" smtClean="0"/>
            <a:t>Shrimp </a:t>
          </a:r>
          <a:endParaRPr lang="zh-CN" altLang="en-US" dirty="0"/>
        </a:p>
      </dgm:t>
    </dgm:pt>
    <dgm:pt modelId="{B122A048-8A7A-4AC5-A413-8D67BF07E588}" type="parTrans" cxnId="{C6852244-9A5C-4EF4-9C67-B5D5ACBED409}">
      <dgm:prSet/>
      <dgm:spPr/>
      <dgm:t>
        <a:bodyPr/>
        <a:lstStyle/>
        <a:p>
          <a:endParaRPr lang="zh-CN" altLang="en-US"/>
        </a:p>
      </dgm:t>
    </dgm:pt>
    <dgm:pt modelId="{21A99F1A-339D-4354-82DA-98DD75F4687B}" type="sibTrans" cxnId="{C6852244-9A5C-4EF4-9C67-B5D5ACBED409}">
      <dgm:prSet/>
      <dgm:spPr/>
      <dgm:t>
        <a:bodyPr/>
        <a:lstStyle/>
        <a:p>
          <a:endParaRPr lang="zh-CN" altLang="en-US"/>
        </a:p>
      </dgm:t>
    </dgm:pt>
    <dgm:pt modelId="{840ADEB8-15B3-47B2-80C4-0EE46CDE084D}">
      <dgm:prSet phldrT="[文本]"/>
      <dgm:spPr/>
      <dgm:t>
        <a:bodyPr/>
        <a:lstStyle/>
        <a:p>
          <a:r>
            <a:rPr lang="en-US" i="1" dirty="0" err="1" smtClean="0"/>
            <a:t>Penaeus</a:t>
          </a:r>
          <a:r>
            <a:rPr lang="en-US" i="1" dirty="0" smtClean="0"/>
            <a:t> </a:t>
          </a:r>
          <a:r>
            <a:rPr lang="en-US" i="1" dirty="0" err="1" smtClean="0"/>
            <a:t>monodon</a:t>
          </a:r>
          <a:r>
            <a:rPr lang="en-US" i="1" dirty="0" smtClean="0"/>
            <a:t>, </a:t>
          </a:r>
          <a:r>
            <a:rPr lang="en-US" i="1" dirty="0" err="1" smtClean="0"/>
            <a:t>Penaeus</a:t>
          </a:r>
          <a:r>
            <a:rPr lang="en-US" i="1" dirty="0" smtClean="0"/>
            <a:t> </a:t>
          </a:r>
          <a:r>
            <a:rPr lang="en-US" i="1" dirty="0" err="1" smtClean="0"/>
            <a:t>japonicus</a:t>
          </a:r>
          <a:r>
            <a:rPr lang="en-US" i="1" dirty="0" smtClean="0"/>
            <a:t>, </a:t>
          </a:r>
          <a:r>
            <a:rPr lang="en-US" i="1" dirty="0" err="1" smtClean="0"/>
            <a:t>Fenneropenaeus</a:t>
          </a:r>
          <a:r>
            <a:rPr lang="en-US" i="1" dirty="0" smtClean="0"/>
            <a:t> </a:t>
          </a:r>
          <a:r>
            <a:rPr lang="en-US" i="1" dirty="0" err="1" smtClean="0"/>
            <a:t>chinensis</a:t>
          </a:r>
          <a:r>
            <a:rPr lang="en-US" i="1" dirty="0" smtClean="0"/>
            <a:t>, </a:t>
          </a:r>
          <a:r>
            <a:rPr lang="en-US" i="1" dirty="0" err="1" smtClean="0"/>
            <a:t>Penaeus</a:t>
          </a:r>
          <a:r>
            <a:rPr lang="en-US" i="1" dirty="0" smtClean="0"/>
            <a:t> </a:t>
          </a:r>
          <a:r>
            <a:rPr lang="zh-CN" i="1" dirty="0" smtClean="0"/>
            <a:t>（</a:t>
          </a:r>
          <a:r>
            <a:rPr lang="en-US" i="1" dirty="0" err="1" smtClean="0"/>
            <a:t>Fenneropenaeus</a:t>
          </a:r>
          <a:r>
            <a:rPr lang="zh-CN" i="1" dirty="0" smtClean="0"/>
            <a:t>）</a:t>
          </a:r>
          <a:r>
            <a:rPr lang="en-US" i="1" dirty="0" smtClean="0"/>
            <a:t> </a:t>
          </a:r>
          <a:r>
            <a:rPr lang="en-US" i="1" dirty="0" err="1" smtClean="0"/>
            <a:t>Penicillatus</a:t>
          </a:r>
          <a:r>
            <a:rPr lang="en-US" i="1" dirty="0" smtClean="0"/>
            <a:t>, </a:t>
          </a:r>
          <a:r>
            <a:rPr lang="en-US" i="1" dirty="0" err="1" smtClean="0"/>
            <a:t>Penaeus</a:t>
          </a:r>
          <a:r>
            <a:rPr lang="en-US" i="1" dirty="0" smtClean="0"/>
            <a:t> </a:t>
          </a:r>
          <a:r>
            <a:rPr lang="en-US" i="1" dirty="0" err="1" smtClean="0"/>
            <a:t>merguiensis</a:t>
          </a:r>
          <a:endParaRPr lang="zh-CN" altLang="en-US" dirty="0"/>
        </a:p>
      </dgm:t>
    </dgm:pt>
    <dgm:pt modelId="{AFC3CDFE-1725-4E4E-85E9-74326315F084}" type="parTrans" cxnId="{2F7374BB-2C7B-4D27-BA68-ADA9AEDDEEB3}">
      <dgm:prSet/>
      <dgm:spPr/>
      <dgm:t>
        <a:bodyPr/>
        <a:lstStyle/>
        <a:p>
          <a:endParaRPr lang="zh-CN" altLang="en-US"/>
        </a:p>
      </dgm:t>
    </dgm:pt>
    <dgm:pt modelId="{9D5685CE-283F-484B-A6CD-F99857B35260}" type="sibTrans" cxnId="{2F7374BB-2C7B-4D27-BA68-ADA9AEDDEEB3}">
      <dgm:prSet/>
      <dgm:spPr/>
      <dgm:t>
        <a:bodyPr/>
        <a:lstStyle/>
        <a:p>
          <a:endParaRPr lang="zh-CN" altLang="en-US"/>
        </a:p>
      </dgm:t>
    </dgm:pt>
    <dgm:pt modelId="{E578C9C1-922B-4E4A-8053-E5051B7F5C31}" type="pres">
      <dgm:prSet presAssocID="{FECB95BD-2F86-45DA-AF13-613FD2FDE8E9}" presName="Name0" presStyleCnt="0">
        <dgm:presLayoutVars>
          <dgm:dir/>
          <dgm:animLvl val="lvl"/>
          <dgm:resizeHandles val="exact"/>
        </dgm:presLayoutVars>
      </dgm:prSet>
      <dgm:spPr/>
      <dgm:t>
        <a:bodyPr/>
        <a:lstStyle/>
        <a:p>
          <a:endParaRPr lang="zh-CN" altLang="en-US"/>
        </a:p>
      </dgm:t>
    </dgm:pt>
    <dgm:pt modelId="{FBEE3E49-CF88-4D78-AB87-3AA02D48A513}" type="pres">
      <dgm:prSet presAssocID="{8FB458C8-0E4A-425D-8FC7-60E8E3D366BB}" presName="composite" presStyleCnt="0"/>
      <dgm:spPr/>
    </dgm:pt>
    <dgm:pt modelId="{9B4AC1C3-1AE5-4DEF-8B4B-C574DB2C9A83}" type="pres">
      <dgm:prSet presAssocID="{8FB458C8-0E4A-425D-8FC7-60E8E3D366BB}" presName="parTx" presStyleLbl="alignNode1" presStyleIdx="0" presStyleCnt="4">
        <dgm:presLayoutVars>
          <dgm:chMax val="0"/>
          <dgm:chPref val="0"/>
          <dgm:bulletEnabled val="1"/>
        </dgm:presLayoutVars>
      </dgm:prSet>
      <dgm:spPr/>
      <dgm:t>
        <a:bodyPr/>
        <a:lstStyle/>
        <a:p>
          <a:endParaRPr lang="zh-CN" altLang="en-US"/>
        </a:p>
      </dgm:t>
    </dgm:pt>
    <dgm:pt modelId="{07C0CDC1-3102-4052-92BC-9043E5619962}" type="pres">
      <dgm:prSet presAssocID="{8FB458C8-0E4A-425D-8FC7-60E8E3D366BB}" presName="desTx" presStyleLbl="alignAccFollowNode1" presStyleIdx="0" presStyleCnt="4">
        <dgm:presLayoutVars>
          <dgm:bulletEnabled val="1"/>
        </dgm:presLayoutVars>
      </dgm:prSet>
      <dgm:spPr/>
      <dgm:t>
        <a:bodyPr/>
        <a:lstStyle/>
        <a:p>
          <a:endParaRPr lang="zh-CN" altLang="en-US"/>
        </a:p>
      </dgm:t>
    </dgm:pt>
    <dgm:pt modelId="{4A6D9506-D1F1-4DCA-8D07-E41EF907B4ED}" type="pres">
      <dgm:prSet presAssocID="{92BFD16F-D2BF-4675-9E9C-D5BFDAB4FF18}" presName="space" presStyleCnt="0"/>
      <dgm:spPr/>
    </dgm:pt>
    <dgm:pt modelId="{2DC7598D-794A-4B61-A50F-4E92716AD5A7}" type="pres">
      <dgm:prSet presAssocID="{CD058501-2F05-4952-8395-BC327754522A}" presName="composite" presStyleCnt="0"/>
      <dgm:spPr/>
    </dgm:pt>
    <dgm:pt modelId="{DD10E4D8-BCC1-44DB-ABE0-85C96DEDBF11}" type="pres">
      <dgm:prSet presAssocID="{CD058501-2F05-4952-8395-BC327754522A}" presName="parTx" presStyleLbl="alignNode1" presStyleIdx="1" presStyleCnt="4">
        <dgm:presLayoutVars>
          <dgm:chMax val="0"/>
          <dgm:chPref val="0"/>
          <dgm:bulletEnabled val="1"/>
        </dgm:presLayoutVars>
      </dgm:prSet>
      <dgm:spPr/>
      <dgm:t>
        <a:bodyPr/>
        <a:lstStyle/>
        <a:p>
          <a:endParaRPr lang="zh-CN" altLang="en-US"/>
        </a:p>
      </dgm:t>
    </dgm:pt>
    <dgm:pt modelId="{AF73BA41-E81D-4DB7-B144-56418105C233}" type="pres">
      <dgm:prSet presAssocID="{CD058501-2F05-4952-8395-BC327754522A}" presName="desTx" presStyleLbl="alignAccFollowNode1" presStyleIdx="1" presStyleCnt="4">
        <dgm:presLayoutVars>
          <dgm:bulletEnabled val="1"/>
        </dgm:presLayoutVars>
      </dgm:prSet>
      <dgm:spPr/>
      <dgm:t>
        <a:bodyPr/>
        <a:lstStyle/>
        <a:p>
          <a:endParaRPr lang="zh-CN" altLang="en-US"/>
        </a:p>
      </dgm:t>
    </dgm:pt>
    <dgm:pt modelId="{82F21CA7-43D7-4E34-988B-17E6DF1ABB58}" type="pres">
      <dgm:prSet presAssocID="{350D2737-BE85-47EB-A1D8-4A527157EA90}" presName="space" presStyleCnt="0"/>
      <dgm:spPr/>
    </dgm:pt>
    <dgm:pt modelId="{A86C80CB-8B6E-493E-A59D-A2ECF7B4BE77}" type="pres">
      <dgm:prSet presAssocID="{90744BE6-C666-4D1C-80AD-95ED3D77949D}" presName="composite" presStyleCnt="0"/>
      <dgm:spPr/>
    </dgm:pt>
    <dgm:pt modelId="{94772938-081A-4165-8B55-6F99BBB376B4}" type="pres">
      <dgm:prSet presAssocID="{90744BE6-C666-4D1C-80AD-95ED3D77949D}" presName="parTx" presStyleLbl="alignNode1" presStyleIdx="2" presStyleCnt="4">
        <dgm:presLayoutVars>
          <dgm:chMax val="0"/>
          <dgm:chPref val="0"/>
          <dgm:bulletEnabled val="1"/>
        </dgm:presLayoutVars>
      </dgm:prSet>
      <dgm:spPr/>
      <dgm:t>
        <a:bodyPr/>
        <a:lstStyle/>
        <a:p>
          <a:endParaRPr lang="zh-CN" altLang="en-US"/>
        </a:p>
      </dgm:t>
    </dgm:pt>
    <dgm:pt modelId="{A78E19A5-8D95-4573-A3F9-BA058F39657B}" type="pres">
      <dgm:prSet presAssocID="{90744BE6-C666-4D1C-80AD-95ED3D77949D}" presName="desTx" presStyleLbl="alignAccFollowNode1" presStyleIdx="2" presStyleCnt="4">
        <dgm:presLayoutVars>
          <dgm:bulletEnabled val="1"/>
        </dgm:presLayoutVars>
      </dgm:prSet>
      <dgm:spPr/>
      <dgm:t>
        <a:bodyPr/>
        <a:lstStyle/>
        <a:p>
          <a:endParaRPr lang="zh-CN" altLang="en-US"/>
        </a:p>
      </dgm:t>
    </dgm:pt>
    <dgm:pt modelId="{AA7FEACF-3C65-4F6F-AD82-4D6877210DF8}" type="pres">
      <dgm:prSet presAssocID="{6A6D7CB5-8BF1-490F-ACFB-6B6D58176AD8}" presName="space" presStyleCnt="0"/>
      <dgm:spPr/>
    </dgm:pt>
    <dgm:pt modelId="{D9CC12FE-5F79-40C9-9216-87D23AD66D67}" type="pres">
      <dgm:prSet presAssocID="{519BCFC9-BB44-44DE-9068-4A3BE59EA514}" presName="composite" presStyleCnt="0"/>
      <dgm:spPr/>
    </dgm:pt>
    <dgm:pt modelId="{61E57A8C-2BE7-42EE-8C60-6E00A53F4C74}" type="pres">
      <dgm:prSet presAssocID="{519BCFC9-BB44-44DE-9068-4A3BE59EA514}" presName="parTx" presStyleLbl="alignNode1" presStyleIdx="3" presStyleCnt="4">
        <dgm:presLayoutVars>
          <dgm:chMax val="0"/>
          <dgm:chPref val="0"/>
          <dgm:bulletEnabled val="1"/>
        </dgm:presLayoutVars>
      </dgm:prSet>
      <dgm:spPr/>
      <dgm:t>
        <a:bodyPr/>
        <a:lstStyle/>
        <a:p>
          <a:endParaRPr lang="zh-CN" altLang="en-US"/>
        </a:p>
      </dgm:t>
    </dgm:pt>
    <dgm:pt modelId="{0D02D8F7-97BC-4651-99B1-10C7C340615B}" type="pres">
      <dgm:prSet presAssocID="{519BCFC9-BB44-44DE-9068-4A3BE59EA514}" presName="desTx" presStyleLbl="alignAccFollowNode1" presStyleIdx="3" presStyleCnt="4">
        <dgm:presLayoutVars>
          <dgm:bulletEnabled val="1"/>
        </dgm:presLayoutVars>
      </dgm:prSet>
      <dgm:spPr/>
      <dgm:t>
        <a:bodyPr/>
        <a:lstStyle/>
        <a:p>
          <a:endParaRPr lang="zh-CN" altLang="en-US"/>
        </a:p>
      </dgm:t>
    </dgm:pt>
  </dgm:ptLst>
  <dgm:cxnLst>
    <dgm:cxn modelId="{ECDD9C1A-79E6-48D6-8DD8-BABA27E08286}" srcId="{FECB95BD-2F86-45DA-AF13-613FD2FDE8E9}" destId="{90744BE6-C666-4D1C-80AD-95ED3D77949D}" srcOrd="2" destOrd="0" parTransId="{BA6F6ECF-BF90-45BC-8DEC-BBD148743D85}" sibTransId="{6A6D7CB5-8BF1-490F-ACFB-6B6D58176AD8}"/>
    <dgm:cxn modelId="{0DA046CE-E8FB-415A-A6D5-6B5303FB3851}" srcId="{FECB95BD-2F86-45DA-AF13-613FD2FDE8E9}" destId="{8FB458C8-0E4A-425D-8FC7-60E8E3D366BB}" srcOrd="0" destOrd="0" parTransId="{556D9A37-A44D-4979-A1E8-FDC2C6FEA43F}" sibTransId="{92BFD16F-D2BF-4675-9E9C-D5BFDAB4FF18}"/>
    <dgm:cxn modelId="{27052F2D-B3A7-46C7-833F-B03D5D77F033}" type="presOf" srcId="{F210A33D-8E39-44D8-A396-C82DC5B72BED}" destId="{A78E19A5-8D95-4573-A3F9-BA058F39657B}" srcOrd="0" destOrd="0" presId="urn:microsoft.com/office/officeart/2005/8/layout/hList1"/>
    <dgm:cxn modelId="{05EAD283-FA82-473F-BD08-B0A4492AA4F6}" type="presOf" srcId="{FECB95BD-2F86-45DA-AF13-613FD2FDE8E9}" destId="{E578C9C1-922B-4E4A-8053-E5051B7F5C31}" srcOrd="0" destOrd="0" presId="urn:microsoft.com/office/officeart/2005/8/layout/hList1"/>
    <dgm:cxn modelId="{1C69C954-5896-437F-940A-BD0A6C4DBDFD}" srcId="{CD058501-2F05-4952-8395-BC327754522A}" destId="{1B661480-60BA-4240-94A1-4B91CDD5C677}" srcOrd="0" destOrd="0" parTransId="{CE0B2310-38E6-4574-8192-D30EAC2287D3}" sibTransId="{6DADB806-743D-4EA2-8E21-3130A2B4F4C6}"/>
    <dgm:cxn modelId="{8E83D5BD-F7CE-4C39-953E-6D5CD548A682}" type="presOf" srcId="{8FB458C8-0E4A-425D-8FC7-60E8E3D366BB}" destId="{9B4AC1C3-1AE5-4DEF-8B4B-C574DB2C9A83}" srcOrd="0" destOrd="0" presId="urn:microsoft.com/office/officeart/2005/8/layout/hList1"/>
    <dgm:cxn modelId="{B6231655-096C-4FE8-8F02-CDD5AD0588DB}" srcId="{FECB95BD-2F86-45DA-AF13-613FD2FDE8E9}" destId="{CD058501-2F05-4952-8395-BC327754522A}" srcOrd="1" destOrd="0" parTransId="{B82097A6-F5DD-4406-B8CC-D0060DA5C092}" sibTransId="{350D2737-BE85-47EB-A1D8-4A527157EA90}"/>
    <dgm:cxn modelId="{9275FE6C-1208-4E40-BA5D-211EB2B61801}" type="presOf" srcId="{CD058501-2F05-4952-8395-BC327754522A}" destId="{DD10E4D8-BCC1-44DB-ABE0-85C96DEDBF11}" srcOrd="0" destOrd="0" presId="urn:microsoft.com/office/officeart/2005/8/layout/hList1"/>
    <dgm:cxn modelId="{C6852244-9A5C-4EF4-9C67-B5D5ACBED409}" srcId="{FECB95BD-2F86-45DA-AF13-613FD2FDE8E9}" destId="{519BCFC9-BB44-44DE-9068-4A3BE59EA514}" srcOrd="3" destOrd="0" parTransId="{B122A048-8A7A-4AC5-A413-8D67BF07E588}" sibTransId="{21A99F1A-339D-4354-82DA-98DD75F4687B}"/>
    <dgm:cxn modelId="{213CA2F6-C2D9-49E8-8DDF-4B0DC6C79140}" type="presOf" srcId="{840ADEB8-15B3-47B2-80C4-0EE46CDE084D}" destId="{0D02D8F7-97BC-4651-99B1-10C7C340615B}" srcOrd="0" destOrd="0" presId="urn:microsoft.com/office/officeart/2005/8/layout/hList1"/>
    <dgm:cxn modelId="{ACC715B0-C062-4327-BA6B-D01B5B120718}" srcId="{90744BE6-C666-4D1C-80AD-95ED3D77949D}" destId="{F210A33D-8E39-44D8-A396-C82DC5B72BED}" srcOrd="0" destOrd="0" parTransId="{C1C3F99E-4492-463A-B6EB-B50E279A2BBE}" sibTransId="{019D6086-8098-426D-BAC1-89951FAC9552}"/>
    <dgm:cxn modelId="{79D98432-7A37-4CA1-A45F-06ADFCBAE0C9}" type="presOf" srcId="{1B661480-60BA-4240-94A1-4B91CDD5C677}" destId="{AF73BA41-E81D-4DB7-B144-56418105C233}" srcOrd="0" destOrd="0" presId="urn:microsoft.com/office/officeart/2005/8/layout/hList1"/>
    <dgm:cxn modelId="{BD86918A-7371-4C8F-983B-8002A6EDC211}" srcId="{8FB458C8-0E4A-425D-8FC7-60E8E3D366BB}" destId="{4B577836-350B-4180-927C-07E25C80D029}" srcOrd="0" destOrd="0" parTransId="{AED01119-8B8B-42A3-99B8-A4A8D792280D}" sibTransId="{FD810F92-636C-4466-AE50-5B240C70F8D1}"/>
    <dgm:cxn modelId="{924C86B5-6CE7-4F20-BBA4-85B4315DD011}" type="presOf" srcId="{4B577836-350B-4180-927C-07E25C80D029}" destId="{07C0CDC1-3102-4052-92BC-9043E5619962}" srcOrd="0" destOrd="0" presId="urn:microsoft.com/office/officeart/2005/8/layout/hList1"/>
    <dgm:cxn modelId="{2F7374BB-2C7B-4D27-BA68-ADA9AEDDEEB3}" srcId="{519BCFC9-BB44-44DE-9068-4A3BE59EA514}" destId="{840ADEB8-15B3-47B2-80C4-0EE46CDE084D}" srcOrd="0" destOrd="0" parTransId="{AFC3CDFE-1725-4E4E-85E9-74326315F084}" sibTransId="{9D5685CE-283F-484B-A6CD-F99857B35260}"/>
    <dgm:cxn modelId="{24087D73-3125-4232-AA67-14B0807783CE}" type="presOf" srcId="{90744BE6-C666-4D1C-80AD-95ED3D77949D}" destId="{94772938-081A-4165-8B55-6F99BBB376B4}" srcOrd="0" destOrd="0" presId="urn:microsoft.com/office/officeart/2005/8/layout/hList1"/>
    <dgm:cxn modelId="{9F862CDD-4ED0-4380-A7A8-030ACB0E601E}" type="presOf" srcId="{519BCFC9-BB44-44DE-9068-4A3BE59EA514}" destId="{61E57A8C-2BE7-42EE-8C60-6E00A53F4C74}" srcOrd="0" destOrd="0" presId="urn:microsoft.com/office/officeart/2005/8/layout/hList1"/>
    <dgm:cxn modelId="{A8DA03CB-8F74-42CD-83FB-DD1EA8FF78D5}" type="presParOf" srcId="{E578C9C1-922B-4E4A-8053-E5051B7F5C31}" destId="{FBEE3E49-CF88-4D78-AB87-3AA02D48A513}" srcOrd="0" destOrd="0" presId="urn:microsoft.com/office/officeart/2005/8/layout/hList1"/>
    <dgm:cxn modelId="{72C59F6C-8E98-4631-8C2F-E5854A699B6C}" type="presParOf" srcId="{FBEE3E49-CF88-4D78-AB87-3AA02D48A513}" destId="{9B4AC1C3-1AE5-4DEF-8B4B-C574DB2C9A83}" srcOrd="0" destOrd="0" presId="urn:microsoft.com/office/officeart/2005/8/layout/hList1"/>
    <dgm:cxn modelId="{7625D1F4-ED48-4875-A159-954205E0B845}" type="presParOf" srcId="{FBEE3E49-CF88-4D78-AB87-3AA02D48A513}" destId="{07C0CDC1-3102-4052-92BC-9043E5619962}" srcOrd="1" destOrd="0" presId="urn:microsoft.com/office/officeart/2005/8/layout/hList1"/>
    <dgm:cxn modelId="{4E81ED18-59C0-4CB2-B851-72BAE2171017}" type="presParOf" srcId="{E578C9C1-922B-4E4A-8053-E5051B7F5C31}" destId="{4A6D9506-D1F1-4DCA-8D07-E41EF907B4ED}" srcOrd="1" destOrd="0" presId="urn:microsoft.com/office/officeart/2005/8/layout/hList1"/>
    <dgm:cxn modelId="{A9BB21F6-2006-4DB7-9BA7-FBBE63BB6B2A}" type="presParOf" srcId="{E578C9C1-922B-4E4A-8053-E5051B7F5C31}" destId="{2DC7598D-794A-4B61-A50F-4E92716AD5A7}" srcOrd="2" destOrd="0" presId="urn:microsoft.com/office/officeart/2005/8/layout/hList1"/>
    <dgm:cxn modelId="{0C7551F3-EE58-4EF3-8005-06B15E6F65B7}" type="presParOf" srcId="{2DC7598D-794A-4B61-A50F-4E92716AD5A7}" destId="{DD10E4D8-BCC1-44DB-ABE0-85C96DEDBF11}" srcOrd="0" destOrd="0" presId="urn:microsoft.com/office/officeart/2005/8/layout/hList1"/>
    <dgm:cxn modelId="{75C53617-880F-47AF-813F-B7DCEB1FAA2A}" type="presParOf" srcId="{2DC7598D-794A-4B61-A50F-4E92716AD5A7}" destId="{AF73BA41-E81D-4DB7-B144-56418105C233}" srcOrd="1" destOrd="0" presId="urn:microsoft.com/office/officeart/2005/8/layout/hList1"/>
    <dgm:cxn modelId="{2FA7C682-7DEA-4312-BA13-5F465336A3D3}" type="presParOf" srcId="{E578C9C1-922B-4E4A-8053-E5051B7F5C31}" destId="{82F21CA7-43D7-4E34-988B-17E6DF1ABB58}" srcOrd="3" destOrd="0" presId="urn:microsoft.com/office/officeart/2005/8/layout/hList1"/>
    <dgm:cxn modelId="{791FC2EB-0D45-4C46-BB69-272271D5E5F4}" type="presParOf" srcId="{E578C9C1-922B-4E4A-8053-E5051B7F5C31}" destId="{A86C80CB-8B6E-493E-A59D-A2ECF7B4BE77}" srcOrd="4" destOrd="0" presId="urn:microsoft.com/office/officeart/2005/8/layout/hList1"/>
    <dgm:cxn modelId="{CE1F835E-B2A6-4F48-9CCC-9792B6CBE151}" type="presParOf" srcId="{A86C80CB-8B6E-493E-A59D-A2ECF7B4BE77}" destId="{94772938-081A-4165-8B55-6F99BBB376B4}" srcOrd="0" destOrd="0" presId="urn:microsoft.com/office/officeart/2005/8/layout/hList1"/>
    <dgm:cxn modelId="{D0BA5CCA-8021-43DA-89A8-CA714A9AFCD3}" type="presParOf" srcId="{A86C80CB-8B6E-493E-A59D-A2ECF7B4BE77}" destId="{A78E19A5-8D95-4573-A3F9-BA058F39657B}" srcOrd="1" destOrd="0" presId="urn:microsoft.com/office/officeart/2005/8/layout/hList1"/>
    <dgm:cxn modelId="{7A97284D-798F-44AA-A7A9-4BDCDF05EC5F}" type="presParOf" srcId="{E578C9C1-922B-4E4A-8053-E5051B7F5C31}" destId="{AA7FEACF-3C65-4F6F-AD82-4D6877210DF8}" srcOrd="5" destOrd="0" presId="urn:microsoft.com/office/officeart/2005/8/layout/hList1"/>
    <dgm:cxn modelId="{68239E0F-18E1-42B5-942E-0947DA554C98}" type="presParOf" srcId="{E578C9C1-922B-4E4A-8053-E5051B7F5C31}" destId="{D9CC12FE-5F79-40C9-9216-87D23AD66D67}" srcOrd="6" destOrd="0" presId="urn:microsoft.com/office/officeart/2005/8/layout/hList1"/>
    <dgm:cxn modelId="{D597B1C3-7D2D-4851-8B7B-329EB6E969F8}" type="presParOf" srcId="{D9CC12FE-5F79-40C9-9216-87D23AD66D67}" destId="{61E57A8C-2BE7-42EE-8C60-6E00A53F4C74}" srcOrd="0" destOrd="0" presId="urn:microsoft.com/office/officeart/2005/8/layout/hList1"/>
    <dgm:cxn modelId="{F42C0F9C-B784-4926-8456-468F09527AC2}" type="presParOf" srcId="{D9CC12FE-5F79-40C9-9216-87D23AD66D67}" destId="{0D02D8F7-97BC-4651-99B1-10C7C34061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8F6DC-AF13-473D-832D-D189D66F938B}" type="doc">
      <dgm:prSet loTypeId="urn:microsoft.com/office/officeart/2005/8/layout/arrow2" loCatId="process" qsTypeId="urn:microsoft.com/office/officeart/2005/8/quickstyle/simple1" qsCatId="simple" csTypeId="urn:microsoft.com/office/officeart/2005/8/colors/accent1_2" csCatId="accent1" phldr="1"/>
      <dgm:spPr/>
    </dgm:pt>
    <dgm:pt modelId="{1D6755A5-C426-4DE7-9905-F5CB3A336C90}">
      <dgm:prSet phldrT="[文本]"/>
      <dgm:spPr/>
      <dgm:t>
        <a:bodyPr/>
        <a:lstStyle/>
        <a:p>
          <a:r>
            <a:rPr lang="en-US" altLang="zh-CN" dirty="0" smtClean="0"/>
            <a:t>Local species</a:t>
          </a:r>
          <a:endParaRPr lang="zh-CN" altLang="en-US" dirty="0"/>
        </a:p>
      </dgm:t>
    </dgm:pt>
    <dgm:pt modelId="{C4588D7D-D420-417C-9091-279114B6663A}" type="parTrans" cxnId="{A1994E6B-28B5-4694-835C-5BD7186DDF20}">
      <dgm:prSet/>
      <dgm:spPr/>
      <dgm:t>
        <a:bodyPr/>
        <a:lstStyle/>
        <a:p>
          <a:endParaRPr lang="zh-CN" altLang="en-US"/>
        </a:p>
      </dgm:t>
    </dgm:pt>
    <dgm:pt modelId="{9E5C9EDD-252B-4950-B2C3-E6669A0BA712}" type="sibTrans" cxnId="{A1994E6B-28B5-4694-835C-5BD7186DDF20}">
      <dgm:prSet/>
      <dgm:spPr/>
      <dgm:t>
        <a:bodyPr/>
        <a:lstStyle/>
        <a:p>
          <a:endParaRPr lang="zh-CN" altLang="en-US"/>
        </a:p>
      </dgm:t>
    </dgm:pt>
    <dgm:pt modelId="{AAF91230-0A2A-456D-BF76-21D1DB8B24A2}">
      <dgm:prSet phldrT="[文本]"/>
      <dgm:spPr/>
      <dgm:t>
        <a:bodyPr/>
        <a:lstStyle/>
        <a:p>
          <a:r>
            <a:rPr lang="en-US" altLang="zh-CN" dirty="0" smtClean="0"/>
            <a:t>Economic evaluation</a:t>
          </a:r>
          <a:endParaRPr lang="zh-CN" altLang="en-US" dirty="0"/>
        </a:p>
      </dgm:t>
    </dgm:pt>
    <dgm:pt modelId="{9291660D-F268-4932-A922-1851CB6BEA64}" type="parTrans" cxnId="{03025EDC-B2E5-433B-A855-434A2C4DE519}">
      <dgm:prSet/>
      <dgm:spPr/>
      <dgm:t>
        <a:bodyPr/>
        <a:lstStyle/>
        <a:p>
          <a:endParaRPr lang="zh-CN" altLang="en-US"/>
        </a:p>
      </dgm:t>
    </dgm:pt>
    <dgm:pt modelId="{68D33238-741A-47AD-BE16-6CBE142471E7}" type="sibTrans" cxnId="{03025EDC-B2E5-433B-A855-434A2C4DE519}">
      <dgm:prSet/>
      <dgm:spPr/>
      <dgm:t>
        <a:bodyPr/>
        <a:lstStyle/>
        <a:p>
          <a:endParaRPr lang="zh-CN" altLang="en-US"/>
        </a:p>
      </dgm:t>
    </dgm:pt>
    <dgm:pt modelId="{EC3A63CE-4B25-4134-903A-6F144039796F}">
      <dgm:prSet phldrT="[文本]"/>
      <dgm:spPr/>
      <dgm:t>
        <a:bodyPr/>
        <a:lstStyle/>
        <a:p>
          <a:r>
            <a:rPr lang="en-US" altLang="zh-CN" dirty="0" smtClean="0"/>
            <a:t>Food web: feed…</a:t>
          </a:r>
          <a:endParaRPr lang="zh-CN" altLang="en-US" dirty="0"/>
        </a:p>
      </dgm:t>
    </dgm:pt>
    <dgm:pt modelId="{467A9139-FC94-4C19-B544-0EDD3D754130}" type="parTrans" cxnId="{67E4A43A-88A5-4FDA-96BC-9FD9AD0FE034}">
      <dgm:prSet/>
      <dgm:spPr/>
      <dgm:t>
        <a:bodyPr/>
        <a:lstStyle/>
        <a:p>
          <a:endParaRPr lang="zh-CN" altLang="en-US"/>
        </a:p>
      </dgm:t>
    </dgm:pt>
    <dgm:pt modelId="{A818D042-25A4-4ED6-BCEB-C5EF8097AECE}" type="sibTrans" cxnId="{67E4A43A-88A5-4FDA-96BC-9FD9AD0FE034}">
      <dgm:prSet/>
      <dgm:spPr/>
      <dgm:t>
        <a:bodyPr/>
        <a:lstStyle/>
        <a:p>
          <a:endParaRPr lang="zh-CN" altLang="en-US"/>
        </a:p>
      </dgm:t>
    </dgm:pt>
    <dgm:pt modelId="{A64CCD0D-0068-4F07-B882-9DC8B4054D48}">
      <dgm:prSet phldrT="[文本]"/>
      <dgm:spPr/>
      <dgm:t>
        <a:bodyPr/>
        <a:lstStyle/>
        <a:p>
          <a:r>
            <a:rPr lang="en-US" altLang="zh-CN" dirty="0" smtClean="0"/>
            <a:t>Seed</a:t>
          </a:r>
          <a:endParaRPr lang="zh-CN" altLang="en-US" dirty="0"/>
        </a:p>
      </dgm:t>
    </dgm:pt>
    <dgm:pt modelId="{3EADD081-B278-4A71-A16E-BB4C105C5C94}" type="parTrans" cxnId="{F730B7AF-A7BC-417C-A9EC-6FCC60DD9524}">
      <dgm:prSet/>
      <dgm:spPr/>
      <dgm:t>
        <a:bodyPr/>
        <a:lstStyle/>
        <a:p>
          <a:endParaRPr lang="zh-CN" altLang="en-US"/>
        </a:p>
      </dgm:t>
    </dgm:pt>
    <dgm:pt modelId="{2EB2CF4B-A9A5-43F4-837C-22928A6296AC}" type="sibTrans" cxnId="{F730B7AF-A7BC-417C-A9EC-6FCC60DD9524}">
      <dgm:prSet/>
      <dgm:spPr/>
      <dgm:t>
        <a:bodyPr/>
        <a:lstStyle/>
        <a:p>
          <a:endParaRPr lang="zh-CN" altLang="en-US"/>
        </a:p>
      </dgm:t>
    </dgm:pt>
    <dgm:pt modelId="{55DC37FD-2322-4AD7-8AAD-91AD247319F4}">
      <dgm:prSet phldrT="[文本]"/>
      <dgm:spPr/>
      <dgm:t>
        <a:bodyPr/>
        <a:lstStyle/>
        <a:p>
          <a:r>
            <a:rPr lang="en-US" altLang="zh-CN" dirty="0" smtClean="0"/>
            <a:t>Biodiversity </a:t>
          </a:r>
          <a:endParaRPr lang="zh-CN" altLang="en-US" dirty="0"/>
        </a:p>
      </dgm:t>
    </dgm:pt>
    <dgm:pt modelId="{68E46E13-6DE1-40F1-9700-5D558FFDA617}" type="parTrans" cxnId="{8714B296-903F-4166-967B-5738929C6437}">
      <dgm:prSet/>
      <dgm:spPr/>
      <dgm:t>
        <a:bodyPr/>
        <a:lstStyle/>
        <a:p>
          <a:endParaRPr lang="zh-CN" altLang="en-US"/>
        </a:p>
      </dgm:t>
    </dgm:pt>
    <dgm:pt modelId="{2E263951-6847-43E2-B10E-9C65CC7FDD96}" type="sibTrans" cxnId="{8714B296-903F-4166-967B-5738929C6437}">
      <dgm:prSet/>
      <dgm:spPr/>
      <dgm:t>
        <a:bodyPr/>
        <a:lstStyle/>
        <a:p>
          <a:endParaRPr lang="zh-CN" altLang="en-US"/>
        </a:p>
      </dgm:t>
    </dgm:pt>
    <dgm:pt modelId="{2414EF80-1EC7-4B5B-84CC-005652EDC2A2}" type="pres">
      <dgm:prSet presAssocID="{0EE8F6DC-AF13-473D-832D-D189D66F938B}" presName="arrowDiagram" presStyleCnt="0">
        <dgm:presLayoutVars>
          <dgm:chMax val="5"/>
          <dgm:dir/>
          <dgm:resizeHandles val="exact"/>
        </dgm:presLayoutVars>
      </dgm:prSet>
      <dgm:spPr/>
    </dgm:pt>
    <dgm:pt modelId="{DD15A795-E8C3-41A0-BE4F-85F65493384D}" type="pres">
      <dgm:prSet presAssocID="{0EE8F6DC-AF13-473D-832D-D189D66F938B}" presName="arrow" presStyleLbl="bgShp" presStyleIdx="0" presStyleCnt="1"/>
      <dgm:spPr/>
    </dgm:pt>
    <dgm:pt modelId="{998D48F2-9B21-4BBA-84A6-14729473D776}" type="pres">
      <dgm:prSet presAssocID="{0EE8F6DC-AF13-473D-832D-D189D66F938B}" presName="arrowDiagram5" presStyleCnt="0"/>
      <dgm:spPr/>
    </dgm:pt>
    <dgm:pt modelId="{A5863042-42D9-428A-8FB4-AF331E226713}" type="pres">
      <dgm:prSet presAssocID="{1D6755A5-C426-4DE7-9905-F5CB3A336C90}" presName="bullet5a" presStyleLbl="node1" presStyleIdx="0" presStyleCnt="5"/>
      <dgm:spPr/>
    </dgm:pt>
    <dgm:pt modelId="{E9B5543C-22EA-42C7-A5E4-3B7665807263}" type="pres">
      <dgm:prSet presAssocID="{1D6755A5-C426-4DE7-9905-F5CB3A336C90}" presName="textBox5a" presStyleLbl="revTx" presStyleIdx="0" presStyleCnt="5">
        <dgm:presLayoutVars>
          <dgm:bulletEnabled val="1"/>
        </dgm:presLayoutVars>
      </dgm:prSet>
      <dgm:spPr/>
      <dgm:t>
        <a:bodyPr/>
        <a:lstStyle/>
        <a:p>
          <a:endParaRPr lang="zh-CN" altLang="en-US"/>
        </a:p>
      </dgm:t>
    </dgm:pt>
    <dgm:pt modelId="{16F2C373-96E2-4DB8-AD30-110A866DF272}" type="pres">
      <dgm:prSet presAssocID="{AAF91230-0A2A-456D-BF76-21D1DB8B24A2}" presName="bullet5b" presStyleLbl="node1" presStyleIdx="1" presStyleCnt="5"/>
      <dgm:spPr/>
    </dgm:pt>
    <dgm:pt modelId="{F7359CBF-F07A-4906-9E77-3677685C914A}" type="pres">
      <dgm:prSet presAssocID="{AAF91230-0A2A-456D-BF76-21D1DB8B24A2}" presName="textBox5b" presStyleLbl="revTx" presStyleIdx="1" presStyleCnt="5">
        <dgm:presLayoutVars>
          <dgm:bulletEnabled val="1"/>
        </dgm:presLayoutVars>
      </dgm:prSet>
      <dgm:spPr/>
      <dgm:t>
        <a:bodyPr/>
        <a:lstStyle/>
        <a:p>
          <a:endParaRPr lang="zh-CN" altLang="en-US"/>
        </a:p>
      </dgm:t>
    </dgm:pt>
    <dgm:pt modelId="{74BA49B6-4FE9-4F34-8338-7BE4BE03533E}" type="pres">
      <dgm:prSet presAssocID="{EC3A63CE-4B25-4134-903A-6F144039796F}" presName="bullet5c" presStyleLbl="node1" presStyleIdx="2" presStyleCnt="5"/>
      <dgm:spPr/>
    </dgm:pt>
    <dgm:pt modelId="{B498460D-60B2-4DA8-B2E1-14FA63A71ECC}" type="pres">
      <dgm:prSet presAssocID="{EC3A63CE-4B25-4134-903A-6F144039796F}" presName="textBox5c" presStyleLbl="revTx" presStyleIdx="2" presStyleCnt="5">
        <dgm:presLayoutVars>
          <dgm:bulletEnabled val="1"/>
        </dgm:presLayoutVars>
      </dgm:prSet>
      <dgm:spPr/>
      <dgm:t>
        <a:bodyPr/>
        <a:lstStyle/>
        <a:p>
          <a:endParaRPr lang="zh-CN" altLang="en-US"/>
        </a:p>
      </dgm:t>
    </dgm:pt>
    <dgm:pt modelId="{490F00A3-ED08-4D22-885B-555E5ABE7A1F}" type="pres">
      <dgm:prSet presAssocID="{A64CCD0D-0068-4F07-B882-9DC8B4054D48}" presName="bullet5d" presStyleLbl="node1" presStyleIdx="3" presStyleCnt="5"/>
      <dgm:spPr/>
    </dgm:pt>
    <dgm:pt modelId="{EA75C16D-085F-4833-96AD-4846928805FB}" type="pres">
      <dgm:prSet presAssocID="{A64CCD0D-0068-4F07-B882-9DC8B4054D48}" presName="textBox5d" presStyleLbl="revTx" presStyleIdx="3" presStyleCnt="5">
        <dgm:presLayoutVars>
          <dgm:bulletEnabled val="1"/>
        </dgm:presLayoutVars>
      </dgm:prSet>
      <dgm:spPr/>
      <dgm:t>
        <a:bodyPr/>
        <a:lstStyle/>
        <a:p>
          <a:endParaRPr lang="zh-CN" altLang="en-US"/>
        </a:p>
      </dgm:t>
    </dgm:pt>
    <dgm:pt modelId="{1C4D7AA4-DB9B-4756-93E2-4674E0E35958}" type="pres">
      <dgm:prSet presAssocID="{55DC37FD-2322-4AD7-8AAD-91AD247319F4}" presName="bullet5e" presStyleLbl="node1" presStyleIdx="4" presStyleCnt="5"/>
      <dgm:spPr/>
    </dgm:pt>
    <dgm:pt modelId="{3EE485D7-3450-4BF4-B762-48D1E10F8363}" type="pres">
      <dgm:prSet presAssocID="{55DC37FD-2322-4AD7-8AAD-91AD247319F4}" presName="textBox5e" presStyleLbl="revTx" presStyleIdx="4" presStyleCnt="5">
        <dgm:presLayoutVars>
          <dgm:bulletEnabled val="1"/>
        </dgm:presLayoutVars>
      </dgm:prSet>
      <dgm:spPr/>
      <dgm:t>
        <a:bodyPr/>
        <a:lstStyle/>
        <a:p>
          <a:endParaRPr lang="zh-CN" altLang="en-US"/>
        </a:p>
      </dgm:t>
    </dgm:pt>
  </dgm:ptLst>
  <dgm:cxnLst>
    <dgm:cxn modelId="{F730B7AF-A7BC-417C-A9EC-6FCC60DD9524}" srcId="{0EE8F6DC-AF13-473D-832D-D189D66F938B}" destId="{A64CCD0D-0068-4F07-B882-9DC8B4054D48}" srcOrd="3" destOrd="0" parTransId="{3EADD081-B278-4A71-A16E-BB4C105C5C94}" sibTransId="{2EB2CF4B-A9A5-43F4-837C-22928A6296AC}"/>
    <dgm:cxn modelId="{FE736ECD-9C78-4171-92A8-5DAB152EEDC2}" type="presOf" srcId="{A64CCD0D-0068-4F07-B882-9DC8B4054D48}" destId="{EA75C16D-085F-4833-96AD-4846928805FB}" srcOrd="0" destOrd="0" presId="urn:microsoft.com/office/officeart/2005/8/layout/arrow2"/>
    <dgm:cxn modelId="{A1994E6B-28B5-4694-835C-5BD7186DDF20}" srcId="{0EE8F6DC-AF13-473D-832D-D189D66F938B}" destId="{1D6755A5-C426-4DE7-9905-F5CB3A336C90}" srcOrd="0" destOrd="0" parTransId="{C4588D7D-D420-417C-9091-279114B6663A}" sibTransId="{9E5C9EDD-252B-4950-B2C3-E6669A0BA712}"/>
    <dgm:cxn modelId="{6AC401A1-8338-4D4A-A356-F0C251A68713}" type="presOf" srcId="{AAF91230-0A2A-456D-BF76-21D1DB8B24A2}" destId="{F7359CBF-F07A-4906-9E77-3677685C914A}" srcOrd="0" destOrd="0" presId="urn:microsoft.com/office/officeart/2005/8/layout/arrow2"/>
    <dgm:cxn modelId="{03025EDC-B2E5-433B-A855-434A2C4DE519}" srcId="{0EE8F6DC-AF13-473D-832D-D189D66F938B}" destId="{AAF91230-0A2A-456D-BF76-21D1DB8B24A2}" srcOrd="1" destOrd="0" parTransId="{9291660D-F268-4932-A922-1851CB6BEA64}" sibTransId="{68D33238-741A-47AD-BE16-6CBE142471E7}"/>
    <dgm:cxn modelId="{DC0555AC-8DDE-454D-98BD-A5B5C9953118}" type="presOf" srcId="{1D6755A5-C426-4DE7-9905-F5CB3A336C90}" destId="{E9B5543C-22EA-42C7-A5E4-3B7665807263}" srcOrd="0" destOrd="0" presId="urn:microsoft.com/office/officeart/2005/8/layout/arrow2"/>
    <dgm:cxn modelId="{B78A6A7A-1644-49A9-B445-3058CE954D0E}" type="presOf" srcId="{EC3A63CE-4B25-4134-903A-6F144039796F}" destId="{B498460D-60B2-4DA8-B2E1-14FA63A71ECC}" srcOrd="0" destOrd="0" presId="urn:microsoft.com/office/officeart/2005/8/layout/arrow2"/>
    <dgm:cxn modelId="{67E4A43A-88A5-4FDA-96BC-9FD9AD0FE034}" srcId="{0EE8F6DC-AF13-473D-832D-D189D66F938B}" destId="{EC3A63CE-4B25-4134-903A-6F144039796F}" srcOrd="2" destOrd="0" parTransId="{467A9139-FC94-4C19-B544-0EDD3D754130}" sibTransId="{A818D042-25A4-4ED6-BCEB-C5EF8097AECE}"/>
    <dgm:cxn modelId="{AC3946CD-7C1E-4000-94F5-B4A585C16FAF}" type="presOf" srcId="{0EE8F6DC-AF13-473D-832D-D189D66F938B}" destId="{2414EF80-1EC7-4B5B-84CC-005652EDC2A2}" srcOrd="0" destOrd="0" presId="urn:microsoft.com/office/officeart/2005/8/layout/arrow2"/>
    <dgm:cxn modelId="{46B11392-0C9B-406C-8304-D237A2B3A57A}" type="presOf" srcId="{55DC37FD-2322-4AD7-8AAD-91AD247319F4}" destId="{3EE485D7-3450-4BF4-B762-48D1E10F8363}" srcOrd="0" destOrd="0" presId="urn:microsoft.com/office/officeart/2005/8/layout/arrow2"/>
    <dgm:cxn modelId="{8714B296-903F-4166-967B-5738929C6437}" srcId="{0EE8F6DC-AF13-473D-832D-D189D66F938B}" destId="{55DC37FD-2322-4AD7-8AAD-91AD247319F4}" srcOrd="4" destOrd="0" parTransId="{68E46E13-6DE1-40F1-9700-5D558FFDA617}" sibTransId="{2E263951-6847-43E2-B10E-9C65CC7FDD96}"/>
    <dgm:cxn modelId="{513B5A38-FA6B-4589-A1B5-5E5F67D1B0E1}" type="presParOf" srcId="{2414EF80-1EC7-4B5B-84CC-005652EDC2A2}" destId="{DD15A795-E8C3-41A0-BE4F-85F65493384D}" srcOrd="0" destOrd="0" presId="urn:microsoft.com/office/officeart/2005/8/layout/arrow2"/>
    <dgm:cxn modelId="{C9ECEAA9-797A-42C0-A6BB-F18AE8554132}" type="presParOf" srcId="{2414EF80-1EC7-4B5B-84CC-005652EDC2A2}" destId="{998D48F2-9B21-4BBA-84A6-14729473D776}" srcOrd="1" destOrd="0" presId="urn:microsoft.com/office/officeart/2005/8/layout/arrow2"/>
    <dgm:cxn modelId="{8C3A3234-4865-4581-B5BD-ACE76113784F}" type="presParOf" srcId="{998D48F2-9B21-4BBA-84A6-14729473D776}" destId="{A5863042-42D9-428A-8FB4-AF331E226713}" srcOrd="0" destOrd="0" presId="urn:microsoft.com/office/officeart/2005/8/layout/arrow2"/>
    <dgm:cxn modelId="{8C29DAFC-FBBD-402F-9269-8D95183836A5}" type="presParOf" srcId="{998D48F2-9B21-4BBA-84A6-14729473D776}" destId="{E9B5543C-22EA-42C7-A5E4-3B7665807263}" srcOrd="1" destOrd="0" presId="urn:microsoft.com/office/officeart/2005/8/layout/arrow2"/>
    <dgm:cxn modelId="{767A75DD-FE98-47ED-BA8B-68F7811D20A8}" type="presParOf" srcId="{998D48F2-9B21-4BBA-84A6-14729473D776}" destId="{16F2C373-96E2-4DB8-AD30-110A866DF272}" srcOrd="2" destOrd="0" presId="urn:microsoft.com/office/officeart/2005/8/layout/arrow2"/>
    <dgm:cxn modelId="{DC5E4118-EA40-4EBE-B75E-3779D96F8528}" type="presParOf" srcId="{998D48F2-9B21-4BBA-84A6-14729473D776}" destId="{F7359CBF-F07A-4906-9E77-3677685C914A}" srcOrd="3" destOrd="0" presId="urn:microsoft.com/office/officeart/2005/8/layout/arrow2"/>
    <dgm:cxn modelId="{17D8341D-6C25-48FF-9124-DA907382826C}" type="presParOf" srcId="{998D48F2-9B21-4BBA-84A6-14729473D776}" destId="{74BA49B6-4FE9-4F34-8338-7BE4BE03533E}" srcOrd="4" destOrd="0" presId="urn:microsoft.com/office/officeart/2005/8/layout/arrow2"/>
    <dgm:cxn modelId="{AF9270A3-A0C4-41D9-98D9-07C7FCEB4EC5}" type="presParOf" srcId="{998D48F2-9B21-4BBA-84A6-14729473D776}" destId="{B498460D-60B2-4DA8-B2E1-14FA63A71ECC}" srcOrd="5" destOrd="0" presId="urn:microsoft.com/office/officeart/2005/8/layout/arrow2"/>
    <dgm:cxn modelId="{25304B6D-374D-489C-92D5-54DB062D75DB}" type="presParOf" srcId="{998D48F2-9B21-4BBA-84A6-14729473D776}" destId="{490F00A3-ED08-4D22-885B-555E5ABE7A1F}" srcOrd="6" destOrd="0" presId="urn:microsoft.com/office/officeart/2005/8/layout/arrow2"/>
    <dgm:cxn modelId="{7D437AB5-6975-4046-A090-9E0FA5E42F1C}" type="presParOf" srcId="{998D48F2-9B21-4BBA-84A6-14729473D776}" destId="{EA75C16D-085F-4833-96AD-4846928805FB}" srcOrd="7" destOrd="0" presId="urn:microsoft.com/office/officeart/2005/8/layout/arrow2"/>
    <dgm:cxn modelId="{74CE56CE-330E-47ED-B777-A320EA855124}" type="presParOf" srcId="{998D48F2-9B21-4BBA-84A6-14729473D776}" destId="{1C4D7AA4-DB9B-4756-93E2-4674E0E35958}" srcOrd="8" destOrd="0" presId="urn:microsoft.com/office/officeart/2005/8/layout/arrow2"/>
    <dgm:cxn modelId="{8F562767-ED8C-4FE5-AF49-6D7CED865D17}" type="presParOf" srcId="{998D48F2-9B21-4BBA-84A6-14729473D776}" destId="{3EE485D7-3450-4BF4-B762-48D1E10F8363}"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68EAA2-D21B-4292-9B9B-5BA77C10909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CN" altLang="en-US"/>
        </a:p>
      </dgm:t>
    </dgm:pt>
    <dgm:pt modelId="{C3D8BFBD-DD65-495C-A4FA-44D45626D7C7}">
      <dgm:prSet phldrT="[文本]" custT="1"/>
      <dgm:spPr/>
      <dgm:t>
        <a:bodyPr/>
        <a:lstStyle/>
        <a:p>
          <a:r>
            <a:rPr lang="en-US" altLang="en-US" sz="1400" dirty="0" smtClean="0"/>
            <a:t>Guangdong’s coastal fishery was overfishing</a:t>
          </a:r>
          <a:endParaRPr lang="zh-CN" altLang="en-US" sz="1400" dirty="0" smtClean="0"/>
        </a:p>
        <a:p>
          <a:endParaRPr lang="zh-CN" altLang="en-US" sz="1400" dirty="0"/>
        </a:p>
      </dgm:t>
    </dgm:pt>
    <dgm:pt modelId="{E48164C9-05DF-47E4-9032-F5C9F0759F9A}" type="parTrans" cxnId="{F5C83EB6-1F8C-4540-BCA4-3E8A5A6162FE}">
      <dgm:prSet/>
      <dgm:spPr/>
      <dgm:t>
        <a:bodyPr/>
        <a:lstStyle/>
        <a:p>
          <a:endParaRPr lang="zh-CN" altLang="en-US" sz="1400"/>
        </a:p>
      </dgm:t>
    </dgm:pt>
    <dgm:pt modelId="{A48244D7-74B8-42C3-9295-4B2E8851EB6E}" type="sibTrans" cxnId="{F5C83EB6-1F8C-4540-BCA4-3E8A5A6162FE}">
      <dgm:prSet/>
      <dgm:spPr/>
      <dgm:t>
        <a:bodyPr/>
        <a:lstStyle/>
        <a:p>
          <a:endParaRPr lang="zh-CN" altLang="en-US" sz="1400"/>
        </a:p>
      </dgm:t>
    </dgm:pt>
    <dgm:pt modelId="{E1DB4DD7-7D8B-4D68-BAB0-19DAB31FCCBC}">
      <dgm:prSet phldrT="[文本]" custT="1"/>
      <dgm:spPr/>
      <dgm:t>
        <a:bodyPr/>
        <a:lstStyle/>
        <a:p>
          <a:r>
            <a:rPr lang="en-US" altLang="zh-CN" sz="1400" dirty="0" smtClean="0"/>
            <a:t>Fisheries management strategies in Guangdong province is working now…</a:t>
          </a:r>
          <a:endParaRPr lang="zh-CN" altLang="en-US" sz="1400" dirty="0"/>
        </a:p>
      </dgm:t>
    </dgm:pt>
    <dgm:pt modelId="{4D44CA37-E3C7-4A4B-AD9D-9B3067B13CF8}" type="parTrans" cxnId="{4690BF8A-80C4-42E0-8AF2-2DF8D3969999}">
      <dgm:prSet/>
      <dgm:spPr/>
      <dgm:t>
        <a:bodyPr/>
        <a:lstStyle/>
        <a:p>
          <a:endParaRPr lang="zh-CN" altLang="en-US" sz="1400"/>
        </a:p>
      </dgm:t>
    </dgm:pt>
    <dgm:pt modelId="{6280DEEA-E4E0-4FD9-A2DD-F467990A0977}" type="sibTrans" cxnId="{4690BF8A-80C4-42E0-8AF2-2DF8D3969999}">
      <dgm:prSet/>
      <dgm:spPr/>
      <dgm:t>
        <a:bodyPr/>
        <a:lstStyle/>
        <a:p>
          <a:endParaRPr lang="zh-CN" altLang="en-US" sz="1400"/>
        </a:p>
      </dgm:t>
    </dgm:pt>
    <dgm:pt modelId="{CBA12193-B406-4A17-A147-B31DA42E7236}">
      <dgm:prSet phldrT="[文本]" custT="1"/>
      <dgm:spPr/>
      <dgm:t>
        <a:bodyPr/>
        <a:lstStyle/>
        <a:p>
          <a:r>
            <a:rPr lang="en-US" altLang="zh-CN" sz="1400" dirty="0" smtClean="0"/>
            <a:t>Which one is best</a:t>
          </a:r>
          <a:r>
            <a:rPr lang="zh-CN" altLang="en-US" sz="1400" dirty="0" smtClean="0"/>
            <a:t>？</a:t>
          </a:r>
          <a:endParaRPr lang="zh-CN" altLang="en-US" sz="1400" dirty="0"/>
        </a:p>
      </dgm:t>
    </dgm:pt>
    <dgm:pt modelId="{DB7E522B-BB8B-4567-ABF1-057C2CB6AC1A}" type="parTrans" cxnId="{EA5606A0-786E-434B-B9AE-18EC58B23CC9}">
      <dgm:prSet/>
      <dgm:spPr/>
      <dgm:t>
        <a:bodyPr/>
        <a:lstStyle/>
        <a:p>
          <a:endParaRPr lang="zh-CN" altLang="en-US" sz="1400"/>
        </a:p>
      </dgm:t>
    </dgm:pt>
    <dgm:pt modelId="{CC532A0E-5753-4FFB-AB8D-E2761147B87C}" type="sibTrans" cxnId="{EA5606A0-786E-434B-B9AE-18EC58B23CC9}">
      <dgm:prSet/>
      <dgm:spPr/>
      <dgm:t>
        <a:bodyPr/>
        <a:lstStyle/>
        <a:p>
          <a:endParaRPr lang="zh-CN" altLang="en-US" sz="1400"/>
        </a:p>
      </dgm:t>
    </dgm:pt>
    <dgm:pt modelId="{1A92840B-FF4A-43CC-9528-7ED91B375F24}">
      <dgm:prSet phldrT="[文本]" custT="1"/>
      <dgm:spPr/>
      <dgm:t>
        <a:bodyPr/>
        <a:lstStyle/>
        <a:p>
          <a:r>
            <a:rPr lang="en-US" altLang="zh-CN" sz="1400" dirty="0" smtClean="0"/>
            <a:t>How and when?</a:t>
          </a:r>
          <a:endParaRPr lang="zh-CN" altLang="en-US" sz="1400" dirty="0"/>
        </a:p>
      </dgm:t>
    </dgm:pt>
    <dgm:pt modelId="{B7C1820F-A6E4-4E75-938D-31E6B844D1D4}" type="parTrans" cxnId="{F8CE14B8-8FDA-46DC-8020-2F264A616FA8}">
      <dgm:prSet/>
      <dgm:spPr/>
      <dgm:t>
        <a:bodyPr/>
        <a:lstStyle/>
        <a:p>
          <a:endParaRPr lang="zh-CN" altLang="en-US" sz="1400"/>
        </a:p>
      </dgm:t>
    </dgm:pt>
    <dgm:pt modelId="{2B5F2E71-C564-4AFB-8AB9-B813B6FA2921}" type="sibTrans" cxnId="{F8CE14B8-8FDA-46DC-8020-2F264A616FA8}">
      <dgm:prSet/>
      <dgm:spPr/>
      <dgm:t>
        <a:bodyPr/>
        <a:lstStyle/>
        <a:p>
          <a:endParaRPr lang="zh-CN" altLang="en-US" sz="1400"/>
        </a:p>
      </dgm:t>
    </dgm:pt>
    <dgm:pt modelId="{CC118C0F-8550-46F4-9E73-D1D7B2D8A018}">
      <dgm:prSet phldrT="[文本]" custT="1"/>
      <dgm:spPr/>
      <dgm:t>
        <a:bodyPr/>
        <a:lstStyle/>
        <a:p>
          <a:r>
            <a:rPr lang="en-US" altLang="zh-CN" sz="1400" dirty="0" smtClean="0"/>
            <a:t>We expected…</a:t>
          </a:r>
          <a:endParaRPr lang="zh-CN" altLang="en-US" sz="1400" dirty="0"/>
        </a:p>
      </dgm:t>
    </dgm:pt>
    <dgm:pt modelId="{78F907B3-AC4B-4F91-91A3-5980437A483C}" type="parTrans" cxnId="{151950D5-864E-48A8-BC20-98D9820BE6DB}">
      <dgm:prSet/>
      <dgm:spPr/>
      <dgm:t>
        <a:bodyPr/>
        <a:lstStyle/>
        <a:p>
          <a:endParaRPr lang="zh-CN" altLang="en-US" sz="1400"/>
        </a:p>
      </dgm:t>
    </dgm:pt>
    <dgm:pt modelId="{9D7A6D0C-6285-4A4B-AC00-9C53AAC2A1F8}" type="sibTrans" cxnId="{151950D5-864E-48A8-BC20-98D9820BE6DB}">
      <dgm:prSet/>
      <dgm:spPr/>
      <dgm:t>
        <a:bodyPr/>
        <a:lstStyle/>
        <a:p>
          <a:endParaRPr lang="zh-CN" altLang="en-US" sz="1400"/>
        </a:p>
      </dgm:t>
    </dgm:pt>
    <dgm:pt modelId="{D711D602-7DA2-463C-818F-C8DE7F8CB0AC}">
      <dgm:prSet phldrT="[文本]" custT="1"/>
      <dgm:spPr/>
      <dgm:t>
        <a:bodyPr/>
        <a:lstStyle/>
        <a:p>
          <a:r>
            <a:rPr lang="en-US" altLang="zh-CN" sz="1400" dirty="0" smtClean="0"/>
            <a:t>Fishery resource  increasing </a:t>
          </a:r>
          <a:endParaRPr lang="zh-CN" altLang="en-US" sz="1400" dirty="0"/>
        </a:p>
      </dgm:t>
    </dgm:pt>
    <dgm:pt modelId="{0C7C31C2-1660-47FF-AB4D-55B99C2F4436}" type="parTrans" cxnId="{31EE9C21-F06E-4F72-A926-50A5151E196E}">
      <dgm:prSet/>
      <dgm:spPr/>
      <dgm:t>
        <a:bodyPr/>
        <a:lstStyle/>
        <a:p>
          <a:endParaRPr lang="zh-CN" altLang="en-US" sz="1400"/>
        </a:p>
      </dgm:t>
    </dgm:pt>
    <dgm:pt modelId="{A3004F83-D3B2-4515-83A1-8B7AD4ACC4B5}" type="sibTrans" cxnId="{31EE9C21-F06E-4F72-A926-50A5151E196E}">
      <dgm:prSet/>
      <dgm:spPr/>
      <dgm:t>
        <a:bodyPr/>
        <a:lstStyle/>
        <a:p>
          <a:endParaRPr lang="zh-CN" altLang="en-US" sz="1400"/>
        </a:p>
      </dgm:t>
    </dgm:pt>
    <dgm:pt modelId="{EEDCAAC8-4888-4DE6-AEFC-7C5C9681FFA0}">
      <dgm:prSet phldrT="[文本]" custT="1"/>
      <dgm:spPr/>
      <dgm:t>
        <a:bodyPr/>
        <a:lstStyle/>
        <a:p>
          <a:r>
            <a:rPr lang="en-US" altLang="zh-CN" sz="1400" dirty="0" smtClean="0"/>
            <a:t>Environmental </a:t>
          </a:r>
          <a:endParaRPr lang="zh-CN" altLang="en-US" sz="1400" dirty="0"/>
        </a:p>
      </dgm:t>
    </dgm:pt>
    <dgm:pt modelId="{F86D1EC7-671D-4818-AD37-A2F0188ED6FB}" type="parTrans" cxnId="{90CEBC79-B18C-4D2D-AEAC-43DD133301CF}">
      <dgm:prSet/>
      <dgm:spPr/>
      <dgm:t>
        <a:bodyPr/>
        <a:lstStyle/>
        <a:p>
          <a:endParaRPr lang="zh-CN" altLang="en-US" sz="1400"/>
        </a:p>
      </dgm:t>
    </dgm:pt>
    <dgm:pt modelId="{AF5A5D7B-CB8B-46EE-81BB-84169F90E157}" type="sibTrans" cxnId="{90CEBC79-B18C-4D2D-AEAC-43DD133301CF}">
      <dgm:prSet/>
      <dgm:spPr/>
      <dgm:t>
        <a:bodyPr/>
        <a:lstStyle/>
        <a:p>
          <a:endParaRPr lang="zh-CN" altLang="en-US" sz="1400"/>
        </a:p>
      </dgm:t>
    </dgm:pt>
    <dgm:pt modelId="{600C8672-40B1-4534-93A3-219163993950}">
      <dgm:prSet phldrT="[文本]" custT="1"/>
      <dgm:spPr/>
      <dgm:t>
        <a:bodyPr/>
        <a:lstStyle/>
        <a:p>
          <a:r>
            <a:rPr lang="en-US" altLang="zh-CN" sz="1400" dirty="0" smtClean="0"/>
            <a:t>Water quality</a:t>
          </a:r>
          <a:endParaRPr lang="zh-CN" altLang="en-US" sz="1400" dirty="0"/>
        </a:p>
      </dgm:t>
    </dgm:pt>
    <dgm:pt modelId="{A1D385DA-B0B2-4C3F-B6FC-AF69081B768C}" type="parTrans" cxnId="{A43E5E0A-C3C4-4EBC-8ACD-F64428D30E8E}">
      <dgm:prSet/>
      <dgm:spPr/>
      <dgm:t>
        <a:bodyPr/>
        <a:lstStyle/>
        <a:p>
          <a:endParaRPr lang="zh-CN" altLang="en-US" sz="1400"/>
        </a:p>
      </dgm:t>
    </dgm:pt>
    <dgm:pt modelId="{4731A48D-F131-437D-84EC-D6D8C9009188}" type="sibTrans" cxnId="{A43E5E0A-C3C4-4EBC-8ACD-F64428D30E8E}">
      <dgm:prSet/>
      <dgm:spPr/>
      <dgm:t>
        <a:bodyPr/>
        <a:lstStyle/>
        <a:p>
          <a:endParaRPr lang="zh-CN" altLang="en-US" sz="1400"/>
        </a:p>
      </dgm:t>
    </dgm:pt>
    <dgm:pt modelId="{A9776508-EB43-49D2-AC1A-DC1BA95A2100}">
      <dgm:prSet phldrT="[文本]" custT="1"/>
      <dgm:spPr/>
      <dgm:t>
        <a:bodyPr/>
        <a:lstStyle/>
        <a:p>
          <a:r>
            <a:rPr lang="en-US" altLang="zh-CN" sz="1400" dirty="0" smtClean="0"/>
            <a:t>Others </a:t>
          </a:r>
          <a:endParaRPr lang="zh-CN" altLang="en-US" sz="1400" dirty="0"/>
        </a:p>
      </dgm:t>
    </dgm:pt>
    <dgm:pt modelId="{262278AF-8945-4670-9069-99398089F852}" type="parTrans" cxnId="{5F9F4CAF-2549-44A4-B337-418F6563E3B9}">
      <dgm:prSet/>
      <dgm:spPr/>
      <dgm:t>
        <a:bodyPr/>
        <a:lstStyle/>
        <a:p>
          <a:endParaRPr lang="zh-CN" altLang="en-US" sz="1400"/>
        </a:p>
      </dgm:t>
    </dgm:pt>
    <dgm:pt modelId="{50A7DC38-60A6-47CB-BCB1-31790CF6F6A0}" type="sibTrans" cxnId="{5F9F4CAF-2549-44A4-B337-418F6563E3B9}">
      <dgm:prSet/>
      <dgm:spPr/>
      <dgm:t>
        <a:bodyPr/>
        <a:lstStyle/>
        <a:p>
          <a:endParaRPr lang="zh-CN" altLang="en-US" sz="1400"/>
        </a:p>
      </dgm:t>
    </dgm:pt>
    <dgm:pt modelId="{BB705B04-B1E4-4AFF-9A76-5BE788652628}">
      <dgm:prSet phldrT="[文本]" custT="1"/>
      <dgm:spPr/>
      <dgm:t>
        <a:bodyPr/>
        <a:lstStyle/>
        <a:p>
          <a:r>
            <a:rPr lang="en-US" altLang="zh-CN" sz="1400" dirty="0" smtClean="0"/>
            <a:t>Stocking enhancement</a:t>
          </a:r>
          <a:endParaRPr lang="zh-CN" altLang="en-US" sz="1400" dirty="0"/>
        </a:p>
      </dgm:t>
    </dgm:pt>
    <dgm:pt modelId="{1AFB96A4-23FD-4980-9E57-F4869F76EA00}" type="parTrans" cxnId="{861D70EA-77FB-404E-8AE7-4BE756A72675}">
      <dgm:prSet/>
      <dgm:spPr/>
      <dgm:t>
        <a:bodyPr/>
        <a:lstStyle/>
        <a:p>
          <a:endParaRPr lang="zh-CN" altLang="en-US" sz="1400"/>
        </a:p>
      </dgm:t>
    </dgm:pt>
    <dgm:pt modelId="{F874BE14-ADF8-4F12-91C5-C8A7ED4A0020}" type="sibTrans" cxnId="{861D70EA-77FB-404E-8AE7-4BE756A72675}">
      <dgm:prSet/>
      <dgm:spPr/>
      <dgm:t>
        <a:bodyPr/>
        <a:lstStyle/>
        <a:p>
          <a:endParaRPr lang="zh-CN" altLang="en-US" sz="1400"/>
        </a:p>
      </dgm:t>
    </dgm:pt>
    <dgm:pt modelId="{8037B202-9A42-48CF-A945-E89C58DDAD6A}">
      <dgm:prSet phldrT="[文本]" custT="1"/>
      <dgm:spPr/>
      <dgm:t>
        <a:bodyPr/>
        <a:lstStyle/>
        <a:p>
          <a:r>
            <a:rPr lang="en-US" altLang="zh-CN" sz="1400" dirty="0" smtClean="0"/>
            <a:t>Close season</a:t>
          </a:r>
          <a:endParaRPr lang="zh-CN" altLang="en-US" sz="1400" dirty="0"/>
        </a:p>
      </dgm:t>
    </dgm:pt>
    <dgm:pt modelId="{30C2C60D-C4C1-4A8F-BD07-835F1F81D257}" type="parTrans" cxnId="{3AC192C7-F6C2-4D60-97C6-4B94DF70C008}">
      <dgm:prSet/>
      <dgm:spPr/>
      <dgm:t>
        <a:bodyPr/>
        <a:lstStyle/>
        <a:p>
          <a:endParaRPr lang="zh-CN" altLang="en-US" sz="1400"/>
        </a:p>
      </dgm:t>
    </dgm:pt>
    <dgm:pt modelId="{84F965A7-6588-4587-86B4-708C8020A45F}" type="sibTrans" cxnId="{3AC192C7-F6C2-4D60-97C6-4B94DF70C008}">
      <dgm:prSet/>
      <dgm:spPr/>
      <dgm:t>
        <a:bodyPr/>
        <a:lstStyle/>
        <a:p>
          <a:endParaRPr lang="zh-CN" altLang="en-US" sz="1400"/>
        </a:p>
      </dgm:t>
    </dgm:pt>
    <dgm:pt modelId="{C53DC848-68F5-44FC-AC16-B41BD4195E2E}">
      <dgm:prSet phldrT="[文本]" custT="1"/>
      <dgm:spPr/>
      <dgm:t>
        <a:bodyPr/>
        <a:lstStyle/>
        <a:p>
          <a:r>
            <a:rPr lang="en-US" altLang="zh-CN" sz="1400" dirty="0" smtClean="0"/>
            <a:t>Artificial reef construction</a:t>
          </a:r>
          <a:endParaRPr lang="zh-CN" altLang="en-US" sz="1400" dirty="0"/>
        </a:p>
      </dgm:t>
    </dgm:pt>
    <dgm:pt modelId="{A784DF20-D006-411C-B05A-0D743507942F}" type="parTrans" cxnId="{7DD6E881-AC84-4E4D-9FBD-3A624737D4FB}">
      <dgm:prSet/>
      <dgm:spPr/>
      <dgm:t>
        <a:bodyPr/>
        <a:lstStyle/>
        <a:p>
          <a:endParaRPr lang="zh-CN" altLang="en-US" sz="1400"/>
        </a:p>
      </dgm:t>
    </dgm:pt>
    <dgm:pt modelId="{4B1689F7-FE7B-4FB9-B9DD-EA53F0A3238F}" type="sibTrans" cxnId="{7DD6E881-AC84-4E4D-9FBD-3A624737D4FB}">
      <dgm:prSet/>
      <dgm:spPr/>
      <dgm:t>
        <a:bodyPr/>
        <a:lstStyle/>
        <a:p>
          <a:endParaRPr lang="zh-CN" altLang="en-US" sz="1400"/>
        </a:p>
      </dgm:t>
    </dgm:pt>
    <dgm:pt modelId="{2AE2790E-C12C-4689-BA24-35976A00C3BA}">
      <dgm:prSet phldrT="[文本]" custT="1"/>
      <dgm:spPr/>
      <dgm:t>
        <a:bodyPr/>
        <a:lstStyle/>
        <a:p>
          <a:r>
            <a:rPr lang="en-US" altLang="zh-CN" sz="1400" dirty="0" smtClean="0"/>
            <a:t>Others </a:t>
          </a:r>
          <a:endParaRPr lang="zh-CN" altLang="en-US" sz="1400" dirty="0"/>
        </a:p>
      </dgm:t>
    </dgm:pt>
    <dgm:pt modelId="{CB646494-D2AC-4E42-BB68-27BD9AFA2D51}" type="parTrans" cxnId="{876C80EE-6115-4C7C-9132-84ED1C76322B}">
      <dgm:prSet/>
      <dgm:spPr/>
      <dgm:t>
        <a:bodyPr/>
        <a:lstStyle/>
        <a:p>
          <a:endParaRPr lang="zh-CN" altLang="en-US" sz="1400"/>
        </a:p>
      </dgm:t>
    </dgm:pt>
    <dgm:pt modelId="{80EF0B46-7DB3-4337-8F71-83DC0B6A69F4}" type="sibTrans" cxnId="{876C80EE-6115-4C7C-9132-84ED1C76322B}">
      <dgm:prSet/>
      <dgm:spPr/>
      <dgm:t>
        <a:bodyPr/>
        <a:lstStyle/>
        <a:p>
          <a:endParaRPr lang="zh-CN" altLang="en-US" sz="1400"/>
        </a:p>
      </dgm:t>
    </dgm:pt>
    <dgm:pt modelId="{AE93CEC1-347F-4049-8F0A-E979849D089B}" type="pres">
      <dgm:prSet presAssocID="{AB68EAA2-D21B-4292-9B9B-5BA77C10909C}" presName="rootnode" presStyleCnt="0">
        <dgm:presLayoutVars>
          <dgm:chMax/>
          <dgm:chPref/>
          <dgm:dir/>
          <dgm:animLvl val="lvl"/>
        </dgm:presLayoutVars>
      </dgm:prSet>
      <dgm:spPr/>
      <dgm:t>
        <a:bodyPr/>
        <a:lstStyle/>
        <a:p>
          <a:endParaRPr lang="zh-CN" altLang="en-US"/>
        </a:p>
      </dgm:t>
    </dgm:pt>
    <dgm:pt modelId="{5FDCABA6-7706-4F9A-A5CC-FD064EB149E9}" type="pres">
      <dgm:prSet presAssocID="{C3D8BFBD-DD65-495C-A4FA-44D45626D7C7}" presName="composite" presStyleCnt="0"/>
      <dgm:spPr/>
    </dgm:pt>
    <dgm:pt modelId="{399E8165-CF01-4B33-BAF9-1A319982F506}" type="pres">
      <dgm:prSet presAssocID="{C3D8BFBD-DD65-495C-A4FA-44D45626D7C7}" presName="bentUpArrow1" presStyleLbl="alignImgPlace1" presStyleIdx="0" presStyleCnt="4"/>
      <dgm:spPr/>
    </dgm:pt>
    <dgm:pt modelId="{F1CB8100-E2F9-4E57-AC87-BAC36C9B1322}" type="pres">
      <dgm:prSet presAssocID="{C3D8BFBD-DD65-495C-A4FA-44D45626D7C7}" presName="ParentText" presStyleLbl="node1" presStyleIdx="0" presStyleCnt="5">
        <dgm:presLayoutVars>
          <dgm:chMax val="1"/>
          <dgm:chPref val="1"/>
          <dgm:bulletEnabled val="1"/>
        </dgm:presLayoutVars>
      </dgm:prSet>
      <dgm:spPr/>
      <dgm:t>
        <a:bodyPr/>
        <a:lstStyle/>
        <a:p>
          <a:endParaRPr lang="zh-CN" altLang="en-US"/>
        </a:p>
      </dgm:t>
    </dgm:pt>
    <dgm:pt modelId="{2CA00BBD-877C-4078-AA74-44F4C5353CF6}" type="pres">
      <dgm:prSet presAssocID="{C3D8BFBD-DD65-495C-A4FA-44D45626D7C7}" presName="ChildText" presStyleLbl="revTx" presStyleIdx="0" presStyleCnt="4">
        <dgm:presLayoutVars>
          <dgm:chMax val="0"/>
          <dgm:chPref val="0"/>
          <dgm:bulletEnabled val="1"/>
        </dgm:presLayoutVars>
      </dgm:prSet>
      <dgm:spPr/>
      <dgm:t>
        <a:bodyPr/>
        <a:lstStyle/>
        <a:p>
          <a:endParaRPr lang="zh-CN" altLang="en-US"/>
        </a:p>
      </dgm:t>
    </dgm:pt>
    <dgm:pt modelId="{7751E73F-9BEB-46AD-9F6C-1901BFCC2DB3}" type="pres">
      <dgm:prSet presAssocID="{A48244D7-74B8-42C3-9295-4B2E8851EB6E}" presName="sibTrans" presStyleCnt="0"/>
      <dgm:spPr/>
    </dgm:pt>
    <dgm:pt modelId="{4A6D8C36-91D1-4BA6-8EA3-50061B68DF58}" type="pres">
      <dgm:prSet presAssocID="{E1DB4DD7-7D8B-4D68-BAB0-19DAB31FCCBC}" presName="composite" presStyleCnt="0"/>
      <dgm:spPr/>
    </dgm:pt>
    <dgm:pt modelId="{EACF0B39-A492-44A5-AC1D-4361B5604167}" type="pres">
      <dgm:prSet presAssocID="{E1DB4DD7-7D8B-4D68-BAB0-19DAB31FCCBC}" presName="bentUpArrow1" presStyleLbl="alignImgPlace1" presStyleIdx="1" presStyleCnt="4"/>
      <dgm:spPr/>
    </dgm:pt>
    <dgm:pt modelId="{20B7A618-2A97-4EE5-B748-075ECB3E0ABC}" type="pres">
      <dgm:prSet presAssocID="{E1DB4DD7-7D8B-4D68-BAB0-19DAB31FCCBC}" presName="ParentText" presStyleLbl="node1" presStyleIdx="1" presStyleCnt="5">
        <dgm:presLayoutVars>
          <dgm:chMax val="1"/>
          <dgm:chPref val="1"/>
          <dgm:bulletEnabled val="1"/>
        </dgm:presLayoutVars>
      </dgm:prSet>
      <dgm:spPr/>
      <dgm:t>
        <a:bodyPr/>
        <a:lstStyle/>
        <a:p>
          <a:endParaRPr lang="zh-CN" altLang="en-US"/>
        </a:p>
      </dgm:t>
    </dgm:pt>
    <dgm:pt modelId="{B5C428CE-AD43-457B-8D20-00FAC8175FE8}" type="pres">
      <dgm:prSet presAssocID="{E1DB4DD7-7D8B-4D68-BAB0-19DAB31FCCBC}" presName="ChildText" presStyleLbl="revTx" presStyleIdx="1" presStyleCnt="4" custScaleX="142824" custLinFactNeighborX="23762">
        <dgm:presLayoutVars>
          <dgm:chMax val="0"/>
          <dgm:chPref val="0"/>
          <dgm:bulletEnabled val="1"/>
        </dgm:presLayoutVars>
      </dgm:prSet>
      <dgm:spPr/>
      <dgm:t>
        <a:bodyPr/>
        <a:lstStyle/>
        <a:p>
          <a:endParaRPr lang="zh-CN" altLang="en-US"/>
        </a:p>
      </dgm:t>
    </dgm:pt>
    <dgm:pt modelId="{2034E7FA-D97D-44E3-B4C2-4C8D5CE4448F}" type="pres">
      <dgm:prSet presAssocID="{6280DEEA-E4E0-4FD9-A2DD-F467990A0977}" presName="sibTrans" presStyleCnt="0"/>
      <dgm:spPr/>
    </dgm:pt>
    <dgm:pt modelId="{62315861-EA1B-48DE-8B92-C793133909DB}" type="pres">
      <dgm:prSet presAssocID="{CBA12193-B406-4A17-A147-B31DA42E7236}" presName="composite" presStyleCnt="0"/>
      <dgm:spPr/>
    </dgm:pt>
    <dgm:pt modelId="{ECBB2F28-7EC5-444D-9DF8-5A79754E0BFC}" type="pres">
      <dgm:prSet presAssocID="{CBA12193-B406-4A17-A147-B31DA42E7236}" presName="bentUpArrow1" presStyleLbl="alignImgPlace1" presStyleIdx="2" presStyleCnt="4"/>
      <dgm:spPr/>
    </dgm:pt>
    <dgm:pt modelId="{C3CDB39B-8807-4A2F-89DB-F3277DF13C3C}" type="pres">
      <dgm:prSet presAssocID="{CBA12193-B406-4A17-A147-B31DA42E7236}" presName="ParentText" presStyleLbl="node1" presStyleIdx="2" presStyleCnt="5">
        <dgm:presLayoutVars>
          <dgm:chMax val="1"/>
          <dgm:chPref val="1"/>
          <dgm:bulletEnabled val="1"/>
        </dgm:presLayoutVars>
      </dgm:prSet>
      <dgm:spPr/>
      <dgm:t>
        <a:bodyPr/>
        <a:lstStyle/>
        <a:p>
          <a:endParaRPr lang="zh-CN" altLang="en-US"/>
        </a:p>
      </dgm:t>
    </dgm:pt>
    <dgm:pt modelId="{C85FB3F9-4E94-40B0-9507-6068F7AA934B}" type="pres">
      <dgm:prSet presAssocID="{CBA12193-B406-4A17-A147-B31DA42E7236}" presName="ChildText" presStyleLbl="revTx" presStyleIdx="2" presStyleCnt="4" custScaleX="142672" custLinFactNeighborX="24039" custLinFactNeighborY="-403">
        <dgm:presLayoutVars>
          <dgm:chMax val="0"/>
          <dgm:chPref val="0"/>
          <dgm:bulletEnabled val="1"/>
        </dgm:presLayoutVars>
      </dgm:prSet>
      <dgm:spPr/>
      <dgm:t>
        <a:bodyPr/>
        <a:lstStyle/>
        <a:p>
          <a:endParaRPr lang="zh-CN" altLang="en-US"/>
        </a:p>
      </dgm:t>
    </dgm:pt>
    <dgm:pt modelId="{FF5099CE-2049-4A87-A62D-B3DE0A12659B}" type="pres">
      <dgm:prSet presAssocID="{CC532A0E-5753-4FFB-AB8D-E2761147B87C}" presName="sibTrans" presStyleCnt="0"/>
      <dgm:spPr/>
    </dgm:pt>
    <dgm:pt modelId="{4AD48C71-9394-4562-9D27-6BF6F35FE4C0}" type="pres">
      <dgm:prSet presAssocID="{1A92840B-FF4A-43CC-9528-7ED91B375F24}" presName="composite" presStyleCnt="0"/>
      <dgm:spPr/>
    </dgm:pt>
    <dgm:pt modelId="{512DC65E-2DD4-4C99-8752-61D9253B0AEB}" type="pres">
      <dgm:prSet presAssocID="{1A92840B-FF4A-43CC-9528-7ED91B375F24}" presName="bentUpArrow1" presStyleLbl="alignImgPlace1" presStyleIdx="3" presStyleCnt="4"/>
      <dgm:spPr/>
    </dgm:pt>
    <dgm:pt modelId="{2FA9ABD9-E488-4AA3-A6A9-DBCB62105D9F}" type="pres">
      <dgm:prSet presAssocID="{1A92840B-FF4A-43CC-9528-7ED91B375F24}" presName="ParentText" presStyleLbl="node1" presStyleIdx="3" presStyleCnt="5">
        <dgm:presLayoutVars>
          <dgm:chMax val="1"/>
          <dgm:chPref val="1"/>
          <dgm:bulletEnabled val="1"/>
        </dgm:presLayoutVars>
      </dgm:prSet>
      <dgm:spPr/>
      <dgm:t>
        <a:bodyPr/>
        <a:lstStyle/>
        <a:p>
          <a:endParaRPr lang="zh-CN" altLang="en-US"/>
        </a:p>
      </dgm:t>
    </dgm:pt>
    <dgm:pt modelId="{D26D7C32-1AEA-44B5-BFF8-6657DB03F31F}" type="pres">
      <dgm:prSet presAssocID="{1A92840B-FF4A-43CC-9528-7ED91B375F24}" presName="ChildText" presStyleLbl="revTx" presStyleIdx="3" presStyleCnt="4">
        <dgm:presLayoutVars>
          <dgm:chMax val="0"/>
          <dgm:chPref val="0"/>
          <dgm:bulletEnabled val="1"/>
        </dgm:presLayoutVars>
      </dgm:prSet>
      <dgm:spPr/>
    </dgm:pt>
    <dgm:pt modelId="{ECEABE20-2219-4E36-896B-D8EDA8CE5E65}" type="pres">
      <dgm:prSet presAssocID="{2B5F2E71-C564-4AFB-8AB9-B813B6FA2921}" presName="sibTrans" presStyleCnt="0"/>
      <dgm:spPr/>
    </dgm:pt>
    <dgm:pt modelId="{5D0E5823-C191-46B9-B6C8-32E0F1C4BAE3}" type="pres">
      <dgm:prSet presAssocID="{CC118C0F-8550-46F4-9E73-D1D7B2D8A018}" presName="composite" presStyleCnt="0"/>
      <dgm:spPr/>
    </dgm:pt>
    <dgm:pt modelId="{B218F82F-29C6-46F6-88B9-074BC539AC49}" type="pres">
      <dgm:prSet presAssocID="{CC118C0F-8550-46F4-9E73-D1D7B2D8A018}" presName="ParentText" presStyleLbl="node1" presStyleIdx="4" presStyleCnt="5">
        <dgm:presLayoutVars>
          <dgm:chMax val="1"/>
          <dgm:chPref val="1"/>
          <dgm:bulletEnabled val="1"/>
        </dgm:presLayoutVars>
      </dgm:prSet>
      <dgm:spPr/>
      <dgm:t>
        <a:bodyPr/>
        <a:lstStyle/>
        <a:p>
          <a:endParaRPr lang="zh-CN" altLang="en-US"/>
        </a:p>
      </dgm:t>
    </dgm:pt>
  </dgm:ptLst>
  <dgm:cxnLst>
    <dgm:cxn modelId="{F8CE14B8-8FDA-46DC-8020-2F264A616FA8}" srcId="{AB68EAA2-D21B-4292-9B9B-5BA77C10909C}" destId="{1A92840B-FF4A-43CC-9528-7ED91B375F24}" srcOrd="3" destOrd="0" parTransId="{B7C1820F-A6E4-4E75-938D-31E6B844D1D4}" sibTransId="{2B5F2E71-C564-4AFB-8AB9-B813B6FA2921}"/>
    <dgm:cxn modelId="{31EE9C21-F06E-4F72-A926-50A5151E196E}" srcId="{E1DB4DD7-7D8B-4D68-BAB0-19DAB31FCCBC}" destId="{D711D602-7DA2-463C-818F-C8DE7F8CB0AC}" srcOrd="0" destOrd="0" parTransId="{0C7C31C2-1660-47FF-AB4D-55B99C2F4436}" sibTransId="{A3004F83-D3B2-4515-83A1-8B7AD4ACC4B5}"/>
    <dgm:cxn modelId="{7313C3E5-5713-44AA-8431-30D01686A764}" type="presOf" srcId="{E1DB4DD7-7D8B-4D68-BAB0-19DAB31FCCBC}" destId="{20B7A618-2A97-4EE5-B748-075ECB3E0ABC}" srcOrd="0" destOrd="0" presId="urn:microsoft.com/office/officeart/2005/8/layout/StepDownProcess"/>
    <dgm:cxn modelId="{A26E15EF-41A5-4C67-B9CA-FBE0522B3709}" type="presOf" srcId="{1A92840B-FF4A-43CC-9528-7ED91B375F24}" destId="{2FA9ABD9-E488-4AA3-A6A9-DBCB62105D9F}" srcOrd="0" destOrd="0" presId="urn:microsoft.com/office/officeart/2005/8/layout/StepDownProcess"/>
    <dgm:cxn modelId="{2ED6EA7F-B573-43E5-B976-73E2F3502F17}" type="presOf" srcId="{600C8672-40B1-4534-93A3-219163993950}" destId="{B5C428CE-AD43-457B-8D20-00FAC8175FE8}" srcOrd="0" destOrd="2" presId="urn:microsoft.com/office/officeart/2005/8/layout/StepDownProcess"/>
    <dgm:cxn modelId="{6B231996-10C5-4027-BE10-E054E20B3E72}" type="presOf" srcId="{AB68EAA2-D21B-4292-9B9B-5BA77C10909C}" destId="{AE93CEC1-347F-4049-8F0A-E979849D089B}" srcOrd="0" destOrd="0" presId="urn:microsoft.com/office/officeart/2005/8/layout/StepDownProcess"/>
    <dgm:cxn modelId="{FC9C390D-3087-447E-8D7F-01DD8184E9A7}" type="presOf" srcId="{2AE2790E-C12C-4689-BA24-35976A00C3BA}" destId="{C85FB3F9-4E94-40B0-9507-6068F7AA934B}" srcOrd="0" destOrd="3" presId="urn:microsoft.com/office/officeart/2005/8/layout/StepDownProcess"/>
    <dgm:cxn modelId="{93D1DA0F-BB10-4BF6-9D34-BF371A4168E5}" type="presOf" srcId="{BB705B04-B1E4-4AFF-9A76-5BE788652628}" destId="{C85FB3F9-4E94-40B0-9507-6068F7AA934B}" srcOrd="0" destOrd="0" presId="urn:microsoft.com/office/officeart/2005/8/layout/StepDownProcess"/>
    <dgm:cxn modelId="{6B4C3875-8460-4DE5-959F-0142F4AF17C8}" type="presOf" srcId="{D711D602-7DA2-463C-818F-C8DE7F8CB0AC}" destId="{B5C428CE-AD43-457B-8D20-00FAC8175FE8}" srcOrd="0" destOrd="0" presId="urn:microsoft.com/office/officeart/2005/8/layout/StepDownProcess"/>
    <dgm:cxn modelId="{E42C6F42-8C3F-4EB8-880B-74B1EB97C544}" type="presOf" srcId="{8037B202-9A42-48CF-A945-E89C58DDAD6A}" destId="{C85FB3F9-4E94-40B0-9507-6068F7AA934B}" srcOrd="0" destOrd="1" presId="urn:microsoft.com/office/officeart/2005/8/layout/StepDownProcess"/>
    <dgm:cxn modelId="{9A4D2088-D32D-4D09-B831-090D4E989573}" type="presOf" srcId="{C3D8BFBD-DD65-495C-A4FA-44D45626D7C7}" destId="{F1CB8100-E2F9-4E57-AC87-BAC36C9B1322}" srcOrd="0" destOrd="0" presId="urn:microsoft.com/office/officeart/2005/8/layout/StepDownProcess"/>
    <dgm:cxn modelId="{03864FF4-B76C-4764-8DAA-D35DAD15E4A4}" type="presOf" srcId="{A9776508-EB43-49D2-AC1A-DC1BA95A2100}" destId="{B5C428CE-AD43-457B-8D20-00FAC8175FE8}" srcOrd="0" destOrd="3" presId="urn:microsoft.com/office/officeart/2005/8/layout/StepDownProcess"/>
    <dgm:cxn modelId="{AC5F3E63-7121-48D8-A861-90AFE43B0F0F}" type="presOf" srcId="{C53DC848-68F5-44FC-AC16-B41BD4195E2E}" destId="{C85FB3F9-4E94-40B0-9507-6068F7AA934B}" srcOrd="0" destOrd="2" presId="urn:microsoft.com/office/officeart/2005/8/layout/StepDownProcess"/>
    <dgm:cxn modelId="{CD60485F-0B22-4425-8115-267314D4EDAC}" type="presOf" srcId="{EEDCAAC8-4888-4DE6-AEFC-7C5C9681FFA0}" destId="{B5C428CE-AD43-457B-8D20-00FAC8175FE8}" srcOrd="0" destOrd="1" presId="urn:microsoft.com/office/officeart/2005/8/layout/StepDownProcess"/>
    <dgm:cxn modelId="{7DD6E881-AC84-4E4D-9FBD-3A624737D4FB}" srcId="{CBA12193-B406-4A17-A147-B31DA42E7236}" destId="{C53DC848-68F5-44FC-AC16-B41BD4195E2E}" srcOrd="2" destOrd="0" parTransId="{A784DF20-D006-411C-B05A-0D743507942F}" sibTransId="{4B1689F7-FE7B-4FB9-B9DD-EA53F0A3238F}"/>
    <dgm:cxn modelId="{A43E5E0A-C3C4-4EBC-8ACD-F64428D30E8E}" srcId="{E1DB4DD7-7D8B-4D68-BAB0-19DAB31FCCBC}" destId="{600C8672-40B1-4534-93A3-219163993950}" srcOrd="2" destOrd="0" parTransId="{A1D385DA-B0B2-4C3F-B6FC-AF69081B768C}" sibTransId="{4731A48D-F131-437D-84EC-D6D8C9009188}"/>
    <dgm:cxn modelId="{151950D5-864E-48A8-BC20-98D9820BE6DB}" srcId="{AB68EAA2-D21B-4292-9B9B-5BA77C10909C}" destId="{CC118C0F-8550-46F4-9E73-D1D7B2D8A018}" srcOrd="4" destOrd="0" parTransId="{78F907B3-AC4B-4F91-91A3-5980437A483C}" sibTransId="{9D7A6D0C-6285-4A4B-AC00-9C53AAC2A1F8}"/>
    <dgm:cxn modelId="{EA5606A0-786E-434B-B9AE-18EC58B23CC9}" srcId="{AB68EAA2-D21B-4292-9B9B-5BA77C10909C}" destId="{CBA12193-B406-4A17-A147-B31DA42E7236}" srcOrd="2" destOrd="0" parTransId="{DB7E522B-BB8B-4567-ABF1-057C2CB6AC1A}" sibTransId="{CC532A0E-5753-4FFB-AB8D-E2761147B87C}"/>
    <dgm:cxn modelId="{F5C83EB6-1F8C-4540-BCA4-3E8A5A6162FE}" srcId="{AB68EAA2-D21B-4292-9B9B-5BA77C10909C}" destId="{C3D8BFBD-DD65-495C-A4FA-44D45626D7C7}" srcOrd="0" destOrd="0" parTransId="{E48164C9-05DF-47E4-9032-F5C9F0759F9A}" sibTransId="{A48244D7-74B8-42C3-9295-4B2E8851EB6E}"/>
    <dgm:cxn modelId="{876C80EE-6115-4C7C-9132-84ED1C76322B}" srcId="{CBA12193-B406-4A17-A147-B31DA42E7236}" destId="{2AE2790E-C12C-4689-BA24-35976A00C3BA}" srcOrd="3" destOrd="0" parTransId="{CB646494-D2AC-4E42-BB68-27BD9AFA2D51}" sibTransId="{80EF0B46-7DB3-4337-8F71-83DC0B6A69F4}"/>
    <dgm:cxn modelId="{3AC192C7-F6C2-4D60-97C6-4B94DF70C008}" srcId="{CBA12193-B406-4A17-A147-B31DA42E7236}" destId="{8037B202-9A42-48CF-A945-E89C58DDAD6A}" srcOrd="1" destOrd="0" parTransId="{30C2C60D-C4C1-4A8F-BD07-835F1F81D257}" sibTransId="{84F965A7-6588-4587-86B4-708C8020A45F}"/>
    <dgm:cxn modelId="{861D70EA-77FB-404E-8AE7-4BE756A72675}" srcId="{CBA12193-B406-4A17-A147-B31DA42E7236}" destId="{BB705B04-B1E4-4AFF-9A76-5BE788652628}" srcOrd="0" destOrd="0" parTransId="{1AFB96A4-23FD-4980-9E57-F4869F76EA00}" sibTransId="{F874BE14-ADF8-4F12-91C5-C8A7ED4A0020}"/>
    <dgm:cxn modelId="{5F9F4CAF-2549-44A4-B337-418F6563E3B9}" srcId="{E1DB4DD7-7D8B-4D68-BAB0-19DAB31FCCBC}" destId="{A9776508-EB43-49D2-AC1A-DC1BA95A2100}" srcOrd="3" destOrd="0" parTransId="{262278AF-8945-4670-9069-99398089F852}" sibTransId="{50A7DC38-60A6-47CB-BCB1-31790CF6F6A0}"/>
    <dgm:cxn modelId="{A6CDF819-750B-48F2-AF4F-BF81AF8151C3}" type="presOf" srcId="{CBA12193-B406-4A17-A147-B31DA42E7236}" destId="{C3CDB39B-8807-4A2F-89DB-F3277DF13C3C}" srcOrd="0" destOrd="0" presId="urn:microsoft.com/office/officeart/2005/8/layout/StepDownProcess"/>
    <dgm:cxn modelId="{4690BF8A-80C4-42E0-8AF2-2DF8D3969999}" srcId="{AB68EAA2-D21B-4292-9B9B-5BA77C10909C}" destId="{E1DB4DD7-7D8B-4D68-BAB0-19DAB31FCCBC}" srcOrd="1" destOrd="0" parTransId="{4D44CA37-E3C7-4A4B-AD9D-9B3067B13CF8}" sibTransId="{6280DEEA-E4E0-4FD9-A2DD-F467990A0977}"/>
    <dgm:cxn modelId="{90CEBC79-B18C-4D2D-AEAC-43DD133301CF}" srcId="{E1DB4DD7-7D8B-4D68-BAB0-19DAB31FCCBC}" destId="{EEDCAAC8-4888-4DE6-AEFC-7C5C9681FFA0}" srcOrd="1" destOrd="0" parTransId="{F86D1EC7-671D-4818-AD37-A2F0188ED6FB}" sibTransId="{AF5A5D7B-CB8B-46EE-81BB-84169F90E157}"/>
    <dgm:cxn modelId="{2D8E8764-2D3F-4AFA-B2E6-C7A318E8A6DE}" type="presOf" srcId="{CC118C0F-8550-46F4-9E73-D1D7B2D8A018}" destId="{B218F82F-29C6-46F6-88B9-074BC539AC49}" srcOrd="0" destOrd="0" presId="urn:microsoft.com/office/officeart/2005/8/layout/StepDownProcess"/>
    <dgm:cxn modelId="{5BFB5B86-0D66-4779-98A3-FE99D1AEDF0A}" type="presParOf" srcId="{AE93CEC1-347F-4049-8F0A-E979849D089B}" destId="{5FDCABA6-7706-4F9A-A5CC-FD064EB149E9}" srcOrd="0" destOrd="0" presId="urn:microsoft.com/office/officeart/2005/8/layout/StepDownProcess"/>
    <dgm:cxn modelId="{850080CC-1467-48E4-A2E5-CCBD40433C54}" type="presParOf" srcId="{5FDCABA6-7706-4F9A-A5CC-FD064EB149E9}" destId="{399E8165-CF01-4B33-BAF9-1A319982F506}" srcOrd="0" destOrd="0" presId="urn:microsoft.com/office/officeart/2005/8/layout/StepDownProcess"/>
    <dgm:cxn modelId="{9A39104B-2F86-4852-A9B5-070F468DE9FA}" type="presParOf" srcId="{5FDCABA6-7706-4F9A-A5CC-FD064EB149E9}" destId="{F1CB8100-E2F9-4E57-AC87-BAC36C9B1322}" srcOrd="1" destOrd="0" presId="urn:microsoft.com/office/officeart/2005/8/layout/StepDownProcess"/>
    <dgm:cxn modelId="{0320958A-CE06-479C-B244-B8814ED9C39D}" type="presParOf" srcId="{5FDCABA6-7706-4F9A-A5CC-FD064EB149E9}" destId="{2CA00BBD-877C-4078-AA74-44F4C5353CF6}" srcOrd="2" destOrd="0" presId="urn:microsoft.com/office/officeart/2005/8/layout/StepDownProcess"/>
    <dgm:cxn modelId="{75B0D405-0E75-4D4F-B101-CECF022316A6}" type="presParOf" srcId="{AE93CEC1-347F-4049-8F0A-E979849D089B}" destId="{7751E73F-9BEB-46AD-9F6C-1901BFCC2DB3}" srcOrd="1" destOrd="0" presId="urn:microsoft.com/office/officeart/2005/8/layout/StepDownProcess"/>
    <dgm:cxn modelId="{B3C2DE28-FBB1-44AB-B2D1-1849C1844AAA}" type="presParOf" srcId="{AE93CEC1-347F-4049-8F0A-E979849D089B}" destId="{4A6D8C36-91D1-4BA6-8EA3-50061B68DF58}" srcOrd="2" destOrd="0" presId="urn:microsoft.com/office/officeart/2005/8/layout/StepDownProcess"/>
    <dgm:cxn modelId="{26EFBA7B-9C96-4BC4-9E8C-DA8AC2D77F2E}" type="presParOf" srcId="{4A6D8C36-91D1-4BA6-8EA3-50061B68DF58}" destId="{EACF0B39-A492-44A5-AC1D-4361B5604167}" srcOrd="0" destOrd="0" presId="urn:microsoft.com/office/officeart/2005/8/layout/StepDownProcess"/>
    <dgm:cxn modelId="{D3DE77FD-A6DE-410F-B868-FEAD26583726}" type="presParOf" srcId="{4A6D8C36-91D1-4BA6-8EA3-50061B68DF58}" destId="{20B7A618-2A97-4EE5-B748-075ECB3E0ABC}" srcOrd="1" destOrd="0" presId="urn:microsoft.com/office/officeart/2005/8/layout/StepDownProcess"/>
    <dgm:cxn modelId="{C67060CF-BC01-4EBD-99B1-DC20F08E7F83}" type="presParOf" srcId="{4A6D8C36-91D1-4BA6-8EA3-50061B68DF58}" destId="{B5C428CE-AD43-457B-8D20-00FAC8175FE8}" srcOrd="2" destOrd="0" presId="urn:microsoft.com/office/officeart/2005/8/layout/StepDownProcess"/>
    <dgm:cxn modelId="{81B05180-A6E3-4BD1-80C1-B731A0C2D1B6}" type="presParOf" srcId="{AE93CEC1-347F-4049-8F0A-E979849D089B}" destId="{2034E7FA-D97D-44E3-B4C2-4C8D5CE4448F}" srcOrd="3" destOrd="0" presId="urn:microsoft.com/office/officeart/2005/8/layout/StepDownProcess"/>
    <dgm:cxn modelId="{1F180212-6849-4CAB-A8B7-68D558221B6C}" type="presParOf" srcId="{AE93CEC1-347F-4049-8F0A-E979849D089B}" destId="{62315861-EA1B-48DE-8B92-C793133909DB}" srcOrd="4" destOrd="0" presId="urn:microsoft.com/office/officeart/2005/8/layout/StepDownProcess"/>
    <dgm:cxn modelId="{9331CCF9-C2C0-4F45-B16D-9676EEB9A0CF}" type="presParOf" srcId="{62315861-EA1B-48DE-8B92-C793133909DB}" destId="{ECBB2F28-7EC5-444D-9DF8-5A79754E0BFC}" srcOrd="0" destOrd="0" presId="urn:microsoft.com/office/officeart/2005/8/layout/StepDownProcess"/>
    <dgm:cxn modelId="{270788DB-C4D9-4CB3-9083-65B66F881FB6}" type="presParOf" srcId="{62315861-EA1B-48DE-8B92-C793133909DB}" destId="{C3CDB39B-8807-4A2F-89DB-F3277DF13C3C}" srcOrd="1" destOrd="0" presId="urn:microsoft.com/office/officeart/2005/8/layout/StepDownProcess"/>
    <dgm:cxn modelId="{7E90AC44-286B-4720-A607-3530F96BA408}" type="presParOf" srcId="{62315861-EA1B-48DE-8B92-C793133909DB}" destId="{C85FB3F9-4E94-40B0-9507-6068F7AA934B}" srcOrd="2" destOrd="0" presId="urn:microsoft.com/office/officeart/2005/8/layout/StepDownProcess"/>
    <dgm:cxn modelId="{518A9366-0EF5-4844-8EE9-0760E843BC90}" type="presParOf" srcId="{AE93CEC1-347F-4049-8F0A-E979849D089B}" destId="{FF5099CE-2049-4A87-A62D-B3DE0A12659B}" srcOrd="5" destOrd="0" presId="urn:microsoft.com/office/officeart/2005/8/layout/StepDownProcess"/>
    <dgm:cxn modelId="{63C7975B-1EF1-47D4-A2A4-C3BAAD2323A3}" type="presParOf" srcId="{AE93CEC1-347F-4049-8F0A-E979849D089B}" destId="{4AD48C71-9394-4562-9D27-6BF6F35FE4C0}" srcOrd="6" destOrd="0" presId="urn:microsoft.com/office/officeart/2005/8/layout/StepDownProcess"/>
    <dgm:cxn modelId="{791864B5-8987-4273-B468-8A552DAC87DA}" type="presParOf" srcId="{4AD48C71-9394-4562-9D27-6BF6F35FE4C0}" destId="{512DC65E-2DD4-4C99-8752-61D9253B0AEB}" srcOrd="0" destOrd="0" presId="urn:microsoft.com/office/officeart/2005/8/layout/StepDownProcess"/>
    <dgm:cxn modelId="{DCC18CCE-4BDF-4B79-B2C2-98B995F39234}" type="presParOf" srcId="{4AD48C71-9394-4562-9D27-6BF6F35FE4C0}" destId="{2FA9ABD9-E488-4AA3-A6A9-DBCB62105D9F}" srcOrd="1" destOrd="0" presId="urn:microsoft.com/office/officeart/2005/8/layout/StepDownProcess"/>
    <dgm:cxn modelId="{7B6B8AA2-B787-4371-85A5-5031B27611C1}" type="presParOf" srcId="{4AD48C71-9394-4562-9D27-6BF6F35FE4C0}" destId="{D26D7C32-1AEA-44B5-BFF8-6657DB03F31F}" srcOrd="2" destOrd="0" presId="urn:microsoft.com/office/officeart/2005/8/layout/StepDownProcess"/>
    <dgm:cxn modelId="{21BB8559-94FF-4F04-8AC6-48EE8067A1AA}" type="presParOf" srcId="{AE93CEC1-347F-4049-8F0A-E979849D089B}" destId="{ECEABE20-2219-4E36-896B-D8EDA8CE5E65}" srcOrd="7" destOrd="0" presId="urn:microsoft.com/office/officeart/2005/8/layout/StepDownProcess"/>
    <dgm:cxn modelId="{9E0CE84A-EC23-4D19-AE03-E7C26BB7D08E}" type="presParOf" srcId="{AE93CEC1-347F-4049-8F0A-E979849D089B}" destId="{5D0E5823-C191-46B9-B6C8-32E0F1C4BAE3}" srcOrd="8" destOrd="0" presId="urn:microsoft.com/office/officeart/2005/8/layout/StepDownProcess"/>
    <dgm:cxn modelId="{4A7EC16C-90E6-43C4-AE4B-0A105AA02133}" type="presParOf" srcId="{5D0E5823-C191-46B9-B6C8-32E0F1C4BAE3}" destId="{B218F82F-29C6-46F6-88B9-074BC539AC4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07333C-90D2-4B9A-AB92-D1D07F9C1C8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zh-CN" altLang="en-US"/>
        </a:p>
      </dgm:t>
    </dgm:pt>
    <dgm:pt modelId="{94EAB851-3F70-4734-88B0-81316A797F3C}">
      <dgm:prSet phldrT="[文本]"/>
      <dgm:spPr/>
      <dgm:t>
        <a:bodyPr/>
        <a:lstStyle/>
        <a:p>
          <a:r>
            <a:rPr lang="en-US" altLang="zh-CN" dirty="0" smtClean="0"/>
            <a:t>Reef unit</a:t>
          </a:r>
          <a:endParaRPr lang="zh-CN" altLang="en-US" dirty="0"/>
        </a:p>
      </dgm:t>
    </dgm:pt>
    <dgm:pt modelId="{3374573F-BD0A-4232-8D5E-0ADB6C55668F}" type="parTrans" cxnId="{9C780126-8918-44F2-AF13-24A0691DC7C1}">
      <dgm:prSet/>
      <dgm:spPr/>
      <dgm:t>
        <a:bodyPr/>
        <a:lstStyle/>
        <a:p>
          <a:endParaRPr lang="zh-CN" altLang="en-US"/>
        </a:p>
      </dgm:t>
    </dgm:pt>
    <dgm:pt modelId="{EB886796-4605-4819-89AF-DF6CE7E61442}" type="sibTrans" cxnId="{9C780126-8918-44F2-AF13-24A0691DC7C1}">
      <dgm:prSet/>
      <dgm:spPr/>
      <dgm:t>
        <a:bodyPr/>
        <a:lstStyle/>
        <a:p>
          <a:endParaRPr lang="zh-CN" altLang="en-US"/>
        </a:p>
      </dgm:t>
    </dgm:pt>
    <dgm:pt modelId="{0FA9C01D-714C-49AE-9122-E6F8DD839C3C}">
      <dgm:prSet phldrT="[文本]"/>
      <dgm:spPr/>
      <dgm:t>
        <a:bodyPr/>
        <a:lstStyle/>
        <a:p>
          <a:pPr defTabSz="755650">
            <a:lnSpc>
              <a:spcPct val="90000"/>
            </a:lnSpc>
            <a:spcBef>
              <a:spcPct val="0"/>
            </a:spcBef>
            <a:spcAft>
              <a:spcPct val="35000"/>
            </a:spcAft>
          </a:pPr>
          <a:r>
            <a:rPr lang="en-US" altLang="zh-CN" dirty="0" smtClean="0"/>
            <a:t>Difference of reef structure</a:t>
          </a:r>
        </a:p>
        <a:p>
          <a:pPr marL="0" marR="0" indent="0" defTabSz="914400" eaLnBrk="1" fontAlgn="auto" latinLnBrk="0" hangingPunct="1">
            <a:lnSpc>
              <a:spcPct val="100000"/>
            </a:lnSpc>
            <a:spcBef>
              <a:spcPts val="0"/>
            </a:spcBef>
            <a:spcAft>
              <a:spcPts val="0"/>
            </a:spcAft>
            <a:buClrTx/>
            <a:buSzTx/>
            <a:buFontTx/>
            <a:buNone/>
            <a:tabLst/>
            <a:defRPr/>
          </a:pPr>
          <a:r>
            <a:rPr lang="en-US" altLang="zh-CN" dirty="0" smtClean="0"/>
            <a:t>reef modules</a:t>
          </a:r>
          <a:endParaRPr lang="zh-CN" altLang="en-US" dirty="0" smtClean="0"/>
        </a:p>
        <a:p>
          <a:pPr defTabSz="755650">
            <a:lnSpc>
              <a:spcPct val="90000"/>
            </a:lnSpc>
            <a:spcBef>
              <a:spcPct val="0"/>
            </a:spcBef>
            <a:spcAft>
              <a:spcPct val="35000"/>
            </a:spcAft>
          </a:pPr>
          <a:endParaRPr lang="zh-CN" altLang="en-US" dirty="0"/>
        </a:p>
      </dgm:t>
    </dgm:pt>
    <dgm:pt modelId="{683A2681-77ED-451C-ACF9-FA15C08643AF}" type="parTrans" cxnId="{E22FEE22-C1EB-4248-8359-C21BA854B65E}">
      <dgm:prSet/>
      <dgm:spPr/>
      <dgm:t>
        <a:bodyPr/>
        <a:lstStyle/>
        <a:p>
          <a:endParaRPr lang="zh-CN" altLang="en-US"/>
        </a:p>
      </dgm:t>
    </dgm:pt>
    <dgm:pt modelId="{74EA775C-6922-49AF-9AF2-012A64C02065}" type="sibTrans" cxnId="{E22FEE22-C1EB-4248-8359-C21BA854B65E}">
      <dgm:prSet/>
      <dgm:spPr/>
      <dgm:t>
        <a:bodyPr/>
        <a:lstStyle/>
        <a:p>
          <a:endParaRPr lang="zh-CN" altLang="en-US"/>
        </a:p>
      </dgm:t>
    </dgm:pt>
    <dgm:pt modelId="{70E2C454-1168-41DE-9411-61649E13986F}">
      <dgm:prSet phldrT="[文本]"/>
      <dgm:spPr/>
      <dgm:t>
        <a:bodyPr/>
        <a:lstStyle/>
        <a:p>
          <a:r>
            <a:rPr lang="en-US" altLang="zh-CN" dirty="0" smtClean="0"/>
            <a:t>Reef set</a:t>
          </a:r>
          <a:endParaRPr lang="zh-CN" altLang="en-US" dirty="0"/>
        </a:p>
      </dgm:t>
    </dgm:pt>
    <dgm:pt modelId="{5A372933-F6F9-4CD1-B7F0-9718B626836F}" type="parTrans" cxnId="{7DB37B12-29BC-4FA3-AE4B-3C176462287F}">
      <dgm:prSet/>
      <dgm:spPr/>
      <dgm:t>
        <a:bodyPr/>
        <a:lstStyle/>
        <a:p>
          <a:endParaRPr lang="zh-CN" altLang="en-US"/>
        </a:p>
      </dgm:t>
    </dgm:pt>
    <dgm:pt modelId="{5F1B2E18-7B26-4F8C-8A20-E15F30D9B624}" type="sibTrans" cxnId="{7DB37B12-29BC-4FA3-AE4B-3C176462287F}">
      <dgm:prSet/>
      <dgm:spPr/>
      <dgm:t>
        <a:bodyPr/>
        <a:lstStyle/>
        <a:p>
          <a:endParaRPr lang="zh-CN" altLang="en-US"/>
        </a:p>
      </dgm:t>
    </dgm:pt>
    <dgm:pt modelId="{69AB1241-6487-4334-9F0C-2086F2087E06}">
      <dgm:prSet phldrT="[文本]"/>
      <dgm:spPr/>
      <dgm:t>
        <a:bodyPr/>
        <a:lstStyle/>
        <a:p>
          <a:r>
            <a:rPr lang="en-US" altLang="zh-CN" dirty="0" smtClean="0"/>
            <a:t>The same reef unit or difference reef unit, a large scale</a:t>
          </a:r>
          <a:endParaRPr lang="zh-CN" altLang="en-US" dirty="0"/>
        </a:p>
      </dgm:t>
    </dgm:pt>
    <dgm:pt modelId="{D0AE6610-247A-4F6B-9E4C-39CCC822C51C}" type="parTrans" cxnId="{758C7784-77DB-45D9-9A91-3662903E8965}">
      <dgm:prSet/>
      <dgm:spPr/>
      <dgm:t>
        <a:bodyPr/>
        <a:lstStyle/>
        <a:p>
          <a:endParaRPr lang="zh-CN" altLang="en-US"/>
        </a:p>
      </dgm:t>
    </dgm:pt>
    <dgm:pt modelId="{6497F976-84D7-4856-95C3-A8E125F38B8B}" type="sibTrans" cxnId="{758C7784-77DB-45D9-9A91-3662903E8965}">
      <dgm:prSet/>
      <dgm:spPr/>
      <dgm:t>
        <a:bodyPr/>
        <a:lstStyle/>
        <a:p>
          <a:endParaRPr lang="zh-CN" altLang="en-US"/>
        </a:p>
      </dgm:t>
    </dgm:pt>
    <dgm:pt modelId="{8D70E230-73BA-4311-B2A9-CBEB8CD62E99}">
      <dgm:prSet phldrT="[文本]"/>
      <dgm:spPr/>
      <dgm:t>
        <a:bodyPr/>
        <a:lstStyle/>
        <a:p>
          <a:r>
            <a:rPr lang="en-US" altLang="zh-CN" dirty="0" smtClean="0"/>
            <a:t>Assembling more than one group into coherent layout</a:t>
          </a:r>
          <a:endParaRPr lang="zh-CN" altLang="en-US" dirty="0"/>
        </a:p>
      </dgm:t>
    </dgm:pt>
    <dgm:pt modelId="{D0AC593C-DC2D-4D31-9F22-5061266D1E7C}" type="parTrans" cxnId="{F16459BD-29C4-419D-890B-C9103C2E8E72}">
      <dgm:prSet/>
      <dgm:spPr/>
      <dgm:t>
        <a:bodyPr/>
        <a:lstStyle/>
        <a:p>
          <a:endParaRPr lang="zh-CN" altLang="en-US"/>
        </a:p>
      </dgm:t>
    </dgm:pt>
    <dgm:pt modelId="{D93751F6-13E7-4C46-B4C0-5549840C8019}" type="sibTrans" cxnId="{F16459BD-29C4-419D-890B-C9103C2E8E72}">
      <dgm:prSet/>
      <dgm:spPr/>
      <dgm:t>
        <a:bodyPr/>
        <a:lstStyle/>
        <a:p>
          <a:endParaRPr lang="zh-CN" altLang="en-US"/>
        </a:p>
      </dgm:t>
    </dgm:pt>
    <dgm:pt modelId="{E8EF1A0D-7401-413F-AD93-3994E16AEF64}">
      <dgm:prSet phldrT="[文本]"/>
      <dgm:spPr/>
      <dgm:t>
        <a:bodyPr/>
        <a:lstStyle/>
        <a:p>
          <a:r>
            <a:rPr lang="en-US" altLang="zh-CN" dirty="0" smtClean="0"/>
            <a:t>Many reef sets, different reef unite and reef set</a:t>
          </a:r>
          <a:endParaRPr lang="zh-CN" altLang="en-US" dirty="0"/>
        </a:p>
      </dgm:t>
    </dgm:pt>
    <dgm:pt modelId="{E3916577-CF5A-4B0E-93BA-5FD5EF05C5ED}" type="parTrans" cxnId="{D4D3432E-471C-414D-B361-E3311D9630A4}">
      <dgm:prSet/>
      <dgm:spPr/>
      <dgm:t>
        <a:bodyPr/>
        <a:lstStyle/>
        <a:p>
          <a:endParaRPr lang="zh-CN" altLang="en-US"/>
        </a:p>
      </dgm:t>
    </dgm:pt>
    <dgm:pt modelId="{51146E25-ABC5-4D37-B8B9-6EA5B2B44454}" type="sibTrans" cxnId="{D4D3432E-471C-414D-B361-E3311D9630A4}">
      <dgm:prSet/>
      <dgm:spPr/>
      <dgm:t>
        <a:bodyPr/>
        <a:lstStyle/>
        <a:p>
          <a:endParaRPr lang="zh-CN" altLang="en-US"/>
        </a:p>
      </dgm:t>
    </dgm:pt>
    <dgm:pt modelId="{C9974AE9-CBDE-4FBD-85E6-79BC4C2592DC}">
      <dgm:prSet phldrT="[文本]"/>
      <dgm:spPr/>
      <dgm:t>
        <a:bodyPr/>
        <a:lstStyle/>
        <a:p>
          <a:r>
            <a:rPr lang="en-US" altLang="zh-CN" dirty="0" smtClean="0"/>
            <a:t>Reef group</a:t>
          </a:r>
          <a:endParaRPr lang="zh-CN" altLang="en-US" dirty="0"/>
        </a:p>
      </dgm:t>
    </dgm:pt>
    <dgm:pt modelId="{B88DC0BD-B070-4FEF-AF5B-C3285936E6A8}" type="parTrans" cxnId="{A63CD349-5D8F-46E9-87A0-5208905D3AC3}">
      <dgm:prSet/>
      <dgm:spPr/>
      <dgm:t>
        <a:bodyPr/>
        <a:lstStyle/>
        <a:p>
          <a:endParaRPr lang="zh-CN" altLang="en-US"/>
        </a:p>
      </dgm:t>
    </dgm:pt>
    <dgm:pt modelId="{3F9DCA26-6C14-4F49-9A05-9FC92E49D5AD}" type="sibTrans" cxnId="{A63CD349-5D8F-46E9-87A0-5208905D3AC3}">
      <dgm:prSet/>
      <dgm:spPr/>
      <dgm:t>
        <a:bodyPr/>
        <a:lstStyle/>
        <a:p>
          <a:endParaRPr lang="zh-CN" altLang="en-US"/>
        </a:p>
      </dgm:t>
    </dgm:pt>
    <dgm:pt modelId="{E4ED7FBB-1977-4627-98F3-45BE3B803389}">
      <dgm:prSet phldrT="[文本]"/>
      <dgm:spPr/>
      <dgm:t>
        <a:bodyPr/>
        <a:lstStyle/>
        <a:p>
          <a:r>
            <a:rPr lang="en-US" altLang="zh-CN" dirty="0" smtClean="0"/>
            <a:t>Reef complex</a:t>
          </a:r>
          <a:endParaRPr lang="zh-CN" altLang="en-US" dirty="0"/>
        </a:p>
      </dgm:t>
    </dgm:pt>
    <dgm:pt modelId="{16E4A7C7-2B5B-4F3E-BC53-D298D61319BA}" type="parTrans" cxnId="{4AA9957E-A40A-473E-B100-6FCF857EFE28}">
      <dgm:prSet/>
      <dgm:spPr/>
      <dgm:t>
        <a:bodyPr/>
        <a:lstStyle/>
        <a:p>
          <a:endParaRPr lang="zh-CN" altLang="en-US"/>
        </a:p>
      </dgm:t>
    </dgm:pt>
    <dgm:pt modelId="{BE8754DE-9730-42C4-9B6F-EBFE967A41A7}" type="sibTrans" cxnId="{4AA9957E-A40A-473E-B100-6FCF857EFE28}">
      <dgm:prSet/>
      <dgm:spPr/>
      <dgm:t>
        <a:bodyPr/>
        <a:lstStyle/>
        <a:p>
          <a:endParaRPr lang="zh-CN" altLang="en-US"/>
        </a:p>
      </dgm:t>
    </dgm:pt>
    <dgm:pt modelId="{45976DED-2C82-4593-AE7A-65BDC4E92FF3}" type="pres">
      <dgm:prSet presAssocID="{2207333C-90D2-4B9A-AB92-D1D07F9C1C8D}" presName="Name0" presStyleCnt="0">
        <dgm:presLayoutVars>
          <dgm:chMax val="5"/>
          <dgm:chPref val="5"/>
          <dgm:dir/>
          <dgm:animLvl val="lvl"/>
        </dgm:presLayoutVars>
      </dgm:prSet>
      <dgm:spPr/>
      <dgm:t>
        <a:bodyPr/>
        <a:lstStyle/>
        <a:p>
          <a:endParaRPr lang="zh-CN" altLang="en-US"/>
        </a:p>
      </dgm:t>
    </dgm:pt>
    <dgm:pt modelId="{DD32B7B0-D865-4E51-AC50-A96F955906A5}" type="pres">
      <dgm:prSet presAssocID="{94EAB851-3F70-4734-88B0-81316A797F3C}" presName="parentText1" presStyleLbl="node1" presStyleIdx="0" presStyleCnt="4">
        <dgm:presLayoutVars>
          <dgm:chMax/>
          <dgm:chPref val="3"/>
          <dgm:bulletEnabled val="1"/>
        </dgm:presLayoutVars>
      </dgm:prSet>
      <dgm:spPr/>
      <dgm:t>
        <a:bodyPr/>
        <a:lstStyle/>
        <a:p>
          <a:endParaRPr lang="zh-CN" altLang="en-US"/>
        </a:p>
      </dgm:t>
    </dgm:pt>
    <dgm:pt modelId="{9A1888C1-F34F-48EB-B8D1-81AE525A500D}" type="pres">
      <dgm:prSet presAssocID="{94EAB851-3F70-4734-88B0-81316A797F3C}" presName="childText1" presStyleLbl="solidAlignAcc1" presStyleIdx="0" presStyleCnt="4">
        <dgm:presLayoutVars>
          <dgm:chMax val="0"/>
          <dgm:chPref val="0"/>
          <dgm:bulletEnabled val="1"/>
        </dgm:presLayoutVars>
      </dgm:prSet>
      <dgm:spPr/>
      <dgm:t>
        <a:bodyPr/>
        <a:lstStyle/>
        <a:p>
          <a:endParaRPr lang="zh-CN" altLang="en-US"/>
        </a:p>
      </dgm:t>
    </dgm:pt>
    <dgm:pt modelId="{EBF3E956-9A45-4ACD-818C-AE26040BCB62}" type="pres">
      <dgm:prSet presAssocID="{70E2C454-1168-41DE-9411-61649E13986F}" presName="parentText2" presStyleLbl="node1" presStyleIdx="1" presStyleCnt="4">
        <dgm:presLayoutVars>
          <dgm:chMax/>
          <dgm:chPref val="3"/>
          <dgm:bulletEnabled val="1"/>
        </dgm:presLayoutVars>
      </dgm:prSet>
      <dgm:spPr/>
      <dgm:t>
        <a:bodyPr/>
        <a:lstStyle/>
        <a:p>
          <a:endParaRPr lang="zh-CN" altLang="en-US"/>
        </a:p>
      </dgm:t>
    </dgm:pt>
    <dgm:pt modelId="{AF7DBFC9-17AB-4CF2-912A-0D3CBBE2D75D}" type="pres">
      <dgm:prSet presAssocID="{70E2C454-1168-41DE-9411-61649E13986F}" presName="childText2" presStyleLbl="solidAlignAcc1" presStyleIdx="1" presStyleCnt="4">
        <dgm:presLayoutVars>
          <dgm:chMax val="0"/>
          <dgm:chPref val="0"/>
          <dgm:bulletEnabled val="1"/>
        </dgm:presLayoutVars>
      </dgm:prSet>
      <dgm:spPr/>
      <dgm:t>
        <a:bodyPr/>
        <a:lstStyle/>
        <a:p>
          <a:endParaRPr lang="zh-CN" altLang="en-US"/>
        </a:p>
      </dgm:t>
    </dgm:pt>
    <dgm:pt modelId="{3184BAD0-DED5-4131-85F8-8ACF08D3813C}" type="pres">
      <dgm:prSet presAssocID="{C9974AE9-CBDE-4FBD-85E6-79BC4C2592DC}" presName="parentText3" presStyleLbl="node1" presStyleIdx="2" presStyleCnt="4">
        <dgm:presLayoutVars>
          <dgm:chMax/>
          <dgm:chPref val="3"/>
          <dgm:bulletEnabled val="1"/>
        </dgm:presLayoutVars>
      </dgm:prSet>
      <dgm:spPr/>
      <dgm:t>
        <a:bodyPr/>
        <a:lstStyle/>
        <a:p>
          <a:endParaRPr lang="zh-CN" altLang="en-US"/>
        </a:p>
      </dgm:t>
    </dgm:pt>
    <dgm:pt modelId="{2404EA0A-9CC6-4F42-BB30-56F3C09A12C9}" type="pres">
      <dgm:prSet presAssocID="{C9974AE9-CBDE-4FBD-85E6-79BC4C2592DC}" presName="childText3" presStyleLbl="solidAlignAcc1" presStyleIdx="2" presStyleCnt="4">
        <dgm:presLayoutVars>
          <dgm:chMax val="0"/>
          <dgm:chPref val="0"/>
          <dgm:bulletEnabled val="1"/>
        </dgm:presLayoutVars>
      </dgm:prSet>
      <dgm:spPr/>
      <dgm:t>
        <a:bodyPr/>
        <a:lstStyle/>
        <a:p>
          <a:endParaRPr lang="zh-CN" altLang="en-US"/>
        </a:p>
      </dgm:t>
    </dgm:pt>
    <dgm:pt modelId="{923DD84E-4E2A-4936-A868-CD54D233B5A8}" type="pres">
      <dgm:prSet presAssocID="{E4ED7FBB-1977-4627-98F3-45BE3B803389}" presName="parentText4" presStyleLbl="node1" presStyleIdx="3" presStyleCnt="4">
        <dgm:presLayoutVars>
          <dgm:chMax/>
          <dgm:chPref val="3"/>
          <dgm:bulletEnabled val="1"/>
        </dgm:presLayoutVars>
      </dgm:prSet>
      <dgm:spPr/>
      <dgm:t>
        <a:bodyPr/>
        <a:lstStyle/>
        <a:p>
          <a:endParaRPr lang="zh-CN" altLang="en-US"/>
        </a:p>
      </dgm:t>
    </dgm:pt>
    <dgm:pt modelId="{36CF06D7-E5F3-4B1E-84F8-E55CC7EDF533}" type="pres">
      <dgm:prSet presAssocID="{E4ED7FBB-1977-4627-98F3-45BE3B803389}" presName="childText4" presStyleLbl="solidAlignAcc1" presStyleIdx="3" presStyleCnt="4">
        <dgm:presLayoutVars>
          <dgm:chMax val="0"/>
          <dgm:chPref val="0"/>
          <dgm:bulletEnabled val="1"/>
        </dgm:presLayoutVars>
      </dgm:prSet>
      <dgm:spPr/>
      <dgm:t>
        <a:bodyPr/>
        <a:lstStyle/>
        <a:p>
          <a:endParaRPr lang="zh-CN" altLang="en-US"/>
        </a:p>
      </dgm:t>
    </dgm:pt>
  </dgm:ptLst>
  <dgm:cxnLst>
    <dgm:cxn modelId="{73D9B571-A19F-4A2F-A1A5-1A49132C3091}" type="presOf" srcId="{69AB1241-6487-4334-9F0C-2086F2087E06}" destId="{AF7DBFC9-17AB-4CF2-912A-0D3CBBE2D75D}" srcOrd="0" destOrd="0" presId="urn:microsoft.com/office/officeart/2009/3/layout/IncreasingArrowsProcess"/>
    <dgm:cxn modelId="{E22FEE22-C1EB-4248-8359-C21BA854B65E}" srcId="{94EAB851-3F70-4734-88B0-81316A797F3C}" destId="{0FA9C01D-714C-49AE-9122-E6F8DD839C3C}" srcOrd="0" destOrd="0" parTransId="{683A2681-77ED-451C-ACF9-FA15C08643AF}" sibTransId="{74EA775C-6922-49AF-9AF2-012A64C02065}"/>
    <dgm:cxn modelId="{0B2E77E6-7EBD-414A-A830-BBA64FAE456F}" type="presOf" srcId="{E8EF1A0D-7401-413F-AD93-3994E16AEF64}" destId="{2404EA0A-9CC6-4F42-BB30-56F3C09A12C9}" srcOrd="0" destOrd="0" presId="urn:microsoft.com/office/officeart/2009/3/layout/IncreasingArrowsProcess"/>
    <dgm:cxn modelId="{7DB37B12-29BC-4FA3-AE4B-3C176462287F}" srcId="{2207333C-90D2-4B9A-AB92-D1D07F9C1C8D}" destId="{70E2C454-1168-41DE-9411-61649E13986F}" srcOrd="1" destOrd="0" parTransId="{5A372933-F6F9-4CD1-B7F0-9718B626836F}" sibTransId="{5F1B2E18-7B26-4F8C-8A20-E15F30D9B624}"/>
    <dgm:cxn modelId="{D4D3432E-471C-414D-B361-E3311D9630A4}" srcId="{C9974AE9-CBDE-4FBD-85E6-79BC4C2592DC}" destId="{E8EF1A0D-7401-413F-AD93-3994E16AEF64}" srcOrd="0" destOrd="0" parTransId="{E3916577-CF5A-4B0E-93BA-5FD5EF05C5ED}" sibTransId="{51146E25-ABC5-4D37-B8B9-6EA5B2B44454}"/>
    <dgm:cxn modelId="{033E3675-427D-4161-A7CB-D81A09396D29}" type="presOf" srcId="{C9974AE9-CBDE-4FBD-85E6-79BC4C2592DC}" destId="{3184BAD0-DED5-4131-85F8-8ACF08D3813C}" srcOrd="0" destOrd="0" presId="urn:microsoft.com/office/officeart/2009/3/layout/IncreasingArrowsProcess"/>
    <dgm:cxn modelId="{38A57278-FAA6-44AE-A44B-EE433A623DA9}" type="presOf" srcId="{2207333C-90D2-4B9A-AB92-D1D07F9C1C8D}" destId="{45976DED-2C82-4593-AE7A-65BDC4E92FF3}" srcOrd="0" destOrd="0" presId="urn:microsoft.com/office/officeart/2009/3/layout/IncreasingArrowsProcess"/>
    <dgm:cxn modelId="{42E78971-A528-4156-93F6-5104408675B3}" type="presOf" srcId="{94EAB851-3F70-4734-88B0-81316A797F3C}" destId="{DD32B7B0-D865-4E51-AC50-A96F955906A5}" srcOrd="0" destOrd="0" presId="urn:microsoft.com/office/officeart/2009/3/layout/IncreasingArrowsProcess"/>
    <dgm:cxn modelId="{A63CD349-5D8F-46E9-87A0-5208905D3AC3}" srcId="{2207333C-90D2-4B9A-AB92-D1D07F9C1C8D}" destId="{C9974AE9-CBDE-4FBD-85E6-79BC4C2592DC}" srcOrd="2" destOrd="0" parTransId="{B88DC0BD-B070-4FEF-AF5B-C3285936E6A8}" sibTransId="{3F9DCA26-6C14-4F49-9A05-9FC92E49D5AD}"/>
    <dgm:cxn modelId="{E60833DA-C3E4-4B77-B13C-DD16EC564B1B}" type="presOf" srcId="{70E2C454-1168-41DE-9411-61649E13986F}" destId="{EBF3E956-9A45-4ACD-818C-AE26040BCB62}" srcOrd="0" destOrd="0" presId="urn:microsoft.com/office/officeart/2009/3/layout/IncreasingArrowsProcess"/>
    <dgm:cxn modelId="{24EF7067-536F-48B6-A5AD-D883A3EF2D91}" type="presOf" srcId="{8D70E230-73BA-4311-B2A9-CBEB8CD62E99}" destId="{36CF06D7-E5F3-4B1E-84F8-E55CC7EDF533}" srcOrd="0" destOrd="0" presId="urn:microsoft.com/office/officeart/2009/3/layout/IncreasingArrowsProcess"/>
    <dgm:cxn modelId="{F16459BD-29C4-419D-890B-C9103C2E8E72}" srcId="{E4ED7FBB-1977-4627-98F3-45BE3B803389}" destId="{8D70E230-73BA-4311-B2A9-CBEB8CD62E99}" srcOrd="0" destOrd="0" parTransId="{D0AC593C-DC2D-4D31-9F22-5061266D1E7C}" sibTransId="{D93751F6-13E7-4C46-B4C0-5549840C8019}"/>
    <dgm:cxn modelId="{758C7784-77DB-45D9-9A91-3662903E8965}" srcId="{70E2C454-1168-41DE-9411-61649E13986F}" destId="{69AB1241-6487-4334-9F0C-2086F2087E06}" srcOrd="0" destOrd="0" parTransId="{D0AE6610-247A-4F6B-9E4C-39CCC822C51C}" sibTransId="{6497F976-84D7-4856-95C3-A8E125F38B8B}"/>
    <dgm:cxn modelId="{010F0D8C-84B7-4F67-8D78-A5DF376F1B51}" type="presOf" srcId="{0FA9C01D-714C-49AE-9122-E6F8DD839C3C}" destId="{9A1888C1-F34F-48EB-B8D1-81AE525A500D}" srcOrd="0" destOrd="0" presId="urn:microsoft.com/office/officeart/2009/3/layout/IncreasingArrowsProcess"/>
    <dgm:cxn modelId="{4AA9957E-A40A-473E-B100-6FCF857EFE28}" srcId="{2207333C-90D2-4B9A-AB92-D1D07F9C1C8D}" destId="{E4ED7FBB-1977-4627-98F3-45BE3B803389}" srcOrd="3" destOrd="0" parTransId="{16E4A7C7-2B5B-4F3E-BC53-D298D61319BA}" sibTransId="{BE8754DE-9730-42C4-9B6F-EBFE967A41A7}"/>
    <dgm:cxn modelId="{45F50DF1-D4CB-44D9-B282-6DE65746D5E2}" type="presOf" srcId="{E4ED7FBB-1977-4627-98F3-45BE3B803389}" destId="{923DD84E-4E2A-4936-A868-CD54D233B5A8}" srcOrd="0" destOrd="0" presId="urn:microsoft.com/office/officeart/2009/3/layout/IncreasingArrowsProcess"/>
    <dgm:cxn modelId="{9C780126-8918-44F2-AF13-24A0691DC7C1}" srcId="{2207333C-90D2-4B9A-AB92-D1D07F9C1C8D}" destId="{94EAB851-3F70-4734-88B0-81316A797F3C}" srcOrd="0" destOrd="0" parTransId="{3374573F-BD0A-4232-8D5E-0ADB6C55668F}" sibTransId="{EB886796-4605-4819-89AF-DF6CE7E61442}"/>
    <dgm:cxn modelId="{64F9C7CF-1860-4FE7-8B34-FEA2E5408886}" type="presParOf" srcId="{45976DED-2C82-4593-AE7A-65BDC4E92FF3}" destId="{DD32B7B0-D865-4E51-AC50-A96F955906A5}" srcOrd="0" destOrd="0" presId="urn:microsoft.com/office/officeart/2009/3/layout/IncreasingArrowsProcess"/>
    <dgm:cxn modelId="{A0523CC5-A6BB-458C-9CB5-3B388CD74DF8}" type="presParOf" srcId="{45976DED-2C82-4593-AE7A-65BDC4E92FF3}" destId="{9A1888C1-F34F-48EB-B8D1-81AE525A500D}" srcOrd="1" destOrd="0" presId="urn:microsoft.com/office/officeart/2009/3/layout/IncreasingArrowsProcess"/>
    <dgm:cxn modelId="{07E97654-09D3-4737-AC17-122F52A3A78B}" type="presParOf" srcId="{45976DED-2C82-4593-AE7A-65BDC4E92FF3}" destId="{EBF3E956-9A45-4ACD-818C-AE26040BCB62}" srcOrd="2" destOrd="0" presId="urn:microsoft.com/office/officeart/2009/3/layout/IncreasingArrowsProcess"/>
    <dgm:cxn modelId="{56B96ECB-08FC-47E6-9A26-71672DFD1061}" type="presParOf" srcId="{45976DED-2C82-4593-AE7A-65BDC4E92FF3}" destId="{AF7DBFC9-17AB-4CF2-912A-0D3CBBE2D75D}" srcOrd="3" destOrd="0" presId="urn:microsoft.com/office/officeart/2009/3/layout/IncreasingArrowsProcess"/>
    <dgm:cxn modelId="{2CBDEF65-37B9-4285-AEA6-CCAD4C346C09}" type="presParOf" srcId="{45976DED-2C82-4593-AE7A-65BDC4E92FF3}" destId="{3184BAD0-DED5-4131-85F8-8ACF08D3813C}" srcOrd="4" destOrd="0" presId="urn:microsoft.com/office/officeart/2009/3/layout/IncreasingArrowsProcess"/>
    <dgm:cxn modelId="{E413E97C-BC7B-478E-9E8B-7C058F3ADFCC}" type="presParOf" srcId="{45976DED-2C82-4593-AE7A-65BDC4E92FF3}" destId="{2404EA0A-9CC6-4F42-BB30-56F3C09A12C9}" srcOrd="5" destOrd="0" presId="urn:microsoft.com/office/officeart/2009/3/layout/IncreasingArrowsProcess"/>
    <dgm:cxn modelId="{A163D5C9-D2BD-4F61-95F1-FCD5E30F1ADB}" type="presParOf" srcId="{45976DED-2C82-4593-AE7A-65BDC4E92FF3}" destId="{923DD84E-4E2A-4936-A868-CD54D233B5A8}" srcOrd="6" destOrd="0" presId="urn:microsoft.com/office/officeart/2009/3/layout/IncreasingArrowsProcess"/>
    <dgm:cxn modelId="{74989540-33AC-4FC9-84A1-3F8CDF887E46}" type="presParOf" srcId="{45976DED-2C82-4593-AE7A-65BDC4E92FF3}" destId="{36CF06D7-E5F3-4B1E-84F8-E55CC7EDF533}"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AC1C3-1AE5-4DEF-8B4B-C574DB2C9A83}">
      <dsp:nvSpPr>
        <dsp:cNvPr id="0" name=""/>
        <dsp:cNvSpPr/>
      </dsp:nvSpPr>
      <dsp:spPr>
        <a:xfrm>
          <a:off x="2707" y="312158"/>
          <a:ext cx="1627915" cy="316800"/>
        </a:xfrm>
        <a:prstGeom prst="rect">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altLang="zh-CN" sz="1100" kern="1200" dirty="0" smtClean="0"/>
            <a:t>Fish </a:t>
          </a:r>
          <a:endParaRPr lang="zh-CN" altLang="en-US" sz="1100" kern="1200" dirty="0"/>
        </a:p>
      </dsp:txBody>
      <dsp:txXfrm>
        <a:off x="2707" y="312158"/>
        <a:ext cx="1627915" cy="316800"/>
      </dsp:txXfrm>
    </dsp:sp>
    <dsp:sp modelId="{07C0CDC1-3102-4052-92BC-9043E5619962}">
      <dsp:nvSpPr>
        <dsp:cNvPr id="0" name=""/>
        <dsp:cNvSpPr/>
      </dsp:nvSpPr>
      <dsp:spPr>
        <a:xfrm>
          <a:off x="2707" y="628958"/>
          <a:ext cx="1627915" cy="1219123"/>
        </a:xfrm>
        <a:prstGeom prst="rect">
          <a:avLst/>
        </a:prstGeom>
        <a:solidFill>
          <a:schemeClr val="accent1">
            <a:alpha val="90000"/>
            <a:tint val="40000"/>
            <a:hueOff val="0"/>
            <a:satOff val="0"/>
            <a:lumOff val="0"/>
            <a:alphaOff val="0"/>
          </a:schemeClr>
        </a:solidFill>
        <a:ln w="282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altLang="en-US" sz="1100" i="1" kern="1200" dirty="0" err="1" smtClean="0"/>
            <a:t>Lutianus</a:t>
          </a:r>
          <a:r>
            <a:rPr lang="en-US" altLang="en-US" sz="1100" i="1" kern="1200" dirty="0" smtClean="0"/>
            <a:t> </a:t>
          </a:r>
          <a:r>
            <a:rPr lang="en-US" altLang="en-US" sz="1100" i="1" kern="1200" dirty="0" err="1" smtClean="0"/>
            <a:t>argentimaculatus</a:t>
          </a:r>
          <a:r>
            <a:rPr lang="en-US" altLang="en-US" sz="1100" kern="1200" dirty="0" smtClean="0"/>
            <a:t>, </a:t>
          </a:r>
          <a:r>
            <a:rPr lang="en-US" sz="1100" i="1" kern="1200" dirty="0" err="1" smtClean="0"/>
            <a:t>Lutjanus</a:t>
          </a:r>
          <a:r>
            <a:rPr lang="en-US" sz="1100" i="1" kern="1200" dirty="0" smtClean="0"/>
            <a:t> </a:t>
          </a:r>
          <a:r>
            <a:rPr lang="en-US" sz="1100" i="1" kern="1200" dirty="0" err="1" smtClean="0"/>
            <a:t>sanguineus</a:t>
          </a:r>
          <a:r>
            <a:rPr lang="en-US" sz="1100" i="1" kern="1200" dirty="0" smtClean="0"/>
            <a:t>, </a:t>
          </a:r>
          <a:r>
            <a:rPr lang="en-US" altLang="zh-CN" sz="1100" i="1" kern="1200" dirty="0" err="1" smtClean="0"/>
            <a:t>Acanthopagrus</a:t>
          </a:r>
          <a:r>
            <a:rPr lang="en-US" altLang="zh-CN" sz="1100" i="1" kern="1200" dirty="0" smtClean="0"/>
            <a:t> </a:t>
          </a:r>
          <a:r>
            <a:rPr lang="en-US" altLang="zh-CN" sz="1100" i="1" kern="1200" dirty="0" err="1" smtClean="0"/>
            <a:t>schlegel</a:t>
          </a:r>
          <a:r>
            <a:rPr lang="en-US" altLang="zh-CN" sz="1100" i="1" kern="1200" dirty="0" smtClean="0"/>
            <a:t>, </a:t>
          </a:r>
          <a:r>
            <a:rPr lang="en-US" sz="1100" i="1" kern="1200" dirty="0" err="1" smtClean="0"/>
            <a:t>parus</a:t>
          </a:r>
          <a:r>
            <a:rPr lang="en-US" sz="1100" i="1" kern="1200" dirty="0" smtClean="0"/>
            <a:t> </a:t>
          </a:r>
          <a:r>
            <a:rPr lang="en-US" sz="1100" i="1" kern="1200" dirty="0" err="1" smtClean="0"/>
            <a:t>latus</a:t>
          </a:r>
          <a:r>
            <a:rPr lang="en-US" sz="1100" i="1" kern="1200" dirty="0" smtClean="0"/>
            <a:t>, </a:t>
          </a:r>
          <a:r>
            <a:rPr lang="en-US" altLang="zh-CN" sz="1100" i="1" kern="1200" dirty="0" err="1" smtClean="0"/>
            <a:t>Plectorinchus</a:t>
          </a:r>
          <a:r>
            <a:rPr lang="en-US" altLang="zh-CN" sz="1100" i="1" kern="1200" dirty="0" smtClean="0"/>
            <a:t> </a:t>
          </a:r>
          <a:r>
            <a:rPr lang="en-US" altLang="zh-CN" sz="1100" i="1" kern="1200" dirty="0" err="1" smtClean="0"/>
            <a:t>cinctus</a:t>
          </a:r>
          <a:endParaRPr lang="zh-CN" altLang="en-US" sz="1100" kern="1200" dirty="0"/>
        </a:p>
      </dsp:txBody>
      <dsp:txXfrm>
        <a:off x="2707" y="628958"/>
        <a:ext cx="1627915" cy="1219123"/>
      </dsp:txXfrm>
    </dsp:sp>
    <dsp:sp modelId="{DD10E4D8-BCC1-44DB-ABE0-85C96DEDBF11}">
      <dsp:nvSpPr>
        <dsp:cNvPr id="0" name=""/>
        <dsp:cNvSpPr/>
      </dsp:nvSpPr>
      <dsp:spPr>
        <a:xfrm>
          <a:off x="1858530" y="312158"/>
          <a:ext cx="1627915" cy="316800"/>
        </a:xfrm>
        <a:prstGeom prst="rect">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altLang="zh-CN" sz="1100" kern="1200" dirty="0" smtClean="0"/>
            <a:t>shellfish</a:t>
          </a:r>
          <a:endParaRPr lang="zh-CN" altLang="en-US" sz="1100" kern="1200" dirty="0"/>
        </a:p>
      </dsp:txBody>
      <dsp:txXfrm>
        <a:off x="1858530" y="312158"/>
        <a:ext cx="1627915" cy="316800"/>
      </dsp:txXfrm>
    </dsp:sp>
    <dsp:sp modelId="{AF73BA41-E81D-4DB7-B144-56418105C233}">
      <dsp:nvSpPr>
        <dsp:cNvPr id="0" name=""/>
        <dsp:cNvSpPr/>
      </dsp:nvSpPr>
      <dsp:spPr>
        <a:xfrm>
          <a:off x="1858530" y="628958"/>
          <a:ext cx="1627915" cy="1219123"/>
        </a:xfrm>
        <a:prstGeom prst="rect">
          <a:avLst/>
        </a:prstGeom>
        <a:solidFill>
          <a:schemeClr val="accent1">
            <a:alpha val="90000"/>
            <a:tint val="40000"/>
            <a:hueOff val="0"/>
            <a:satOff val="0"/>
            <a:lumOff val="0"/>
            <a:alphaOff val="0"/>
          </a:schemeClr>
        </a:solidFill>
        <a:ln w="282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altLang="zh-CN" sz="1100" i="1" kern="1200" dirty="0" err="1" smtClean="0"/>
            <a:t>Chlamys</a:t>
          </a:r>
          <a:r>
            <a:rPr lang="en-US" altLang="zh-CN" sz="1100" i="1" kern="1200" dirty="0" smtClean="0"/>
            <a:t> </a:t>
          </a:r>
          <a:r>
            <a:rPr lang="en-US" altLang="zh-CN" sz="1100" i="1" kern="1200" dirty="0" err="1" smtClean="0"/>
            <a:t>nobilis</a:t>
          </a:r>
          <a:r>
            <a:rPr lang="en-US" altLang="zh-CN" sz="1100" kern="1200" dirty="0" smtClean="0"/>
            <a:t>, </a:t>
          </a:r>
          <a:r>
            <a:rPr lang="en-US" sz="1100" i="1" kern="1200" dirty="0" err="1" smtClean="0"/>
            <a:t>Meretrix</a:t>
          </a:r>
          <a:r>
            <a:rPr lang="en-US" sz="1100" i="1" kern="1200" dirty="0" smtClean="0"/>
            <a:t> </a:t>
          </a:r>
          <a:r>
            <a:rPr lang="en-US" sz="1100" i="1" kern="1200" dirty="0" err="1" smtClean="0"/>
            <a:t>meretrix</a:t>
          </a:r>
          <a:r>
            <a:rPr lang="en-US" sz="1100" i="1" kern="1200" dirty="0" smtClean="0"/>
            <a:t>, </a:t>
          </a:r>
          <a:r>
            <a:rPr lang="en-US" sz="1100" i="1" kern="1200" dirty="0" err="1" smtClean="0"/>
            <a:t>Paphia</a:t>
          </a:r>
          <a:r>
            <a:rPr lang="en-US" sz="1100" i="1" kern="1200" dirty="0" smtClean="0"/>
            <a:t> </a:t>
          </a:r>
          <a:r>
            <a:rPr lang="en-US" sz="1100" i="1" kern="1200" dirty="0" err="1" smtClean="0"/>
            <a:t>undulata</a:t>
          </a:r>
          <a:r>
            <a:rPr lang="en-US" sz="1100" i="1" kern="1200" dirty="0" smtClean="0"/>
            <a:t>, </a:t>
          </a:r>
          <a:r>
            <a:rPr lang="en-US" sz="1100" i="1" kern="1200" dirty="0" err="1" smtClean="0"/>
            <a:t>Mactra</a:t>
          </a:r>
          <a:r>
            <a:rPr lang="en-US" sz="1100" i="1" kern="1200" dirty="0" smtClean="0"/>
            <a:t> </a:t>
          </a:r>
          <a:r>
            <a:rPr lang="en-US" sz="1100" i="1" kern="1200" dirty="0" err="1" smtClean="0"/>
            <a:t>antiquata</a:t>
          </a:r>
          <a:endParaRPr lang="zh-CN" altLang="en-US" sz="1100" kern="1200" dirty="0"/>
        </a:p>
      </dsp:txBody>
      <dsp:txXfrm>
        <a:off x="1858530" y="628958"/>
        <a:ext cx="1627915" cy="1219123"/>
      </dsp:txXfrm>
    </dsp:sp>
    <dsp:sp modelId="{94772938-081A-4165-8B55-6F99BBB376B4}">
      <dsp:nvSpPr>
        <dsp:cNvPr id="0" name=""/>
        <dsp:cNvSpPr/>
      </dsp:nvSpPr>
      <dsp:spPr>
        <a:xfrm>
          <a:off x="3714354" y="312158"/>
          <a:ext cx="1627915" cy="316800"/>
        </a:xfrm>
        <a:prstGeom prst="rect">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altLang="zh-CN" sz="1100" kern="1200" dirty="0" err="1" smtClean="0"/>
            <a:t>Macroalge</a:t>
          </a:r>
          <a:r>
            <a:rPr lang="en-US" altLang="zh-CN" sz="1100" kern="1200" dirty="0" smtClean="0"/>
            <a:t> </a:t>
          </a:r>
          <a:endParaRPr lang="zh-CN" altLang="en-US" sz="1100" kern="1200" dirty="0"/>
        </a:p>
      </dsp:txBody>
      <dsp:txXfrm>
        <a:off x="3714354" y="312158"/>
        <a:ext cx="1627915" cy="316800"/>
      </dsp:txXfrm>
    </dsp:sp>
    <dsp:sp modelId="{A78E19A5-8D95-4573-A3F9-BA058F39657B}">
      <dsp:nvSpPr>
        <dsp:cNvPr id="0" name=""/>
        <dsp:cNvSpPr/>
      </dsp:nvSpPr>
      <dsp:spPr>
        <a:xfrm>
          <a:off x="3714354" y="628958"/>
          <a:ext cx="1627915" cy="1219123"/>
        </a:xfrm>
        <a:prstGeom prst="rect">
          <a:avLst/>
        </a:prstGeom>
        <a:solidFill>
          <a:schemeClr val="accent1">
            <a:alpha val="90000"/>
            <a:tint val="40000"/>
            <a:hueOff val="0"/>
            <a:satOff val="0"/>
            <a:lumOff val="0"/>
            <a:alphaOff val="0"/>
          </a:schemeClr>
        </a:solidFill>
        <a:ln w="282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i="1" kern="1200" dirty="0" err="1" smtClean="0"/>
            <a:t>Porphyra</a:t>
          </a:r>
          <a:r>
            <a:rPr lang="en-US" sz="1100" i="1" kern="1200" dirty="0" smtClean="0"/>
            <a:t> sp., </a:t>
          </a:r>
          <a:r>
            <a:rPr lang="en-US" sz="1100" i="1" kern="1200" dirty="0" err="1" smtClean="0"/>
            <a:t>Gracilaria</a:t>
          </a:r>
          <a:r>
            <a:rPr lang="en-US" sz="1100" i="1" kern="1200" dirty="0" smtClean="0"/>
            <a:t> sp., </a:t>
          </a:r>
          <a:r>
            <a:rPr lang="en-US" sz="1100" i="1" kern="1200" dirty="0" err="1" smtClean="0"/>
            <a:t>Laminaria</a:t>
          </a:r>
          <a:r>
            <a:rPr lang="en-US" sz="1100" i="1" kern="1200" dirty="0" smtClean="0"/>
            <a:t> japonica, </a:t>
          </a:r>
          <a:r>
            <a:rPr lang="en-US" sz="1100" i="1" kern="1200" dirty="0" err="1" smtClean="0"/>
            <a:t>Sargassum</a:t>
          </a:r>
          <a:r>
            <a:rPr lang="en-US" sz="1100" i="1" kern="1200" dirty="0" smtClean="0"/>
            <a:t> sp.</a:t>
          </a:r>
          <a:endParaRPr lang="zh-CN" altLang="en-US" sz="1100" kern="1200" dirty="0"/>
        </a:p>
      </dsp:txBody>
      <dsp:txXfrm>
        <a:off x="3714354" y="628958"/>
        <a:ext cx="1627915" cy="1219123"/>
      </dsp:txXfrm>
    </dsp:sp>
    <dsp:sp modelId="{61E57A8C-2BE7-42EE-8C60-6E00A53F4C74}">
      <dsp:nvSpPr>
        <dsp:cNvPr id="0" name=""/>
        <dsp:cNvSpPr/>
      </dsp:nvSpPr>
      <dsp:spPr>
        <a:xfrm>
          <a:off x="5570177" y="312158"/>
          <a:ext cx="1627915" cy="316800"/>
        </a:xfrm>
        <a:prstGeom prst="rect">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altLang="zh-CN" sz="1100" kern="1200" dirty="0" smtClean="0"/>
            <a:t>Shrimp </a:t>
          </a:r>
          <a:endParaRPr lang="zh-CN" altLang="en-US" sz="1100" kern="1200" dirty="0"/>
        </a:p>
      </dsp:txBody>
      <dsp:txXfrm>
        <a:off x="5570177" y="312158"/>
        <a:ext cx="1627915" cy="316800"/>
      </dsp:txXfrm>
    </dsp:sp>
    <dsp:sp modelId="{0D02D8F7-97BC-4651-99B1-10C7C340615B}">
      <dsp:nvSpPr>
        <dsp:cNvPr id="0" name=""/>
        <dsp:cNvSpPr/>
      </dsp:nvSpPr>
      <dsp:spPr>
        <a:xfrm>
          <a:off x="5570177" y="628958"/>
          <a:ext cx="1627915" cy="1219123"/>
        </a:xfrm>
        <a:prstGeom prst="rect">
          <a:avLst/>
        </a:prstGeom>
        <a:solidFill>
          <a:schemeClr val="accent1">
            <a:alpha val="90000"/>
            <a:tint val="40000"/>
            <a:hueOff val="0"/>
            <a:satOff val="0"/>
            <a:lumOff val="0"/>
            <a:alphaOff val="0"/>
          </a:schemeClr>
        </a:solidFill>
        <a:ln w="282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i="1" kern="1200" dirty="0" err="1" smtClean="0"/>
            <a:t>Penaeus</a:t>
          </a:r>
          <a:r>
            <a:rPr lang="en-US" sz="1100" i="1" kern="1200" dirty="0" smtClean="0"/>
            <a:t> </a:t>
          </a:r>
          <a:r>
            <a:rPr lang="en-US" sz="1100" i="1" kern="1200" dirty="0" err="1" smtClean="0"/>
            <a:t>monodon</a:t>
          </a:r>
          <a:r>
            <a:rPr lang="en-US" sz="1100" i="1" kern="1200" dirty="0" smtClean="0"/>
            <a:t>, </a:t>
          </a:r>
          <a:r>
            <a:rPr lang="en-US" sz="1100" i="1" kern="1200" dirty="0" err="1" smtClean="0"/>
            <a:t>Penaeus</a:t>
          </a:r>
          <a:r>
            <a:rPr lang="en-US" sz="1100" i="1" kern="1200" dirty="0" smtClean="0"/>
            <a:t> </a:t>
          </a:r>
          <a:r>
            <a:rPr lang="en-US" sz="1100" i="1" kern="1200" dirty="0" err="1" smtClean="0"/>
            <a:t>japonicus</a:t>
          </a:r>
          <a:r>
            <a:rPr lang="en-US" sz="1100" i="1" kern="1200" dirty="0" smtClean="0"/>
            <a:t>, </a:t>
          </a:r>
          <a:r>
            <a:rPr lang="en-US" sz="1100" i="1" kern="1200" dirty="0" err="1" smtClean="0"/>
            <a:t>Fenneropenaeus</a:t>
          </a:r>
          <a:r>
            <a:rPr lang="en-US" sz="1100" i="1" kern="1200" dirty="0" smtClean="0"/>
            <a:t> </a:t>
          </a:r>
          <a:r>
            <a:rPr lang="en-US" sz="1100" i="1" kern="1200" dirty="0" err="1" smtClean="0"/>
            <a:t>chinensis</a:t>
          </a:r>
          <a:r>
            <a:rPr lang="en-US" sz="1100" i="1" kern="1200" dirty="0" smtClean="0"/>
            <a:t>, </a:t>
          </a:r>
          <a:r>
            <a:rPr lang="en-US" sz="1100" i="1" kern="1200" dirty="0" err="1" smtClean="0"/>
            <a:t>Penaeus</a:t>
          </a:r>
          <a:r>
            <a:rPr lang="en-US" sz="1100" i="1" kern="1200" dirty="0" smtClean="0"/>
            <a:t> </a:t>
          </a:r>
          <a:r>
            <a:rPr lang="zh-CN" sz="1100" i="1" kern="1200" dirty="0" smtClean="0"/>
            <a:t>（</a:t>
          </a:r>
          <a:r>
            <a:rPr lang="en-US" sz="1100" i="1" kern="1200" dirty="0" err="1" smtClean="0"/>
            <a:t>Fenneropenaeus</a:t>
          </a:r>
          <a:r>
            <a:rPr lang="zh-CN" sz="1100" i="1" kern="1200" dirty="0" smtClean="0"/>
            <a:t>）</a:t>
          </a:r>
          <a:r>
            <a:rPr lang="en-US" sz="1100" i="1" kern="1200" dirty="0" smtClean="0"/>
            <a:t> </a:t>
          </a:r>
          <a:r>
            <a:rPr lang="en-US" sz="1100" i="1" kern="1200" dirty="0" err="1" smtClean="0"/>
            <a:t>Penicillatus</a:t>
          </a:r>
          <a:r>
            <a:rPr lang="en-US" sz="1100" i="1" kern="1200" dirty="0" smtClean="0"/>
            <a:t>, </a:t>
          </a:r>
          <a:r>
            <a:rPr lang="en-US" sz="1100" i="1" kern="1200" dirty="0" err="1" smtClean="0"/>
            <a:t>Penaeus</a:t>
          </a:r>
          <a:r>
            <a:rPr lang="en-US" sz="1100" i="1" kern="1200" dirty="0" smtClean="0"/>
            <a:t> </a:t>
          </a:r>
          <a:r>
            <a:rPr lang="en-US" sz="1100" i="1" kern="1200" dirty="0" err="1" smtClean="0"/>
            <a:t>merguiensis</a:t>
          </a:r>
          <a:endParaRPr lang="zh-CN" altLang="en-US" sz="1100" kern="1200" dirty="0"/>
        </a:p>
      </dsp:txBody>
      <dsp:txXfrm>
        <a:off x="5570177" y="628958"/>
        <a:ext cx="1627915" cy="1219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5A795-E8C3-41A0-BE4F-85F65493384D}">
      <dsp:nvSpPr>
        <dsp:cNvPr id="0" name=""/>
        <dsp:cNvSpPr/>
      </dsp:nvSpPr>
      <dsp:spPr>
        <a:xfrm>
          <a:off x="0" y="126999"/>
          <a:ext cx="6096000" cy="380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63042-42D9-428A-8FB4-AF331E226713}">
      <dsp:nvSpPr>
        <dsp:cNvPr id="0" name=""/>
        <dsp:cNvSpPr/>
      </dsp:nvSpPr>
      <dsp:spPr>
        <a:xfrm>
          <a:off x="600456" y="2960115"/>
          <a:ext cx="140208" cy="140208"/>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5543C-22EA-42C7-A5E4-3B7665807263}">
      <dsp:nvSpPr>
        <dsp:cNvPr id="0" name=""/>
        <dsp:cNvSpPr/>
      </dsp:nvSpPr>
      <dsp:spPr>
        <a:xfrm>
          <a:off x="670560" y="3030220"/>
          <a:ext cx="798576" cy="90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666750">
            <a:lnSpc>
              <a:spcPct val="90000"/>
            </a:lnSpc>
            <a:spcBef>
              <a:spcPct val="0"/>
            </a:spcBef>
            <a:spcAft>
              <a:spcPct val="35000"/>
            </a:spcAft>
          </a:pPr>
          <a:r>
            <a:rPr lang="en-US" altLang="zh-CN" sz="1500" kern="1200" dirty="0" smtClean="0"/>
            <a:t>Local species</a:t>
          </a:r>
          <a:endParaRPr lang="zh-CN" altLang="en-US" sz="1500" kern="1200" dirty="0"/>
        </a:p>
      </dsp:txBody>
      <dsp:txXfrm>
        <a:off x="670560" y="3030220"/>
        <a:ext cx="798576" cy="906779"/>
      </dsp:txXfrm>
    </dsp:sp>
    <dsp:sp modelId="{16F2C373-96E2-4DB8-AD30-110A866DF272}">
      <dsp:nvSpPr>
        <dsp:cNvPr id="0" name=""/>
        <dsp:cNvSpPr/>
      </dsp:nvSpPr>
      <dsp:spPr>
        <a:xfrm>
          <a:off x="1359408" y="2230881"/>
          <a:ext cx="219456" cy="219456"/>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59CBF-F07A-4906-9E77-3677685C914A}">
      <dsp:nvSpPr>
        <dsp:cNvPr id="0" name=""/>
        <dsp:cNvSpPr/>
      </dsp:nvSpPr>
      <dsp:spPr>
        <a:xfrm>
          <a:off x="1469136" y="2340609"/>
          <a:ext cx="1011936" cy="1596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85" tIns="0" rIns="0" bIns="0" numCol="1" spcCol="1270" anchor="t" anchorCtr="0">
          <a:noAutofit/>
        </a:bodyPr>
        <a:lstStyle/>
        <a:p>
          <a:pPr lvl="0" algn="l" defTabSz="666750">
            <a:lnSpc>
              <a:spcPct val="90000"/>
            </a:lnSpc>
            <a:spcBef>
              <a:spcPct val="0"/>
            </a:spcBef>
            <a:spcAft>
              <a:spcPct val="35000"/>
            </a:spcAft>
          </a:pPr>
          <a:r>
            <a:rPr lang="en-US" altLang="zh-CN" sz="1500" kern="1200" dirty="0" smtClean="0"/>
            <a:t>Economic evaluation</a:t>
          </a:r>
          <a:endParaRPr lang="zh-CN" altLang="en-US" sz="1500" kern="1200" dirty="0"/>
        </a:p>
      </dsp:txBody>
      <dsp:txXfrm>
        <a:off x="1469136" y="2340609"/>
        <a:ext cx="1011936" cy="1596389"/>
      </dsp:txXfrm>
    </dsp:sp>
    <dsp:sp modelId="{74BA49B6-4FE9-4F34-8338-7BE4BE03533E}">
      <dsp:nvSpPr>
        <dsp:cNvPr id="0" name=""/>
        <dsp:cNvSpPr/>
      </dsp:nvSpPr>
      <dsp:spPr>
        <a:xfrm>
          <a:off x="2334768" y="1649475"/>
          <a:ext cx="292608" cy="292608"/>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8460D-60B2-4DA8-B2E1-14FA63A71ECC}">
      <dsp:nvSpPr>
        <dsp:cNvPr id="0" name=""/>
        <dsp:cNvSpPr/>
      </dsp:nvSpPr>
      <dsp:spPr>
        <a:xfrm>
          <a:off x="2481072" y="1795779"/>
          <a:ext cx="1176528" cy="214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lvl="0" algn="l" defTabSz="666750">
            <a:lnSpc>
              <a:spcPct val="90000"/>
            </a:lnSpc>
            <a:spcBef>
              <a:spcPct val="0"/>
            </a:spcBef>
            <a:spcAft>
              <a:spcPct val="35000"/>
            </a:spcAft>
          </a:pPr>
          <a:r>
            <a:rPr lang="en-US" altLang="zh-CN" sz="1500" kern="1200" dirty="0" smtClean="0"/>
            <a:t>Food web: feed…</a:t>
          </a:r>
          <a:endParaRPr lang="zh-CN" altLang="en-US" sz="1500" kern="1200" dirty="0"/>
        </a:p>
      </dsp:txBody>
      <dsp:txXfrm>
        <a:off x="2481072" y="1795779"/>
        <a:ext cx="1176528" cy="2141220"/>
      </dsp:txXfrm>
    </dsp:sp>
    <dsp:sp modelId="{490F00A3-ED08-4D22-885B-555E5ABE7A1F}">
      <dsp:nvSpPr>
        <dsp:cNvPr id="0" name=""/>
        <dsp:cNvSpPr/>
      </dsp:nvSpPr>
      <dsp:spPr>
        <a:xfrm>
          <a:off x="3468624" y="1195323"/>
          <a:ext cx="377952" cy="377952"/>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5C16D-085F-4833-96AD-4846928805FB}">
      <dsp:nvSpPr>
        <dsp:cNvPr id="0" name=""/>
        <dsp:cNvSpPr/>
      </dsp:nvSpPr>
      <dsp:spPr>
        <a:xfrm>
          <a:off x="3657600" y="1384299"/>
          <a:ext cx="1219200"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269" tIns="0" rIns="0" bIns="0" numCol="1" spcCol="1270" anchor="t" anchorCtr="0">
          <a:noAutofit/>
        </a:bodyPr>
        <a:lstStyle/>
        <a:p>
          <a:pPr lvl="0" algn="l" defTabSz="666750">
            <a:lnSpc>
              <a:spcPct val="90000"/>
            </a:lnSpc>
            <a:spcBef>
              <a:spcPct val="0"/>
            </a:spcBef>
            <a:spcAft>
              <a:spcPct val="35000"/>
            </a:spcAft>
          </a:pPr>
          <a:r>
            <a:rPr lang="en-US" altLang="zh-CN" sz="1500" kern="1200" dirty="0" smtClean="0"/>
            <a:t>Seed</a:t>
          </a:r>
          <a:endParaRPr lang="zh-CN" altLang="en-US" sz="1500" kern="1200" dirty="0"/>
        </a:p>
      </dsp:txBody>
      <dsp:txXfrm>
        <a:off x="3657600" y="1384299"/>
        <a:ext cx="1219200" cy="2552700"/>
      </dsp:txXfrm>
    </dsp:sp>
    <dsp:sp modelId="{1C4D7AA4-DB9B-4756-93E2-4674E0E35958}">
      <dsp:nvSpPr>
        <dsp:cNvPr id="0" name=""/>
        <dsp:cNvSpPr/>
      </dsp:nvSpPr>
      <dsp:spPr>
        <a:xfrm>
          <a:off x="4636007" y="892047"/>
          <a:ext cx="481584" cy="481584"/>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485D7-3450-4BF4-B762-48D1E10F8363}">
      <dsp:nvSpPr>
        <dsp:cNvPr id="0" name=""/>
        <dsp:cNvSpPr/>
      </dsp:nvSpPr>
      <dsp:spPr>
        <a:xfrm>
          <a:off x="4876800" y="1132839"/>
          <a:ext cx="1219200" cy="280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181" tIns="0" rIns="0" bIns="0" numCol="1" spcCol="1270" anchor="t" anchorCtr="0">
          <a:noAutofit/>
        </a:bodyPr>
        <a:lstStyle/>
        <a:p>
          <a:pPr lvl="0" algn="l" defTabSz="666750">
            <a:lnSpc>
              <a:spcPct val="90000"/>
            </a:lnSpc>
            <a:spcBef>
              <a:spcPct val="0"/>
            </a:spcBef>
            <a:spcAft>
              <a:spcPct val="35000"/>
            </a:spcAft>
          </a:pPr>
          <a:r>
            <a:rPr lang="en-US" altLang="zh-CN" sz="1500" kern="1200" dirty="0" smtClean="0"/>
            <a:t>Biodiversity </a:t>
          </a:r>
          <a:endParaRPr lang="zh-CN" altLang="en-US" sz="1500" kern="1200" dirty="0"/>
        </a:p>
      </dsp:txBody>
      <dsp:txXfrm>
        <a:off x="4876800" y="1132839"/>
        <a:ext cx="1219200" cy="2804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E8165-CF01-4B33-BAF9-1A319982F506}">
      <dsp:nvSpPr>
        <dsp:cNvPr id="0" name=""/>
        <dsp:cNvSpPr/>
      </dsp:nvSpPr>
      <dsp:spPr>
        <a:xfrm rot="5400000">
          <a:off x="707910" y="1060451"/>
          <a:ext cx="922895" cy="1050683"/>
        </a:xfrm>
        <a:prstGeom prst="bentUpArrow">
          <a:avLst>
            <a:gd name="adj1" fmla="val 32840"/>
            <a:gd name="adj2" fmla="val 25000"/>
            <a:gd name="adj3" fmla="val 35780"/>
          </a:avLst>
        </a:prstGeom>
        <a:solidFill>
          <a:schemeClr val="accent1">
            <a:tint val="50000"/>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CB8100-E2F9-4E57-AC87-BAC36C9B1322}">
      <dsp:nvSpPr>
        <dsp:cNvPr id="0" name=""/>
        <dsp:cNvSpPr/>
      </dsp:nvSpPr>
      <dsp:spPr>
        <a:xfrm>
          <a:off x="463399" y="37403"/>
          <a:ext cx="1553611" cy="1087477"/>
        </a:xfrm>
        <a:prstGeom prst="roundRect">
          <a:avLst>
            <a:gd name="adj" fmla="val 1667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en-US" sz="1400" kern="1200" dirty="0" smtClean="0"/>
            <a:t>Guangdong’s coastal fishery was overfishing</a:t>
          </a:r>
          <a:endParaRPr lang="zh-CN" altLang="en-US" sz="1400" kern="1200" dirty="0" smtClean="0"/>
        </a:p>
        <a:p>
          <a:pPr lvl="0" algn="ctr" defTabSz="622300">
            <a:lnSpc>
              <a:spcPct val="90000"/>
            </a:lnSpc>
            <a:spcBef>
              <a:spcPct val="0"/>
            </a:spcBef>
            <a:spcAft>
              <a:spcPct val="35000"/>
            </a:spcAft>
          </a:pPr>
          <a:endParaRPr lang="zh-CN" altLang="en-US" sz="1400" kern="1200" dirty="0"/>
        </a:p>
      </dsp:txBody>
      <dsp:txXfrm>
        <a:off x="516495" y="90499"/>
        <a:ext cx="1447419" cy="981285"/>
      </dsp:txXfrm>
    </dsp:sp>
    <dsp:sp modelId="{2CA00BBD-877C-4078-AA74-44F4C5353CF6}">
      <dsp:nvSpPr>
        <dsp:cNvPr id="0" name=""/>
        <dsp:cNvSpPr/>
      </dsp:nvSpPr>
      <dsp:spPr>
        <a:xfrm>
          <a:off x="2017011" y="141119"/>
          <a:ext cx="1129949" cy="878947"/>
        </a:xfrm>
        <a:prstGeom prst="rect">
          <a:avLst/>
        </a:prstGeom>
        <a:noFill/>
        <a:ln>
          <a:noFill/>
        </a:ln>
        <a:effectLst/>
      </dsp:spPr>
      <dsp:style>
        <a:lnRef idx="0">
          <a:scrgbClr r="0" g="0" b="0"/>
        </a:lnRef>
        <a:fillRef idx="0">
          <a:scrgbClr r="0" g="0" b="0"/>
        </a:fillRef>
        <a:effectRef idx="0">
          <a:scrgbClr r="0" g="0" b="0"/>
        </a:effectRef>
        <a:fontRef idx="minor"/>
      </dsp:style>
    </dsp:sp>
    <dsp:sp modelId="{EACF0B39-A492-44A5-AC1D-4361B5604167}">
      <dsp:nvSpPr>
        <dsp:cNvPr id="0" name=""/>
        <dsp:cNvSpPr/>
      </dsp:nvSpPr>
      <dsp:spPr>
        <a:xfrm rot="5400000">
          <a:off x="1996019" y="2282048"/>
          <a:ext cx="922895" cy="1050683"/>
        </a:xfrm>
        <a:prstGeom prst="bentUpArrow">
          <a:avLst>
            <a:gd name="adj1" fmla="val 32840"/>
            <a:gd name="adj2" fmla="val 25000"/>
            <a:gd name="adj3" fmla="val 35780"/>
          </a:avLst>
        </a:prstGeom>
        <a:solidFill>
          <a:schemeClr val="accent1">
            <a:tint val="50000"/>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7A618-2A97-4EE5-B748-075ECB3E0ABC}">
      <dsp:nvSpPr>
        <dsp:cNvPr id="0" name=""/>
        <dsp:cNvSpPr/>
      </dsp:nvSpPr>
      <dsp:spPr>
        <a:xfrm>
          <a:off x="1751508" y="1259000"/>
          <a:ext cx="1553611" cy="1087477"/>
        </a:xfrm>
        <a:prstGeom prst="roundRect">
          <a:avLst>
            <a:gd name="adj" fmla="val 1667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Fisheries management strategies in Guangdong province is working now…</a:t>
          </a:r>
          <a:endParaRPr lang="zh-CN" altLang="en-US" sz="1400" kern="1200" dirty="0"/>
        </a:p>
      </dsp:txBody>
      <dsp:txXfrm>
        <a:off x="1804604" y="1312096"/>
        <a:ext cx="1447419" cy="981285"/>
      </dsp:txXfrm>
    </dsp:sp>
    <dsp:sp modelId="{B5C428CE-AD43-457B-8D20-00FAC8175FE8}">
      <dsp:nvSpPr>
        <dsp:cNvPr id="0" name=""/>
        <dsp:cNvSpPr/>
      </dsp:nvSpPr>
      <dsp:spPr>
        <a:xfrm>
          <a:off x="3331674" y="1362716"/>
          <a:ext cx="1613838" cy="87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smtClean="0"/>
            <a:t>Fishery resource  increasing </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Environmental </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Water quality</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Others </a:t>
          </a:r>
          <a:endParaRPr lang="zh-CN" altLang="en-US" sz="1400" kern="1200" dirty="0"/>
        </a:p>
      </dsp:txBody>
      <dsp:txXfrm>
        <a:off x="3331674" y="1362716"/>
        <a:ext cx="1613838" cy="878947"/>
      </dsp:txXfrm>
    </dsp:sp>
    <dsp:sp modelId="{ECBB2F28-7EC5-444D-9DF8-5A79754E0BFC}">
      <dsp:nvSpPr>
        <dsp:cNvPr id="0" name=""/>
        <dsp:cNvSpPr/>
      </dsp:nvSpPr>
      <dsp:spPr>
        <a:xfrm rot="5400000">
          <a:off x="3284129" y="3503644"/>
          <a:ext cx="922895" cy="1050683"/>
        </a:xfrm>
        <a:prstGeom prst="bentUpArrow">
          <a:avLst>
            <a:gd name="adj1" fmla="val 32840"/>
            <a:gd name="adj2" fmla="val 25000"/>
            <a:gd name="adj3" fmla="val 35780"/>
          </a:avLst>
        </a:prstGeom>
        <a:solidFill>
          <a:schemeClr val="accent1">
            <a:tint val="50000"/>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DB39B-8807-4A2F-89DB-F3277DF13C3C}">
      <dsp:nvSpPr>
        <dsp:cNvPr id="0" name=""/>
        <dsp:cNvSpPr/>
      </dsp:nvSpPr>
      <dsp:spPr>
        <a:xfrm>
          <a:off x="3039618" y="2480597"/>
          <a:ext cx="1553611" cy="1087477"/>
        </a:xfrm>
        <a:prstGeom prst="roundRect">
          <a:avLst>
            <a:gd name="adj" fmla="val 1667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Which one is best</a:t>
          </a:r>
          <a:r>
            <a:rPr lang="zh-CN" altLang="en-US" sz="1400" kern="1200" dirty="0" smtClean="0"/>
            <a:t>？</a:t>
          </a:r>
          <a:endParaRPr lang="zh-CN" altLang="en-US" sz="1400" kern="1200" dirty="0"/>
        </a:p>
      </dsp:txBody>
      <dsp:txXfrm>
        <a:off x="3092714" y="2533693"/>
        <a:ext cx="1447419" cy="981285"/>
      </dsp:txXfrm>
    </dsp:sp>
    <dsp:sp modelId="{C85FB3F9-4E94-40B0-9507-6068F7AA934B}">
      <dsp:nvSpPr>
        <dsp:cNvPr id="0" name=""/>
        <dsp:cNvSpPr/>
      </dsp:nvSpPr>
      <dsp:spPr>
        <a:xfrm>
          <a:off x="4623772" y="2580770"/>
          <a:ext cx="1612121" cy="87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smtClean="0"/>
            <a:t>Stocking enhancement</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Close season</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Artificial reef construction</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Others </a:t>
          </a:r>
          <a:endParaRPr lang="zh-CN" altLang="en-US" sz="1400" kern="1200" dirty="0"/>
        </a:p>
      </dsp:txBody>
      <dsp:txXfrm>
        <a:off x="4623772" y="2580770"/>
        <a:ext cx="1612121" cy="878947"/>
      </dsp:txXfrm>
    </dsp:sp>
    <dsp:sp modelId="{512DC65E-2DD4-4C99-8752-61D9253B0AEB}">
      <dsp:nvSpPr>
        <dsp:cNvPr id="0" name=""/>
        <dsp:cNvSpPr/>
      </dsp:nvSpPr>
      <dsp:spPr>
        <a:xfrm rot="5400000">
          <a:off x="4572238" y="4725241"/>
          <a:ext cx="922895" cy="1050683"/>
        </a:xfrm>
        <a:prstGeom prst="bentUpArrow">
          <a:avLst>
            <a:gd name="adj1" fmla="val 32840"/>
            <a:gd name="adj2" fmla="val 25000"/>
            <a:gd name="adj3" fmla="val 35780"/>
          </a:avLst>
        </a:prstGeom>
        <a:solidFill>
          <a:schemeClr val="accent1">
            <a:tint val="50000"/>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A9ABD9-E488-4AA3-A6A9-DBCB62105D9F}">
      <dsp:nvSpPr>
        <dsp:cNvPr id="0" name=""/>
        <dsp:cNvSpPr/>
      </dsp:nvSpPr>
      <dsp:spPr>
        <a:xfrm>
          <a:off x="4327727" y="3702193"/>
          <a:ext cx="1553611" cy="1087477"/>
        </a:xfrm>
        <a:prstGeom prst="roundRect">
          <a:avLst>
            <a:gd name="adj" fmla="val 1667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How and when?</a:t>
          </a:r>
          <a:endParaRPr lang="zh-CN" altLang="en-US" sz="1400" kern="1200" dirty="0"/>
        </a:p>
      </dsp:txBody>
      <dsp:txXfrm>
        <a:off x="4380823" y="3755289"/>
        <a:ext cx="1447419" cy="981285"/>
      </dsp:txXfrm>
    </dsp:sp>
    <dsp:sp modelId="{D26D7C32-1AEA-44B5-BFF8-6657DB03F31F}">
      <dsp:nvSpPr>
        <dsp:cNvPr id="0" name=""/>
        <dsp:cNvSpPr/>
      </dsp:nvSpPr>
      <dsp:spPr>
        <a:xfrm>
          <a:off x="5881339" y="3805909"/>
          <a:ext cx="1129949" cy="878947"/>
        </a:xfrm>
        <a:prstGeom prst="rect">
          <a:avLst/>
        </a:prstGeom>
        <a:noFill/>
        <a:ln>
          <a:noFill/>
        </a:ln>
        <a:effectLst/>
      </dsp:spPr>
      <dsp:style>
        <a:lnRef idx="0">
          <a:scrgbClr r="0" g="0" b="0"/>
        </a:lnRef>
        <a:fillRef idx="0">
          <a:scrgbClr r="0" g="0" b="0"/>
        </a:fillRef>
        <a:effectRef idx="0">
          <a:scrgbClr r="0" g="0" b="0"/>
        </a:effectRef>
        <a:fontRef idx="minor"/>
      </dsp:style>
    </dsp:sp>
    <dsp:sp modelId="{B218F82F-29C6-46F6-88B9-074BC539AC49}">
      <dsp:nvSpPr>
        <dsp:cNvPr id="0" name=""/>
        <dsp:cNvSpPr/>
      </dsp:nvSpPr>
      <dsp:spPr>
        <a:xfrm>
          <a:off x="5615836" y="4923790"/>
          <a:ext cx="1553611" cy="1087477"/>
        </a:xfrm>
        <a:prstGeom prst="roundRect">
          <a:avLst>
            <a:gd name="adj" fmla="val 1667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We expected…</a:t>
          </a:r>
          <a:endParaRPr lang="zh-CN" altLang="en-US" sz="1400" kern="1200" dirty="0"/>
        </a:p>
      </dsp:txBody>
      <dsp:txXfrm>
        <a:off x="5668932" y="4976886"/>
        <a:ext cx="1447419" cy="981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2B7B0-D865-4E51-AC50-A96F955906A5}">
      <dsp:nvSpPr>
        <dsp:cNvPr id="0" name=""/>
        <dsp:cNvSpPr/>
      </dsp:nvSpPr>
      <dsp:spPr>
        <a:xfrm>
          <a:off x="0" y="430844"/>
          <a:ext cx="6096000" cy="887485"/>
        </a:xfrm>
        <a:prstGeom prst="rightArrow">
          <a:avLst>
            <a:gd name="adj1" fmla="val 50000"/>
            <a:gd name="adj2" fmla="val 5000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0888" numCol="1" spcCol="1270" anchor="ctr" anchorCtr="0">
          <a:noAutofit/>
        </a:bodyPr>
        <a:lstStyle/>
        <a:p>
          <a:pPr lvl="0" algn="l" defTabSz="800100">
            <a:lnSpc>
              <a:spcPct val="90000"/>
            </a:lnSpc>
            <a:spcBef>
              <a:spcPct val="0"/>
            </a:spcBef>
            <a:spcAft>
              <a:spcPct val="35000"/>
            </a:spcAft>
          </a:pPr>
          <a:r>
            <a:rPr lang="en-US" altLang="zh-CN" sz="1800" kern="1200" dirty="0" smtClean="0"/>
            <a:t>Reef unit</a:t>
          </a:r>
          <a:endParaRPr lang="zh-CN" altLang="en-US" sz="1800" kern="1200" dirty="0"/>
        </a:p>
      </dsp:txBody>
      <dsp:txXfrm>
        <a:off x="0" y="652715"/>
        <a:ext cx="5874129" cy="443743"/>
      </dsp:txXfrm>
    </dsp:sp>
    <dsp:sp modelId="{9A1888C1-F34F-48EB-B8D1-81AE525A500D}">
      <dsp:nvSpPr>
        <dsp:cNvPr id="0" name=""/>
        <dsp:cNvSpPr/>
      </dsp:nvSpPr>
      <dsp:spPr>
        <a:xfrm>
          <a:off x="0" y="1116671"/>
          <a:ext cx="1405128" cy="1641581"/>
        </a:xfrm>
        <a:prstGeom prst="rect">
          <a:avLst/>
        </a:prstGeom>
        <a:solidFill>
          <a:schemeClr val="l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dirty="0" smtClean="0"/>
            <a:t>Difference of reef structure</a:t>
          </a:r>
        </a:p>
        <a:p>
          <a:pPr marL="0" marR="0" lvl="0" indent="0" algn="l" defTabSz="914400" eaLnBrk="1" fontAlgn="auto" latinLnBrk="0" hangingPunct="1">
            <a:lnSpc>
              <a:spcPct val="100000"/>
            </a:lnSpc>
            <a:spcBef>
              <a:spcPct val="0"/>
            </a:spcBef>
            <a:spcAft>
              <a:spcPts val="0"/>
            </a:spcAft>
            <a:buClrTx/>
            <a:buSzTx/>
            <a:buFontTx/>
            <a:buNone/>
            <a:tabLst/>
            <a:defRPr/>
          </a:pPr>
          <a:r>
            <a:rPr lang="en-US" altLang="zh-CN" sz="1700" kern="1200" dirty="0" smtClean="0"/>
            <a:t>reef modules</a:t>
          </a:r>
          <a:endParaRPr lang="zh-CN" altLang="en-US" sz="1700" kern="1200" dirty="0" smtClean="0"/>
        </a:p>
        <a:p>
          <a:pPr lvl="0" algn="l" defTabSz="755650">
            <a:lnSpc>
              <a:spcPct val="90000"/>
            </a:lnSpc>
            <a:spcBef>
              <a:spcPct val="0"/>
            </a:spcBef>
            <a:spcAft>
              <a:spcPct val="35000"/>
            </a:spcAft>
          </a:pPr>
          <a:endParaRPr lang="zh-CN" altLang="en-US" sz="1700" kern="1200" dirty="0"/>
        </a:p>
      </dsp:txBody>
      <dsp:txXfrm>
        <a:off x="0" y="1116671"/>
        <a:ext cx="1405128" cy="1641581"/>
      </dsp:txXfrm>
    </dsp:sp>
    <dsp:sp modelId="{EBF3E956-9A45-4ACD-818C-AE26040BCB62}">
      <dsp:nvSpPr>
        <dsp:cNvPr id="0" name=""/>
        <dsp:cNvSpPr/>
      </dsp:nvSpPr>
      <dsp:spPr>
        <a:xfrm>
          <a:off x="1405127" y="726568"/>
          <a:ext cx="4690872" cy="887485"/>
        </a:xfrm>
        <a:prstGeom prst="rightArrow">
          <a:avLst>
            <a:gd name="adj1" fmla="val 50000"/>
            <a:gd name="adj2" fmla="val 5000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0888" numCol="1" spcCol="1270" anchor="ctr" anchorCtr="0">
          <a:noAutofit/>
        </a:bodyPr>
        <a:lstStyle/>
        <a:p>
          <a:pPr lvl="0" algn="l" defTabSz="800100">
            <a:lnSpc>
              <a:spcPct val="90000"/>
            </a:lnSpc>
            <a:spcBef>
              <a:spcPct val="0"/>
            </a:spcBef>
            <a:spcAft>
              <a:spcPct val="35000"/>
            </a:spcAft>
          </a:pPr>
          <a:r>
            <a:rPr lang="en-US" altLang="zh-CN" sz="1800" kern="1200" dirty="0" smtClean="0"/>
            <a:t>Reef set</a:t>
          </a:r>
          <a:endParaRPr lang="zh-CN" altLang="en-US" sz="1800" kern="1200" dirty="0"/>
        </a:p>
      </dsp:txBody>
      <dsp:txXfrm>
        <a:off x="1405127" y="948439"/>
        <a:ext cx="4469001" cy="443743"/>
      </dsp:txXfrm>
    </dsp:sp>
    <dsp:sp modelId="{AF7DBFC9-17AB-4CF2-912A-0D3CBBE2D75D}">
      <dsp:nvSpPr>
        <dsp:cNvPr id="0" name=""/>
        <dsp:cNvSpPr/>
      </dsp:nvSpPr>
      <dsp:spPr>
        <a:xfrm>
          <a:off x="1405127" y="1412395"/>
          <a:ext cx="1405128" cy="1599739"/>
        </a:xfrm>
        <a:prstGeom prst="rect">
          <a:avLst/>
        </a:prstGeom>
        <a:solidFill>
          <a:schemeClr val="l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dirty="0" smtClean="0"/>
            <a:t>The same reef unit or difference reef unit, a large scale</a:t>
          </a:r>
          <a:endParaRPr lang="zh-CN" altLang="en-US" sz="1700" kern="1200" dirty="0"/>
        </a:p>
      </dsp:txBody>
      <dsp:txXfrm>
        <a:off x="1405127" y="1412395"/>
        <a:ext cx="1405128" cy="1599739"/>
      </dsp:txXfrm>
    </dsp:sp>
    <dsp:sp modelId="{3184BAD0-DED5-4131-85F8-8ACF08D3813C}">
      <dsp:nvSpPr>
        <dsp:cNvPr id="0" name=""/>
        <dsp:cNvSpPr/>
      </dsp:nvSpPr>
      <dsp:spPr>
        <a:xfrm>
          <a:off x="2810255" y="1022291"/>
          <a:ext cx="3285744" cy="887485"/>
        </a:xfrm>
        <a:prstGeom prst="rightArrow">
          <a:avLst>
            <a:gd name="adj1" fmla="val 50000"/>
            <a:gd name="adj2" fmla="val 5000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0888" numCol="1" spcCol="1270" anchor="ctr" anchorCtr="0">
          <a:noAutofit/>
        </a:bodyPr>
        <a:lstStyle/>
        <a:p>
          <a:pPr lvl="0" algn="l" defTabSz="800100">
            <a:lnSpc>
              <a:spcPct val="90000"/>
            </a:lnSpc>
            <a:spcBef>
              <a:spcPct val="0"/>
            </a:spcBef>
            <a:spcAft>
              <a:spcPct val="35000"/>
            </a:spcAft>
          </a:pPr>
          <a:r>
            <a:rPr lang="en-US" altLang="zh-CN" sz="1800" kern="1200" dirty="0" smtClean="0"/>
            <a:t>Reef group</a:t>
          </a:r>
          <a:endParaRPr lang="zh-CN" altLang="en-US" sz="1800" kern="1200" dirty="0"/>
        </a:p>
      </dsp:txBody>
      <dsp:txXfrm>
        <a:off x="2810255" y="1244162"/>
        <a:ext cx="3063873" cy="443743"/>
      </dsp:txXfrm>
    </dsp:sp>
    <dsp:sp modelId="{2404EA0A-9CC6-4F42-BB30-56F3C09A12C9}">
      <dsp:nvSpPr>
        <dsp:cNvPr id="0" name=""/>
        <dsp:cNvSpPr/>
      </dsp:nvSpPr>
      <dsp:spPr>
        <a:xfrm>
          <a:off x="2810255" y="1708119"/>
          <a:ext cx="1405128" cy="1610436"/>
        </a:xfrm>
        <a:prstGeom prst="rect">
          <a:avLst/>
        </a:prstGeom>
        <a:solidFill>
          <a:schemeClr val="l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dirty="0" smtClean="0"/>
            <a:t>Many reef sets, different reef unite and reef set</a:t>
          </a:r>
          <a:endParaRPr lang="zh-CN" altLang="en-US" sz="1700" kern="1200" dirty="0"/>
        </a:p>
      </dsp:txBody>
      <dsp:txXfrm>
        <a:off x="2810255" y="1708119"/>
        <a:ext cx="1405128" cy="1610436"/>
      </dsp:txXfrm>
    </dsp:sp>
    <dsp:sp modelId="{923DD84E-4E2A-4936-A868-CD54D233B5A8}">
      <dsp:nvSpPr>
        <dsp:cNvPr id="0" name=""/>
        <dsp:cNvSpPr/>
      </dsp:nvSpPr>
      <dsp:spPr>
        <a:xfrm>
          <a:off x="4215383" y="1318015"/>
          <a:ext cx="1880616" cy="887485"/>
        </a:xfrm>
        <a:prstGeom prst="rightArrow">
          <a:avLst>
            <a:gd name="adj1" fmla="val 50000"/>
            <a:gd name="adj2" fmla="val 5000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0888" numCol="1" spcCol="1270" anchor="ctr" anchorCtr="0">
          <a:noAutofit/>
        </a:bodyPr>
        <a:lstStyle/>
        <a:p>
          <a:pPr lvl="0" algn="l" defTabSz="800100">
            <a:lnSpc>
              <a:spcPct val="90000"/>
            </a:lnSpc>
            <a:spcBef>
              <a:spcPct val="0"/>
            </a:spcBef>
            <a:spcAft>
              <a:spcPct val="35000"/>
            </a:spcAft>
          </a:pPr>
          <a:r>
            <a:rPr lang="en-US" altLang="zh-CN" sz="1800" kern="1200" dirty="0" smtClean="0"/>
            <a:t>Reef complex</a:t>
          </a:r>
          <a:endParaRPr lang="zh-CN" altLang="en-US" sz="1800" kern="1200" dirty="0"/>
        </a:p>
      </dsp:txBody>
      <dsp:txXfrm>
        <a:off x="4215383" y="1539886"/>
        <a:ext cx="1658745" cy="443743"/>
      </dsp:txXfrm>
    </dsp:sp>
    <dsp:sp modelId="{36CF06D7-E5F3-4B1E-84F8-E55CC7EDF533}">
      <dsp:nvSpPr>
        <dsp:cNvPr id="0" name=""/>
        <dsp:cNvSpPr/>
      </dsp:nvSpPr>
      <dsp:spPr>
        <a:xfrm>
          <a:off x="4215383" y="2003843"/>
          <a:ext cx="1417929" cy="1629312"/>
        </a:xfrm>
        <a:prstGeom prst="rect">
          <a:avLst/>
        </a:prstGeom>
        <a:solidFill>
          <a:schemeClr val="l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dirty="0" smtClean="0"/>
            <a:t>Assembling more than one group into coherent layout</a:t>
          </a:r>
          <a:endParaRPr lang="zh-CN" altLang="en-US" sz="1700" kern="1200" dirty="0"/>
        </a:p>
      </dsp:txBody>
      <dsp:txXfrm>
        <a:off x="4215383" y="2003843"/>
        <a:ext cx="1417929" cy="16293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0.61824</cdr:x>
      <cdr:y>0.57615</cdr:y>
    </cdr:from>
    <cdr:to>
      <cdr:x>0.79161</cdr:x>
      <cdr:y>0.65195</cdr:y>
    </cdr:to>
    <cdr:sp macro="" textlink="">
      <cdr:nvSpPr>
        <cdr:cNvPr id="2" name="文本框 1"/>
        <cdr:cNvSpPr txBox="1"/>
      </cdr:nvSpPr>
      <cdr:spPr>
        <a:xfrm xmlns:a="http://schemas.openxmlformats.org/drawingml/2006/main">
          <a:off x="3260785" y="1639019"/>
          <a:ext cx="914400" cy="2156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100"/>
            <a:t>Close season</a:t>
          </a:r>
          <a:endParaRPr lang="zh-CN" altLang="en-US" sz="1100"/>
        </a:p>
      </cdr:txBody>
    </cdr:sp>
  </cdr:relSizeAnchor>
  <cdr:relSizeAnchor xmlns:cdr="http://schemas.openxmlformats.org/drawingml/2006/chartDrawing">
    <cdr:from>
      <cdr:x>0.59516</cdr:x>
      <cdr:y>0.45755</cdr:y>
    </cdr:from>
    <cdr:to>
      <cdr:x>0.76853</cdr:x>
      <cdr:y>0.53336</cdr:y>
    </cdr:to>
    <cdr:sp macro="" textlink="">
      <cdr:nvSpPr>
        <cdr:cNvPr id="3" name="文本框 1"/>
        <cdr:cNvSpPr txBox="1"/>
      </cdr:nvSpPr>
      <cdr:spPr>
        <a:xfrm xmlns:a="http://schemas.openxmlformats.org/drawingml/2006/main">
          <a:off x="3139056" y="1301630"/>
          <a:ext cx="914400" cy="215660"/>
        </a:xfrm>
        <a:prstGeom xmlns:a="http://schemas.openxmlformats.org/drawingml/2006/main" prst="rect">
          <a:avLst/>
        </a:prstGeom>
      </cdr:spPr>
    </cdr:sp>
  </cdr:relSizeAnchor>
  <cdr:relSizeAnchor xmlns:cdr="http://schemas.openxmlformats.org/drawingml/2006/chartDrawing">
    <cdr:from>
      <cdr:x>0.39889</cdr:x>
      <cdr:y>0.50606</cdr:y>
    </cdr:from>
    <cdr:to>
      <cdr:x>0.57226</cdr:x>
      <cdr:y>0.58187</cdr:y>
    </cdr:to>
    <cdr:sp macro="" textlink="">
      <cdr:nvSpPr>
        <cdr:cNvPr id="4" name="文本框 1"/>
        <cdr:cNvSpPr txBox="1"/>
      </cdr:nvSpPr>
      <cdr:spPr>
        <a:xfrm xmlns:a="http://schemas.openxmlformats.org/drawingml/2006/main">
          <a:off x="2103886" y="1439653"/>
          <a:ext cx="914400" cy="215660"/>
        </a:xfrm>
        <a:prstGeom xmlns:a="http://schemas.openxmlformats.org/drawingml/2006/main" prst="rect">
          <a:avLst/>
        </a:prstGeom>
      </cdr:spPr>
    </cdr:sp>
  </cdr:relSizeAnchor>
  <cdr:relSizeAnchor xmlns:cdr="http://schemas.openxmlformats.org/drawingml/2006/chartDrawing">
    <cdr:from>
      <cdr:x>0.61006</cdr:x>
      <cdr:y>0.44575</cdr:y>
    </cdr:from>
    <cdr:to>
      <cdr:x>0.75072</cdr:x>
      <cdr:y>0.52156</cdr:y>
    </cdr:to>
    <cdr:sp macro="" textlink="">
      <cdr:nvSpPr>
        <cdr:cNvPr id="5" name="文本框 4"/>
        <cdr:cNvSpPr txBox="1"/>
      </cdr:nvSpPr>
      <cdr:spPr>
        <a:xfrm xmlns:a="http://schemas.openxmlformats.org/drawingml/2006/main">
          <a:off x="3217652" y="1268082"/>
          <a:ext cx="741873" cy="2156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100"/>
            <a:t>Stocking enhancement</a:t>
          </a:r>
          <a:endParaRPr lang="zh-CN" altLang="en-US" sz="1100"/>
        </a:p>
      </cdr:txBody>
    </cdr:sp>
  </cdr:relSizeAnchor>
  <cdr:relSizeAnchor xmlns:cdr="http://schemas.openxmlformats.org/drawingml/2006/chartDrawing">
    <cdr:from>
      <cdr:x>0.60352</cdr:x>
      <cdr:y>0.23349</cdr:y>
    </cdr:from>
    <cdr:to>
      <cdr:x>0.77689</cdr:x>
      <cdr:y>0.55492</cdr:y>
    </cdr:to>
    <cdr:sp macro="" textlink="">
      <cdr:nvSpPr>
        <cdr:cNvPr id="6" name="文本框 5"/>
        <cdr:cNvSpPr txBox="1"/>
      </cdr:nvSpPr>
      <cdr:spPr>
        <a:xfrm xmlns:a="http://schemas.openxmlformats.org/drawingml/2006/main">
          <a:off x="3183147" y="66423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0.62805</cdr:x>
      <cdr:y>0.28201</cdr:y>
    </cdr:from>
    <cdr:to>
      <cdr:x>0.80142</cdr:x>
      <cdr:y>0.35782</cdr:y>
    </cdr:to>
    <cdr:sp macro="" textlink="">
      <cdr:nvSpPr>
        <cdr:cNvPr id="7" name="文本框 6"/>
        <cdr:cNvSpPr txBox="1"/>
      </cdr:nvSpPr>
      <cdr:spPr>
        <a:xfrm xmlns:a="http://schemas.openxmlformats.org/drawingml/2006/main">
          <a:off x="3312544" y="802256"/>
          <a:ext cx="914400" cy="2156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100"/>
            <a:t>Artificial</a:t>
          </a:r>
          <a:r>
            <a:rPr lang="en-US" altLang="zh-CN" sz="1100" baseline="0"/>
            <a:t> reef</a:t>
          </a:r>
          <a:endParaRPr lang="zh-CN"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0.14286</cdr:x>
      <cdr:y>0.26071</cdr:y>
    </cdr:from>
    <cdr:to>
      <cdr:x>0.72619</cdr:x>
      <cdr:y>0.78021</cdr:y>
    </cdr:to>
    <cdr:cxnSp macro="">
      <cdr:nvCxnSpPr>
        <cdr:cNvPr id="3" name="直接连接符 2"/>
        <cdr:cNvCxnSpPr/>
      </cdr:nvCxnSpPr>
      <cdr:spPr>
        <a:xfrm xmlns:a="http://schemas.openxmlformats.org/drawingml/2006/main" flipV="1">
          <a:off x="864096" y="939552"/>
          <a:ext cx="3528392" cy="1872208"/>
        </a:xfrm>
        <a:prstGeom xmlns:a="http://schemas.openxmlformats.org/drawingml/2006/main" prst="line">
          <a:avLst/>
        </a:prstGeom>
        <a:ln xmlns:a="http://schemas.openxmlformats.org/drawingml/2006/main" w="444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0.72619</cdr:x>
      <cdr:y>0.24073</cdr:y>
    </cdr:from>
    <cdr:to>
      <cdr:x>0.84524</cdr:x>
      <cdr:y>0.62036</cdr:y>
    </cdr:to>
    <cdr:cxnSp macro="">
      <cdr:nvCxnSpPr>
        <cdr:cNvPr id="4" name="直接连接符 3"/>
        <cdr:cNvCxnSpPr/>
      </cdr:nvCxnSpPr>
      <cdr:spPr>
        <a:xfrm xmlns:a="http://schemas.openxmlformats.org/drawingml/2006/main">
          <a:off x="4392488" y="867544"/>
          <a:ext cx="720080" cy="1368152"/>
        </a:xfrm>
        <a:prstGeom xmlns:a="http://schemas.openxmlformats.org/drawingml/2006/main" prst="line">
          <a:avLst/>
        </a:prstGeom>
        <a:ln xmlns:a="http://schemas.openxmlformats.org/drawingml/2006/main" w="444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AD78CEC-2FB4-4C1F-8826-0B494BB6D43F}" type="datetimeFigureOut">
              <a:rPr lang="zh-CN" altLang="en-US" smtClean="0"/>
              <a:t>2012-10-19</a:t>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C8AD63B-E6B8-4441-B3D2-9CA8CCF0DE3F}" type="slidenum">
              <a:rPr lang="zh-CN" altLang="en-US" smtClean="0"/>
              <a:t>‹#›</a:t>
            </a:fld>
            <a:endParaRPr lang="zh-CN" altLang="en-US"/>
          </a:p>
        </p:txBody>
      </p:sp>
    </p:spTree>
    <p:extLst>
      <p:ext uri="{BB962C8B-B14F-4D97-AF65-F5344CB8AC3E}">
        <p14:creationId xmlns:p14="http://schemas.microsoft.com/office/powerpoint/2010/main" val="4087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28756FA-EA4B-46A9-A829-B4FF56C3C4E5}" type="datetimeFigureOut">
              <a:rPr lang="zh-CN" altLang="en-US" smtClean="0"/>
              <a:t>2012-10-19</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2F3CFB2-A3FE-4B14-B784-0E4E9C9153CE}" type="slidenum">
              <a:rPr lang="zh-CN" altLang="en-US" smtClean="0"/>
              <a:t>‹#›</a:t>
            </a:fld>
            <a:endParaRPr lang="zh-CN" altLang="en-US"/>
          </a:p>
        </p:txBody>
      </p:sp>
    </p:spTree>
    <p:extLst>
      <p:ext uri="{BB962C8B-B14F-4D97-AF65-F5344CB8AC3E}">
        <p14:creationId xmlns:p14="http://schemas.microsoft.com/office/powerpoint/2010/main" val="93081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Thank</a:t>
            </a:r>
            <a:r>
              <a:rPr lang="en-US" altLang="zh-CN" baseline="0" dirty="0" smtClean="0"/>
              <a:t> you, Chairman. I am </a:t>
            </a:r>
            <a:r>
              <a:rPr lang="en-US" altLang="zh-CN" baseline="0" dirty="0" err="1" smtClean="0"/>
              <a:t>Chuanxin</a:t>
            </a:r>
            <a:r>
              <a:rPr lang="en-US" altLang="zh-CN" baseline="0" dirty="0" smtClean="0"/>
              <a:t> Qin from SCSFRI. Severe recession of Fishery resources were showed recently years, so it’s important to how to protect marine environment and manage the fishery… so the topic I want to show today is …,</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1</a:t>
            </a:fld>
            <a:endParaRPr lang="zh-CN" altLang="en-US"/>
          </a:p>
        </p:txBody>
      </p:sp>
    </p:spTree>
    <p:extLst>
      <p:ext uri="{BB962C8B-B14F-4D97-AF65-F5344CB8AC3E}">
        <p14:creationId xmlns:p14="http://schemas.microsoft.com/office/powerpoint/2010/main" val="228716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13</a:t>
            </a:fld>
            <a:endParaRPr lang="zh-CN" altLang="en-US"/>
          </a:p>
        </p:txBody>
      </p:sp>
    </p:spTree>
    <p:extLst>
      <p:ext uri="{BB962C8B-B14F-4D97-AF65-F5344CB8AC3E}">
        <p14:creationId xmlns:p14="http://schemas.microsoft.com/office/powerpoint/2010/main" val="403241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From 1950 to 1980 catch of fishery in Guangdong Province was growth slowly. The catch of Guangdong’s present day fisheries have changed dramatically since 1980’s (Fisheries Statistical Yearbook, 1950-1998). The steeply </a:t>
            </a:r>
            <a:r>
              <a:rPr lang="en-US" altLang="zh-CN" dirty="0" err="1" smtClean="0"/>
              <a:t>increasion</a:t>
            </a:r>
            <a:r>
              <a:rPr lang="en-US" altLang="zh-CN" dirty="0" smtClean="0"/>
              <a:t> was shown from 1981 to 1998. The total catch has more than four times since 1980 to 1954500 Tons in 1998. Since then, the obvious decrease was shown (Fisheries Statistical Yearbook, 1999-2010).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predominant commercial fishery was fish, which was caught by trawl, net gill, purse net, pole – and – line etc., and which was including more than ten commercial species. In 1951, over 88% of Guangdong’s total recorded commercial fishery was fish, and the percentage remained over 77% until 2010. However, the catch of shrimp and crab increased rom less than 1% in the 1950’s to more than 15% in the recent ten years, shellfish fishery showed the same trend.</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14</a:t>
            </a:fld>
            <a:endParaRPr lang="zh-CN" altLang="en-US"/>
          </a:p>
        </p:txBody>
      </p:sp>
    </p:spTree>
    <p:extLst>
      <p:ext uri="{BB962C8B-B14F-4D97-AF65-F5344CB8AC3E}">
        <p14:creationId xmlns:p14="http://schemas.microsoft.com/office/powerpoint/2010/main" val="138944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Simple catch per unit of fishing effort (CPUE) on yearly effort over the time period 1986-2010 is shown in Figure 4. The total fishing trends were rising over the time period 1986-2003, then it were to a stable level. Fishing methods employed in Guangdong province include trawl, gill net, pursue, stow net, line angle and others. The most important fishing method is trawl. Pursue is the second most important fishing method. </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15</a:t>
            </a:fld>
            <a:endParaRPr lang="zh-CN" altLang="en-US"/>
          </a:p>
        </p:txBody>
      </p:sp>
    </p:spTree>
    <p:extLst>
      <p:ext uri="{BB962C8B-B14F-4D97-AF65-F5344CB8AC3E}">
        <p14:creationId xmlns:p14="http://schemas.microsoft.com/office/powerpoint/2010/main" val="408046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There are many elements to there recent changes in Guangdong’s fishery catch. Perhaps in the 1980’s the motor vessels began to bloom (fig…). Motor vessels were gradually replaced the non-motorized vessel in 1980s. Also change of fishing method and fishing tools increase the fish effort.</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16</a:t>
            </a:fld>
            <a:endParaRPr lang="zh-CN" altLang="en-US"/>
          </a:p>
        </p:txBody>
      </p:sp>
    </p:spTree>
    <p:extLst>
      <p:ext uri="{BB962C8B-B14F-4D97-AF65-F5344CB8AC3E}">
        <p14:creationId xmlns:p14="http://schemas.microsoft.com/office/powerpoint/2010/main" val="413358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At this time </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18</a:t>
            </a:fld>
            <a:endParaRPr lang="zh-CN" altLang="en-US"/>
          </a:p>
        </p:txBody>
      </p:sp>
    </p:spTree>
    <p:extLst>
      <p:ext uri="{BB962C8B-B14F-4D97-AF65-F5344CB8AC3E}">
        <p14:creationId xmlns:p14="http://schemas.microsoft.com/office/powerpoint/2010/main" val="287171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20</a:t>
            </a:fld>
            <a:endParaRPr lang="zh-CN" altLang="en-US"/>
          </a:p>
        </p:txBody>
      </p:sp>
    </p:spTree>
    <p:extLst>
      <p:ext uri="{BB962C8B-B14F-4D97-AF65-F5344CB8AC3E}">
        <p14:creationId xmlns:p14="http://schemas.microsoft.com/office/powerpoint/2010/main" val="3670801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consciousness</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21</a:t>
            </a:fld>
            <a:endParaRPr lang="zh-CN" altLang="en-US"/>
          </a:p>
        </p:txBody>
      </p:sp>
    </p:spTree>
    <p:extLst>
      <p:ext uri="{BB962C8B-B14F-4D97-AF65-F5344CB8AC3E}">
        <p14:creationId xmlns:p14="http://schemas.microsoft.com/office/powerpoint/2010/main" val="336873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24</a:t>
            </a:fld>
            <a:endParaRPr lang="zh-CN" altLang="en-US"/>
          </a:p>
        </p:txBody>
      </p:sp>
    </p:spTree>
    <p:extLst>
      <p:ext uri="{BB962C8B-B14F-4D97-AF65-F5344CB8AC3E}">
        <p14:creationId xmlns:p14="http://schemas.microsoft.com/office/powerpoint/2010/main" val="366692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26</a:t>
            </a:fld>
            <a:endParaRPr lang="zh-CN" altLang="en-US"/>
          </a:p>
        </p:txBody>
      </p:sp>
    </p:spTree>
    <p:extLst>
      <p:ext uri="{BB962C8B-B14F-4D97-AF65-F5344CB8AC3E}">
        <p14:creationId xmlns:p14="http://schemas.microsoft.com/office/powerpoint/2010/main" val="206304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Garouper</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27</a:t>
            </a:fld>
            <a:endParaRPr lang="zh-CN" altLang="en-US"/>
          </a:p>
        </p:txBody>
      </p:sp>
    </p:spTree>
    <p:extLst>
      <p:ext uri="{BB962C8B-B14F-4D97-AF65-F5344CB8AC3E}">
        <p14:creationId xmlns:p14="http://schemas.microsoft.com/office/powerpoint/2010/main" val="205439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report contents four</a:t>
            </a:r>
            <a:r>
              <a:rPr lang="en-US" altLang="zh-CN" baseline="0" dirty="0" smtClean="0"/>
              <a:t> part…</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2</a:t>
            </a:fld>
            <a:endParaRPr lang="zh-CN" altLang="en-US"/>
          </a:p>
        </p:txBody>
      </p:sp>
    </p:spTree>
    <p:extLst>
      <p:ext uri="{BB962C8B-B14F-4D97-AF65-F5344CB8AC3E}">
        <p14:creationId xmlns:p14="http://schemas.microsoft.com/office/powerpoint/2010/main" val="94808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u="sng" strike="noStrike" baseline="0" dirty="0" smtClean="0">
                <a:effectLst/>
              </a:rPr>
              <a:t>large yellow croaker</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28</a:t>
            </a:fld>
            <a:endParaRPr lang="zh-CN" altLang="en-US"/>
          </a:p>
        </p:txBody>
      </p:sp>
    </p:spTree>
    <p:extLst>
      <p:ext uri="{BB962C8B-B14F-4D97-AF65-F5344CB8AC3E}">
        <p14:creationId xmlns:p14="http://schemas.microsoft.com/office/powerpoint/2010/main" val="1072544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54</a:t>
            </a:fld>
            <a:endParaRPr lang="zh-CN" altLang="en-US"/>
          </a:p>
        </p:txBody>
      </p:sp>
    </p:spTree>
    <p:extLst>
      <p:ext uri="{BB962C8B-B14F-4D97-AF65-F5344CB8AC3E}">
        <p14:creationId xmlns:p14="http://schemas.microsoft.com/office/powerpoint/2010/main" val="305305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3</a:t>
            </a:fld>
            <a:endParaRPr lang="zh-CN" altLang="en-US"/>
          </a:p>
        </p:txBody>
      </p:sp>
    </p:spTree>
    <p:extLst>
      <p:ext uri="{BB962C8B-B14F-4D97-AF65-F5344CB8AC3E}">
        <p14:creationId xmlns:p14="http://schemas.microsoft.com/office/powerpoint/2010/main" val="409543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When: I got to Hawaii on Aug. 2.</a:t>
            </a:r>
          </a:p>
          <a:p>
            <a:r>
              <a:rPr lang="en-US" altLang="zh-CN" sz="1200" dirty="0" smtClean="0"/>
              <a:t>Thx Gerard and </a:t>
            </a:r>
            <a:r>
              <a:rPr lang="en-US" altLang="zh-CN" sz="1200" dirty="0" err="1" smtClean="0"/>
              <a:t>Hui-hua</a:t>
            </a:r>
            <a:r>
              <a:rPr lang="en-US" altLang="zh-CN" sz="1200" dirty="0" smtClean="0"/>
              <a:t>, you picked me up at airport.</a:t>
            </a:r>
          </a:p>
          <a:p>
            <a:r>
              <a:rPr lang="en-US" altLang="zh-CN" sz="1200" dirty="0" smtClean="0"/>
              <a:t>How long: I stayed at Hawaii from Aug. 2 to Sep. 2.</a:t>
            </a:r>
          </a:p>
          <a:p>
            <a:r>
              <a:rPr lang="en-US" altLang="zh-CN" sz="1200" dirty="0" smtClean="0"/>
              <a:t>What did I do in Hawaii…</a:t>
            </a:r>
          </a:p>
          <a:p>
            <a:r>
              <a:rPr lang="en-US" altLang="zh-CN" dirty="0" smtClean="0"/>
              <a:t>Wh</a:t>
            </a:r>
            <a:r>
              <a:rPr lang="en-US" altLang="zh-CN" baseline="0" dirty="0" smtClean="0"/>
              <a:t>y we select Guangdong province? Guangdong province is in the south of China, the transition zone of the tropical and subtropical, and the long of coastline is 3360 km.</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Preliminary research was in the content, method, data require, and data processing software of artificial reef fisheries resource stock assessment. With the help of Dr. </a:t>
            </a:r>
            <a:r>
              <a:rPr lang="en-US" altLang="zh-CN" dirty="0" err="1" smtClean="0"/>
              <a:t>DiNardo</a:t>
            </a:r>
            <a:r>
              <a:rPr lang="en-US" altLang="zh-CN" dirty="0" smtClean="0"/>
              <a:t> and Dr. Lee, the useful of R software in stock assessment was studied.</a:t>
            </a:r>
          </a:p>
          <a:p>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4</a:t>
            </a:fld>
            <a:endParaRPr lang="zh-CN" altLang="en-US"/>
          </a:p>
        </p:txBody>
      </p:sp>
    </p:spTree>
    <p:extLst>
      <p:ext uri="{BB962C8B-B14F-4D97-AF65-F5344CB8AC3E}">
        <p14:creationId xmlns:p14="http://schemas.microsoft.com/office/powerpoint/2010/main" val="75227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7</a:t>
            </a:fld>
            <a:endParaRPr lang="zh-CN" altLang="en-US"/>
          </a:p>
        </p:txBody>
      </p:sp>
    </p:spTree>
    <p:extLst>
      <p:ext uri="{BB962C8B-B14F-4D97-AF65-F5344CB8AC3E}">
        <p14:creationId xmlns:p14="http://schemas.microsoft.com/office/powerpoint/2010/main" val="352601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 costal of Guangdong Province is a main marine fishery area of China, historically. </a:t>
            </a:r>
            <a:r>
              <a:rPr lang="en-US" altLang="zh-CN" dirty="0" smtClean="0"/>
              <a:t>There</a:t>
            </a:r>
            <a:r>
              <a:rPr lang="en-US" altLang="zh-CN" baseline="0" dirty="0" smtClean="0"/>
              <a:t> was 229 species fish, 84 species shellfish, 17 species </a:t>
            </a:r>
            <a:r>
              <a:rPr lang="en-US" altLang="zh-CN" baseline="0" dirty="0" err="1" smtClean="0"/>
              <a:t>cepholopodium</a:t>
            </a:r>
            <a:r>
              <a:rPr lang="en-US" altLang="zh-CN" baseline="0" dirty="0" smtClean="0"/>
              <a:t> and others in Guangdong. Marine fishing of Guangdong Province is 5 percent of total China Fishery production and 13 percent of total China marine fishing in 1998 (Fisheries Statistical Yearbook, 1999).But the economic valuation of marine fishery in Guangdong is decline from 1990 to 2010. 20 percent in 1990, 13 percent in 2000, and 12 percent in 2010. </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9</a:t>
            </a:fld>
            <a:endParaRPr lang="zh-CN" altLang="en-US"/>
          </a:p>
        </p:txBody>
      </p:sp>
    </p:spTree>
    <p:extLst>
      <p:ext uri="{BB962C8B-B14F-4D97-AF65-F5344CB8AC3E}">
        <p14:creationId xmlns:p14="http://schemas.microsoft.com/office/powerpoint/2010/main" val="26256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figure showed that from 1992 to 1996 the fishery economic valuation was increased quickly, but it was no obvious increase at the following phase.</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10</a:t>
            </a:fld>
            <a:endParaRPr lang="zh-CN" altLang="en-US"/>
          </a:p>
        </p:txBody>
      </p:sp>
    </p:spTree>
    <p:extLst>
      <p:ext uri="{BB962C8B-B14F-4D97-AF65-F5344CB8AC3E}">
        <p14:creationId xmlns:p14="http://schemas.microsoft.com/office/powerpoint/2010/main" val="149112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Guangdong province commercial fisheries</a:t>
            </a:r>
            <a:r>
              <a:rPr lang="en-US" altLang="zh-CN" baseline="0" dirty="0" smtClean="0"/>
              <a:t> is including trawl, gillnet, trap, landline and so on. 1950’ to 1970’, fish boat was little and </a:t>
            </a:r>
            <a:r>
              <a:rPr lang="en-US" altLang="zh-CN" baseline="0" dirty="0" err="1" smtClean="0"/>
              <a:t>unmotorlized</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11</a:t>
            </a:fld>
            <a:endParaRPr lang="zh-CN" altLang="en-US"/>
          </a:p>
        </p:txBody>
      </p:sp>
    </p:spTree>
    <p:extLst>
      <p:ext uri="{BB962C8B-B14F-4D97-AF65-F5344CB8AC3E}">
        <p14:creationId xmlns:p14="http://schemas.microsoft.com/office/powerpoint/2010/main" val="201522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a:t>
            </a:r>
            <a:r>
              <a:rPr lang="en-US" altLang="zh-CN" baseline="0" dirty="0" smtClean="0"/>
              <a:t> figures all came from government bulletin of State Oceanic Administration People’s Republic of China. The figures all showed that environmental pollution recently was very serious. The marine animal’s habit was destroyed too.</a:t>
            </a:r>
            <a:endParaRPr lang="zh-CN" altLang="en-US" dirty="0"/>
          </a:p>
        </p:txBody>
      </p:sp>
      <p:sp>
        <p:nvSpPr>
          <p:cNvPr id="4" name="灯片编号占位符 3"/>
          <p:cNvSpPr>
            <a:spLocks noGrp="1"/>
          </p:cNvSpPr>
          <p:nvPr>
            <p:ph type="sldNum" sz="quarter" idx="10"/>
          </p:nvPr>
        </p:nvSpPr>
        <p:spPr/>
        <p:txBody>
          <a:bodyPr/>
          <a:lstStyle/>
          <a:p>
            <a:fld id="{92F3CFB2-A3FE-4B14-B784-0E4E9C9153CE}" type="slidenum">
              <a:rPr lang="zh-CN" altLang="en-US" smtClean="0"/>
              <a:t>12</a:t>
            </a:fld>
            <a:endParaRPr lang="zh-CN" altLang="en-US"/>
          </a:p>
        </p:txBody>
      </p:sp>
    </p:spTree>
    <p:extLst>
      <p:ext uri="{BB962C8B-B14F-4D97-AF65-F5344CB8AC3E}">
        <p14:creationId xmlns:p14="http://schemas.microsoft.com/office/powerpoint/2010/main" val="244843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zh-CN" alt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0C913308-F349-4B6D-A68A-DD1791B4A57B}" type="slidenum">
              <a:rPr lang="zh-CN" altLang="en-US" smtClean="0"/>
              <a:t>‹#›</a:t>
            </a:fld>
            <a:endParaRPr lang="zh-CN" alt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096000" y="6356350"/>
            <a:ext cx="762000" cy="365125"/>
          </a:xfrm>
        </p:spPr>
        <p:txBody>
          <a:bodyPr/>
          <a:lstStyle/>
          <a:p>
            <a:fld id="{0C913308-F349-4B6D-A68A-DD1791B4A57B}" type="slidenum">
              <a:rPr lang="zh-CN" altLang="en-US" smtClean="0"/>
              <a:t>‹#›</a:t>
            </a:fld>
            <a:endParaRPr lang="zh-CN" alt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5" name="Footer Placeholder 4"/>
          <p:cNvSpPr>
            <a:spLocks noGrp="1"/>
          </p:cNvSpPr>
          <p:nvPr>
            <p:ph type="ftr" sz="quarter" idx="11"/>
          </p:nvPr>
        </p:nvSpPr>
        <p:spPr>
          <a:xfrm>
            <a:off x="5791200" y="6356350"/>
            <a:ext cx="2895600" cy="365125"/>
          </a:xfrm>
        </p:spPr>
        <p:txBody>
          <a:bodyPr/>
          <a:lstStyle/>
          <a:p>
            <a:endParaRPr lang="zh-CN" alt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0C913308-F349-4B6D-A68A-DD1791B4A57B}" type="slidenum">
              <a:rPr lang="zh-CN" altLang="en-US" smtClean="0"/>
              <a:t>‹#›</a:t>
            </a:fld>
            <a:endParaRPr lang="zh-CN" alt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2012-10-19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30820CF-B880-4189-942D-D702A7CBA730}" type="datetimeFigureOut">
              <a:rPr lang="zh-CN" altLang="en-US" smtClean="0"/>
              <a:t>2012-10-19</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C913308-F349-4B6D-A68A-DD1791B4A57B}" type="slidenum">
              <a:rPr lang="zh-CN" altLang="en-US" smtClean="0"/>
              <a:t>‹#›</a:t>
            </a:fld>
            <a:endParaRPr lang="zh-CN" alt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diagramLayout" Target="../diagrams/layout1.xml"/><Relationship Id="rId21" Type="http://schemas.openxmlformats.org/officeDocument/2006/relationships/image" Target="../media/image36.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diagramData" Target="../diagrams/data1.xml"/><Relationship Id="rId16" Type="http://schemas.openxmlformats.org/officeDocument/2006/relationships/image" Target="../media/image31.jpeg"/><Relationship Id="rId20" Type="http://schemas.openxmlformats.org/officeDocument/2006/relationships/image" Target="../media/image35.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6.jpeg"/><Relationship Id="rId5" Type="http://schemas.openxmlformats.org/officeDocument/2006/relationships/diagramColors" Target="../diagrams/colors1.xml"/><Relationship Id="rId15" Type="http://schemas.openxmlformats.org/officeDocument/2006/relationships/image" Target="../media/image30.jpeg"/><Relationship Id="rId10" Type="http://schemas.openxmlformats.org/officeDocument/2006/relationships/image" Target="../media/image25.jpeg"/><Relationship Id="rId19" Type="http://schemas.openxmlformats.org/officeDocument/2006/relationships/image" Target="../media/image34.png"/><Relationship Id="rId4" Type="http://schemas.openxmlformats.org/officeDocument/2006/relationships/diagramQuickStyle" Target="../diagrams/quickStyle1.xml"/><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7.jpeg"/><Relationship Id="rId5" Type="http://schemas.openxmlformats.org/officeDocument/2006/relationships/diagramQuickStyle" Target="../diagrams/quickStyle2.xml"/><Relationship Id="rId10" Type="http://schemas.openxmlformats.org/officeDocument/2006/relationships/image" Target="../media/image26.jpeg"/><Relationship Id="rId4" Type="http://schemas.openxmlformats.org/officeDocument/2006/relationships/diagramLayout" Target="../diagrams/layout2.xml"/><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US" altLang="zh-CN" sz="4000" dirty="0"/>
              <a:t>Stock Assessment Methodologies of reef systems: A Case study Using </a:t>
            </a:r>
            <a:r>
              <a:rPr lang="en-US" altLang="zh-CN" sz="4000" dirty="0" err="1"/>
              <a:t>Yangmeikeng</a:t>
            </a:r>
            <a:r>
              <a:rPr lang="en-US" altLang="zh-CN" sz="4000" dirty="0"/>
              <a:t> Artificial Reef</a:t>
            </a:r>
          </a:p>
        </p:txBody>
      </p:sp>
      <p:sp>
        <p:nvSpPr>
          <p:cNvPr id="3" name="副标题 2"/>
          <p:cNvSpPr>
            <a:spLocks noGrp="1"/>
          </p:cNvSpPr>
          <p:nvPr>
            <p:ph type="subTitle" idx="1"/>
          </p:nvPr>
        </p:nvSpPr>
        <p:spPr>
          <a:xfrm>
            <a:off x="571499" y="4725144"/>
            <a:ext cx="8001000" cy="716632"/>
          </a:xfrm>
        </p:spPr>
        <p:txBody>
          <a:bodyPr>
            <a:normAutofit fontScale="47500" lnSpcReduction="20000"/>
          </a:bodyPr>
          <a:lstStyle/>
          <a:p>
            <a:r>
              <a:rPr lang="en-US" altLang="zh-CN" dirty="0" err="1" smtClean="0"/>
              <a:t>Chuanxin</a:t>
            </a:r>
            <a:r>
              <a:rPr lang="en-US" altLang="zh-CN" dirty="0" smtClean="0"/>
              <a:t> Qin Ph. D      South China Sea Fisheries Research Institute, CAFS</a:t>
            </a:r>
          </a:p>
          <a:p>
            <a:r>
              <a:rPr lang="en-US" altLang="zh-CN" dirty="0" smtClean="0"/>
              <a:t>Gerard </a:t>
            </a:r>
            <a:r>
              <a:rPr lang="en-US" altLang="zh-CN" dirty="0" err="1" smtClean="0"/>
              <a:t>DiNardo</a:t>
            </a:r>
            <a:r>
              <a:rPr lang="en-US" altLang="zh-CN" dirty="0" smtClean="0"/>
              <a:t> </a:t>
            </a:r>
            <a:r>
              <a:rPr lang="en-US" altLang="zh-CN" dirty="0" err="1" smtClean="0"/>
              <a:t>Ph.D</a:t>
            </a:r>
            <a:r>
              <a:rPr lang="en-US" altLang="zh-CN" dirty="0" smtClean="0"/>
              <a:t>   Pacific Islands Fisheries Science center, NOAA</a:t>
            </a:r>
          </a:p>
          <a:p>
            <a:r>
              <a:rPr lang="en-US" altLang="zh-CN" dirty="0" err="1" smtClean="0"/>
              <a:t>Pimao</a:t>
            </a:r>
            <a:r>
              <a:rPr lang="en-US" altLang="zh-CN" dirty="0" smtClean="0"/>
              <a:t> Chen Prof.   South </a:t>
            </a:r>
            <a:r>
              <a:rPr lang="en-US" altLang="zh-CN" dirty="0"/>
              <a:t>China Sea Fisheries Research </a:t>
            </a:r>
            <a:r>
              <a:rPr lang="en-US" altLang="zh-CN" dirty="0" smtClean="0"/>
              <a:t>Institute, CAFS</a:t>
            </a:r>
          </a:p>
          <a:p>
            <a:r>
              <a:rPr lang="en-US" altLang="zh-CN" dirty="0" err="1" smtClean="0"/>
              <a:t>Hui-Hua</a:t>
            </a:r>
            <a:r>
              <a:rPr lang="en-US" altLang="zh-CN" dirty="0" smtClean="0"/>
              <a:t> </a:t>
            </a:r>
            <a:r>
              <a:rPr lang="en-US" altLang="zh-CN" dirty="0"/>
              <a:t>Lee </a:t>
            </a:r>
            <a:r>
              <a:rPr lang="en-US" altLang="zh-CN" dirty="0" err="1"/>
              <a:t>Ph.D</a:t>
            </a:r>
            <a:r>
              <a:rPr lang="en-US" altLang="zh-CN" dirty="0"/>
              <a:t> Pacific Islands Fisheries Science center, NOAA</a:t>
            </a:r>
            <a:endParaRPr lang="zh-CN" altLang="en-US" dirty="0"/>
          </a:p>
        </p:txBody>
      </p:sp>
    </p:spTree>
    <p:extLst>
      <p:ext uri="{BB962C8B-B14F-4D97-AF65-F5344CB8AC3E}">
        <p14:creationId xmlns:p14="http://schemas.microsoft.com/office/powerpoint/2010/main" val="894115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a:graphicFrameLocks/>
          </p:cNvGraphicFramePr>
          <p:nvPr/>
        </p:nvGraphicFramePr>
        <p:xfrm>
          <a:off x="1847850" y="1905000"/>
          <a:ext cx="5448300" cy="304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连接符 5"/>
          <p:cNvCxnSpPr/>
          <p:nvPr/>
        </p:nvCxnSpPr>
        <p:spPr>
          <a:xfrm flipV="1">
            <a:off x="2555776" y="2780928"/>
            <a:ext cx="1008112" cy="115212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68953" y="2852936"/>
            <a:ext cx="3783367" cy="0"/>
          </a:xfrm>
          <a:prstGeom prst="line">
            <a:avLst/>
          </a:prstGeom>
          <a:ln w="444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47664" y="5003884"/>
            <a:ext cx="7063280" cy="369332"/>
          </a:xfrm>
          <a:prstGeom prst="rect">
            <a:avLst/>
          </a:prstGeom>
          <a:noFill/>
        </p:spPr>
        <p:txBody>
          <a:bodyPr wrap="none" rtlCol="0">
            <a:spAutoFit/>
          </a:bodyPr>
          <a:lstStyle/>
          <a:p>
            <a:r>
              <a:rPr lang="en-US" altLang="zh-CN" dirty="0" smtClean="0"/>
              <a:t>Fishery economic valuation of Guangdong province from 1992 to 2011</a:t>
            </a:r>
            <a:endParaRPr lang="zh-CN" altLang="en-US" dirty="0"/>
          </a:p>
        </p:txBody>
      </p:sp>
      <p:sp>
        <p:nvSpPr>
          <p:cNvPr id="2" name="TextBox 1"/>
          <p:cNvSpPr txBox="1"/>
          <p:nvPr/>
        </p:nvSpPr>
        <p:spPr>
          <a:xfrm>
            <a:off x="4211960" y="2348880"/>
            <a:ext cx="127252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altLang="zh-CN" dirty="0" smtClean="0"/>
              <a:t>Ten billions</a:t>
            </a:r>
            <a:endParaRPr lang="zh-CN" altLang="en-US" dirty="0"/>
          </a:p>
        </p:txBody>
      </p:sp>
    </p:spTree>
    <p:extLst>
      <p:ext uri="{BB962C8B-B14F-4D97-AF65-F5344CB8AC3E}">
        <p14:creationId xmlns:p14="http://schemas.microsoft.com/office/powerpoint/2010/main" val="3064482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Commercial fisheries</a:t>
            </a:r>
            <a:endParaRPr lang="zh-CN" altLang="en-US" dirty="0"/>
          </a:p>
        </p:txBody>
      </p:sp>
      <p:sp>
        <p:nvSpPr>
          <p:cNvPr id="2" name="内容占位符 1"/>
          <p:cNvSpPr>
            <a:spLocks noGrp="1"/>
          </p:cNvSpPr>
          <p:nvPr>
            <p:ph idx="1"/>
          </p:nvPr>
        </p:nvSpPr>
        <p:spPr/>
        <p:txBody>
          <a:bodyPr/>
          <a:lstStyle/>
          <a:p>
            <a:r>
              <a:rPr lang="en-US" altLang="zh-CN" dirty="0" smtClean="0"/>
              <a:t>Commercial </a:t>
            </a:r>
            <a:r>
              <a:rPr lang="en-US" altLang="zh-CN" dirty="0"/>
              <a:t>Fisheries – trawl, gillnet</a:t>
            </a:r>
            <a:r>
              <a:rPr lang="en-US" altLang="zh-CN" dirty="0" smtClean="0"/>
              <a:t>, trap, landline</a:t>
            </a:r>
            <a:endParaRPr lang="en-US" altLang="zh-CN" dirty="0"/>
          </a:p>
          <a:p>
            <a:r>
              <a:rPr lang="en-US" altLang="zh-CN" dirty="0"/>
              <a:t>Fishery species – </a:t>
            </a:r>
            <a:r>
              <a:rPr lang="en-US" altLang="zh-CN" dirty="0" smtClean="0"/>
              <a:t>fish, shrimp, crab, shellfish…</a:t>
            </a:r>
            <a:endParaRPr lang="zh-CN" alt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022" y="3933056"/>
            <a:ext cx="4121084" cy="27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8634" y="3004193"/>
            <a:ext cx="3562232" cy="236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pic4.nipic.com/20091028/898098_092707424626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960" y="4248121"/>
            <a:ext cx="3202105" cy="2561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5776" y="6187948"/>
            <a:ext cx="899926" cy="369332"/>
          </a:xfrm>
          <a:prstGeom prst="rect">
            <a:avLst/>
          </a:prstGeom>
          <a:noFill/>
        </p:spPr>
        <p:txBody>
          <a:bodyPr wrap="none" rtlCol="0">
            <a:spAutoFit/>
          </a:bodyPr>
          <a:lstStyle/>
          <a:p>
            <a:r>
              <a:rPr lang="en-US" altLang="zh-CN" dirty="0" smtClean="0">
                <a:solidFill>
                  <a:srgbClr val="FF0000"/>
                </a:solidFill>
              </a:rPr>
              <a:t>50’ - 70’</a:t>
            </a:r>
            <a:endParaRPr lang="zh-CN" altLang="en-US" dirty="0">
              <a:solidFill>
                <a:srgbClr val="FF0000"/>
              </a:solidFill>
            </a:endParaRPr>
          </a:p>
        </p:txBody>
      </p:sp>
      <p:sp>
        <p:nvSpPr>
          <p:cNvPr id="9" name="TextBox 8"/>
          <p:cNvSpPr txBox="1"/>
          <p:nvPr/>
        </p:nvSpPr>
        <p:spPr>
          <a:xfrm>
            <a:off x="5292080" y="3267458"/>
            <a:ext cx="1338828" cy="369332"/>
          </a:xfrm>
          <a:prstGeom prst="rect">
            <a:avLst/>
          </a:prstGeom>
          <a:noFill/>
        </p:spPr>
        <p:txBody>
          <a:bodyPr wrap="none" rtlCol="0">
            <a:spAutoFit/>
          </a:bodyPr>
          <a:lstStyle/>
          <a:p>
            <a:r>
              <a:rPr lang="en-US" altLang="zh-CN" dirty="0" smtClean="0">
                <a:solidFill>
                  <a:srgbClr val="FF0000"/>
                </a:solidFill>
              </a:rPr>
              <a:t>80’ – to now</a:t>
            </a:r>
            <a:endParaRPr lang="zh-CN" altLang="en-US" dirty="0">
              <a:solidFill>
                <a:srgbClr val="FF0000"/>
              </a:solidFill>
            </a:endParaRPr>
          </a:p>
        </p:txBody>
      </p:sp>
    </p:spTree>
    <p:extLst>
      <p:ext uri="{BB962C8B-B14F-4D97-AF65-F5344CB8AC3E}">
        <p14:creationId xmlns:p14="http://schemas.microsoft.com/office/powerpoint/2010/main" val="3593837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l"/>
            <a:r>
              <a:rPr lang="en-US" altLang="zh-CN" dirty="0" smtClean="0"/>
              <a:t>Challenge</a:t>
            </a:r>
            <a:endParaRPr lang="zh-CN" altLang="en-US" dirty="0"/>
          </a:p>
        </p:txBody>
      </p:sp>
      <p:sp>
        <p:nvSpPr>
          <p:cNvPr id="2" name="内容占位符 1"/>
          <p:cNvSpPr>
            <a:spLocks noGrp="1"/>
          </p:cNvSpPr>
          <p:nvPr>
            <p:ph idx="1"/>
          </p:nvPr>
        </p:nvSpPr>
        <p:spPr>
          <a:xfrm>
            <a:off x="467544" y="1628800"/>
            <a:ext cx="8229600" cy="4325112"/>
          </a:xfrm>
        </p:spPr>
        <p:txBody>
          <a:bodyPr>
            <a:normAutofit/>
          </a:bodyPr>
          <a:lstStyle/>
          <a:p>
            <a:r>
              <a:rPr lang="en-US" altLang="zh-CN" sz="1800" dirty="0"/>
              <a:t>Environmental pollution</a:t>
            </a:r>
            <a:endParaRPr lang="zh-CN" alt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837" y="551410"/>
            <a:ext cx="4453346" cy="418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4164" y="4860740"/>
            <a:ext cx="3499836" cy="168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204864"/>
            <a:ext cx="3168352" cy="449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4759598"/>
            <a:ext cx="2655224" cy="176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28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9480" y="457200"/>
            <a:ext cx="8229600" cy="1066800"/>
          </a:xfrm>
        </p:spPr>
        <p:txBody>
          <a:bodyPr>
            <a:normAutofit/>
          </a:bodyPr>
          <a:lstStyle/>
          <a:p>
            <a:r>
              <a:rPr lang="en-US" altLang="zh-CN" dirty="0" smtClean="0"/>
              <a:t>Challenge</a:t>
            </a:r>
            <a:endParaRPr lang="zh-CN" altLang="en-US" dirty="0"/>
          </a:p>
        </p:txBody>
      </p:sp>
      <p:sp>
        <p:nvSpPr>
          <p:cNvPr id="2" name="内容占位符 1"/>
          <p:cNvSpPr>
            <a:spLocks noGrp="1"/>
          </p:cNvSpPr>
          <p:nvPr>
            <p:ph idx="1"/>
          </p:nvPr>
        </p:nvSpPr>
        <p:spPr>
          <a:xfrm>
            <a:off x="252214" y="1552160"/>
            <a:ext cx="8229600" cy="4325112"/>
          </a:xfrm>
        </p:spPr>
        <p:txBody>
          <a:bodyPr>
            <a:normAutofit/>
          </a:bodyPr>
          <a:lstStyle/>
          <a:p>
            <a:r>
              <a:rPr lang="en-US" altLang="zh-CN" sz="2000" dirty="0" smtClean="0"/>
              <a:t>Fishery </a:t>
            </a:r>
            <a:r>
              <a:rPr lang="en-US" altLang="zh-CN" sz="2000" dirty="0"/>
              <a:t>resource </a:t>
            </a:r>
            <a:r>
              <a:rPr lang="en-US" altLang="zh-CN" sz="2000" dirty="0" smtClean="0"/>
              <a:t>decrease</a:t>
            </a:r>
          </a:p>
          <a:p>
            <a:r>
              <a:rPr lang="en-US" altLang="zh-CN" sz="2000" dirty="0" smtClean="0"/>
              <a:t>Sea-related projects</a:t>
            </a:r>
          </a:p>
          <a:p>
            <a:r>
              <a:rPr lang="en-US" altLang="zh-CN" sz="2000" dirty="0" smtClean="0"/>
              <a:t>Red tide</a:t>
            </a:r>
            <a:endParaRPr lang="zh-CN" altLang="en-US" sz="2000" dirty="0"/>
          </a:p>
        </p:txBody>
      </p:sp>
      <p:sp>
        <p:nvSpPr>
          <p:cNvPr id="4" name="Rectangle 2"/>
          <p:cNvSpPr>
            <a:spLocks noChangeArrowheads="1"/>
          </p:cNvSpPr>
          <p:nvPr/>
        </p:nvSpPr>
        <p:spPr bwMode="auto">
          <a:xfrm>
            <a:off x="3637979" y="1643955"/>
            <a:ext cx="981075" cy="246221"/>
          </a:xfrm>
          <a:prstGeom prst="rect">
            <a:avLst/>
          </a:prstGeom>
          <a:solidFill>
            <a:srgbClr val="0000FF">
              <a:alpha val="80000"/>
            </a:srgbClr>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zh-CN" sz="1600">
                <a:ea typeface="楷体_GB2312" pitchFamily="49" charset="-122"/>
              </a:rPr>
              <a:t>1980s</a:t>
            </a:r>
            <a:r>
              <a:rPr lang="zh-CN" altLang="en-US" sz="1600">
                <a:ea typeface="楷体_GB2312" pitchFamily="49" charset="-122"/>
              </a:rPr>
              <a:t>起</a:t>
            </a:r>
          </a:p>
        </p:txBody>
      </p:sp>
      <p:sp>
        <p:nvSpPr>
          <p:cNvPr id="5" name="Rectangle 3"/>
          <p:cNvSpPr>
            <a:spLocks noChangeArrowheads="1"/>
          </p:cNvSpPr>
          <p:nvPr/>
        </p:nvSpPr>
        <p:spPr bwMode="auto">
          <a:xfrm>
            <a:off x="868411" y="3554413"/>
            <a:ext cx="8077200" cy="833178"/>
          </a:xfrm>
          <a:prstGeom prst="rect">
            <a:avLst/>
          </a:prstGeom>
          <a:solidFill>
            <a:srgbClr val="FFFFFF"/>
          </a:solidFill>
          <a:ln>
            <a:noFill/>
          </a:ln>
          <a:effectLst/>
          <a:extLs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sz="1600" b="0" u="sng" dirty="0">
                <a:solidFill>
                  <a:srgbClr val="080808"/>
                </a:solidFill>
                <a:ea typeface="楷体_GB2312" pitchFamily="49" charset="-122"/>
              </a:rPr>
              <a:t>   </a:t>
            </a:r>
            <a:r>
              <a:rPr lang="en-US" altLang="zh-CN" sz="1600" b="0" u="sng" dirty="0" smtClean="0">
                <a:solidFill>
                  <a:srgbClr val="080808"/>
                </a:solidFill>
                <a:ea typeface="楷体_GB2312" pitchFamily="49" charset="-122"/>
              </a:rPr>
              <a:t>Year</a:t>
            </a:r>
            <a:r>
              <a:rPr lang="zh-CN" altLang="en-US" sz="1600" b="0" u="sng" dirty="0" smtClean="0">
                <a:solidFill>
                  <a:srgbClr val="080808"/>
                </a:solidFill>
                <a:ea typeface="楷体_GB2312" pitchFamily="49" charset="-122"/>
              </a:rPr>
              <a:t>      </a:t>
            </a:r>
            <a:r>
              <a:rPr lang="en-US" altLang="zh-CN" sz="1600" b="0" u="sng" dirty="0" smtClean="0">
                <a:solidFill>
                  <a:srgbClr val="080808"/>
                </a:solidFill>
                <a:ea typeface="楷体_GB2312" pitchFamily="49" charset="-122"/>
              </a:rPr>
              <a:t>CPUE (kg/h</a:t>
            </a:r>
            <a:r>
              <a:rPr lang="en-US" altLang="zh-CN" sz="1600" b="0" u="sng" dirty="0">
                <a:solidFill>
                  <a:srgbClr val="080808"/>
                </a:solidFill>
                <a:ea typeface="楷体_GB2312" pitchFamily="49" charset="-122"/>
              </a:rPr>
              <a:t>)      </a:t>
            </a:r>
            <a:r>
              <a:rPr lang="en-US" altLang="zh-CN" sz="1600" b="0" u="sng" dirty="0" smtClean="0">
                <a:solidFill>
                  <a:srgbClr val="080808"/>
                </a:solidFill>
                <a:ea typeface="楷体_GB2312" pitchFamily="49" charset="-122"/>
              </a:rPr>
              <a:t>Catch (</a:t>
            </a:r>
            <a:r>
              <a:rPr lang="en-US" altLang="en-US" sz="1600" b="0" u="sng" dirty="0" smtClean="0">
                <a:solidFill>
                  <a:srgbClr val="080808"/>
                </a:solidFill>
                <a:ea typeface="楷体_GB2312" pitchFamily="49" charset="-122"/>
              </a:rPr>
              <a:t>10</a:t>
            </a:r>
            <a:r>
              <a:rPr lang="en-US" altLang="en-US" sz="1600" b="0" u="sng" baseline="30000" dirty="0" smtClean="0">
                <a:solidFill>
                  <a:srgbClr val="080808"/>
                </a:solidFill>
                <a:ea typeface="楷体_GB2312" pitchFamily="49" charset="-122"/>
              </a:rPr>
              <a:t>4</a:t>
            </a:r>
            <a:r>
              <a:rPr lang="en-US" altLang="en-US" sz="1600" b="0" u="sng" dirty="0" smtClean="0">
                <a:solidFill>
                  <a:srgbClr val="080808"/>
                </a:solidFill>
                <a:ea typeface="楷体_GB2312" pitchFamily="49" charset="-122"/>
              </a:rPr>
              <a:t> tons /  Year</a:t>
            </a:r>
            <a:r>
              <a:rPr lang="en-US" altLang="zh-CN" sz="1600" b="0" u="sng" dirty="0" smtClean="0">
                <a:solidFill>
                  <a:srgbClr val="080808"/>
                </a:solidFill>
                <a:ea typeface="楷体_GB2312" pitchFamily="49" charset="-122"/>
              </a:rPr>
              <a:t>)     High value</a:t>
            </a:r>
            <a:r>
              <a:rPr lang="zh-CN" altLang="en-US" sz="1600" b="0" u="sng" dirty="0" smtClean="0">
                <a:solidFill>
                  <a:srgbClr val="080808"/>
                </a:solidFill>
                <a:ea typeface="楷体_GB2312" pitchFamily="49" charset="-122"/>
              </a:rPr>
              <a:t>     </a:t>
            </a:r>
            <a:r>
              <a:rPr lang="en-US" altLang="zh-CN" sz="1600" b="0" u="sng" dirty="0" smtClean="0">
                <a:solidFill>
                  <a:srgbClr val="080808"/>
                </a:solidFill>
                <a:ea typeface="楷体_GB2312" pitchFamily="49" charset="-122"/>
              </a:rPr>
              <a:t>Trash </a:t>
            </a:r>
            <a:r>
              <a:rPr lang="en-US" altLang="zh-CN" sz="1600" u="sng" dirty="0" smtClean="0">
                <a:solidFill>
                  <a:srgbClr val="080808"/>
                </a:solidFill>
                <a:ea typeface="楷体_GB2312" pitchFamily="49" charset="-122"/>
              </a:rPr>
              <a:t>fish</a:t>
            </a:r>
            <a:endParaRPr lang="zh-CN" altLang="en-US" sz="1600" b="0" u="sng" dirty="0" smtClean="0">
              <a:solidFill>
                <a:srgbClr val="080808"/>
              </a:solidFill>
              <a:ea typeface="楷体_GB2312" pitchFamily="49" charset="-122"/>
            </a:endParaRPr>
          </a:p>
          <a:p>
            <a:r>
              <a:rPr lang="zh-CN" altLang="en-US" sz="1600" b="0" dirty="0" smtClean="0">
                <a:solidFill>
                  <a:srgbClr val="080808"/>
                </a:solidFill>
                <a:ea typeface="黑体" pitchFamily="49" charset="-122"/>
              </a:rPr>
              <a:t>  </a:t>
            </a:r>
            <a:r>
              <a:rPr lang="en-US" altLang="zh-CN" sz="1600" b="0" dirty="0" smtClean="0">
                <a:solidFill>
                  <a:srgbClr val="080808"/>
                </a:solidFill>
                <a:ea typeface="黑体" pitchFamily="49" charset="-122"/>
              </a:rPr>
              <a:t>1970s:         207.26                     150                                         90%</a:t>
            </a:r>
            <a:r>
              <a:rPr lang="zh-CN" altLang="en-US" sz="1600" b="0" dirty="0" smtClean="0">
                <a:solidFill>
                  <a:srgbClr val="080808"/>
                </a:solidFill>
                <a:ea typeface="黑体" pitchFamily="49" charset="-122"/>
              </a:rPr>
              <a:t>                </a:t>
            </a:r>
            <a:r>
              <a:rPr lang="en-US" altLang="zh-CN" sz="1600" b="0" dirty="0" smtClean="0">
                <a:solidFill>
                  <a:srgbClr val="080808"/>
                </a:solidFill>
                <a:ea typeface="黑体" pitchFamily="49" charset="-122"/>
              </a:rPr>
              <a:t>5%</a:t>
            </a:r>
            <a:endParaRPr lang="zh-CN" altLang="en-US" sz="1600" b="0" dirty="0" smtClean="0">
              <a:solidFill>
                <a:srgbClr val="080808"/>
              </a:solidFill>
              <a:ea typeface="黑体" pitchFamily="49" charset="-122"/>
            </a:endParaRPr>
          </a:p>
          <a:p>
            <a:r>
              <a:rPr lang="zh-CN" altLang="en-US" sz="1600" b="0" dirty="0" smtClean="0">
                <a:solidFill>
                  <a:srgbClr val="080808"/>
                </a:solidFill>
                <a:ea typeface="黑体" pitchFamily="49" charset="-122"/>
              </a:rPr>
              <a:t>  </a:t>
            </a:r>
            <a:r>
              <a:rPr lang="en-US" altLang="zh-CN" sz="1600" b="0" dirty="0">
                <a:solidFill>
                  <a:srgbClr val="080808"/>
                </a:solidFill>
                <a:ea typeface="黑体" pitchFamily="49" charset="-122"/>
              </a:rPr>
              <a:t>2000s:           30.62                     340                  </a:t>
            </a:r>
            <a:r>
              <a:rPr lang="en-US" altLang="zh-CN" sz="1600" b="0" dirty="0" smtClean="0">
                <a:solidFill>
                  <a:srgbClr val="080808"/>
                </a:solidFill>
                <a:ea typeface="黑体" pitchFamily="49" charset="-122"/>
              </a:rPr>
              <a:t>                      15%</a:t>
            </a:r>
            <a:r>
              <a:rPr lang="zh-CN" altLang="en-US" sz="1600" b="0" dirty="0" smtClean="0">
                <a:solidFill>
                  <a:srgbClr val="080808"/>
                </a:solidFill>
                <a:ea typeface="黑体" pitchFamily="49" charset="-122"/>
              </a:rPr>
              <a:t>              </a:t>
            </a:r>
            <a:r>
              <a:rPr lang="en-US" altLang="zh-CN" sz="1600" b="0" dirty="0">
                <a:solidFill>
                  <a:srgbClr val="080808"/>
                </a:solidFill>
                <a:ea typeface="黑体" pitchFamily="49" charset="-122"/>
              </a:rPr>
              <a:t>80</a:t>
            </a:r>
            <a:r>
              <a:rPr lang="en-US" altLang="zh-CN" sz="1600" b="0" dirty="0" smtClean="0">
                <a:solidFill>
                  <a:srgbClr val="080808"/>
                </a:solidFill>
                <a:ea typeface="黑体" pitchFamily="49" charset="-122"/>
              </a:rPr>
              <a:t>%</a:t>
            </a:r>
            <a:endParaRPr lang="zh-CN" altLang="en-US" sz="1600" b="0" dirty="0">
              <a:solidFill>
                <a:srgbClr val="080808"/>
              </a:solidFill>
              <a:ea typeface="黑体" pitchFamily="49" charset="-122"/>
            </a:endParaRPr>
          </a:p>
        </p:txBody>
      </p:sp>
      <p:sp>
        <p:nvSpPr>
          <p:cNvPr id="6" name="Rectangle 6"/>
          <p:cNvSpPr>
            <a:spLocks noChangeArrowheads="1"/>
          </p:cNvSpPr>
          <p:nvPr/>
        </p:nvSpPr>
        <p:spPr bwMode="auto">
          <a:xfrm>
            <a:off x="1782811" y="3200400"/>
            <a:ext cx="5029200" cy="246221"/>
          </a:xfrm>
          <a:prstGeom prst="rect">
            <a:avLst/>
          </a:prstGeom>
          <a:solidFill>
            <a:srgbClr val="0000FF">
              <a:alpha val="80000"/>
            </a:srgbClr>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zh-CN" altLang="en-US" sz="1600" dirty="0">
                <a:ea typeface="楷体_GB2312" pitchFamily="49" charset="-122"/>
              </a:rPr>
              <a:t>以南海为例（潜在渔获量</a:t>
            </a:r>
            <a:r>
              <a:rPr lang="en-US" altLang="zh-CN" sz="1600" dirty="0">
                <a:ea typeface="楷体_GB2312" pitchFamily="49" charset="-122"/>
              </a:rPr>
              <a:t>224~260</a:t>
            </a:r>
            <a:r>
              <a:rPr lang="zh-CN" altLang="en-US" sz="1600" dirty="0">
                <a:ea typeface="楷体_GB2312" pitchFamily="49" charset="-122"/>
              </a:rPr>
              <a:t>万吨）：</a:t>
            </a:r>
          </a:p>
        </p:txBody>
      </p:sp>
      <p:sp>
        <p:nvSpPr>
          <p:cNvPr id="7" name="AutoShape 8"/>
          <p:cNvSpPr>
            <a:spLocks noChangeArrowheads="1"/>
          </p:cNvSpPr>
          <p:nvPr/>
        </p:nvSpPr>
        <p:spPr bwMode="auto">
          <a:xfrm>
            <a:off x="5847779" y="2155233"/>
            <a:ext cx="3260725" cy="785606"/>
          </a:xfrm>
          <a:prstGeom prst="cube">
            <a:avLst>
              <a:gd name="adj" fmla="val 9981"/>
            </a:avLst>
          </a:prstGeom>
          <a:solidFill>
            <a:schemeClr val="tx1">
              <a:alpha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spcAft>
                <a:spcPct val="50000"/>
              </a:spcAft>
              <a:buClr>
                <a:srgbClr val="FF0000"/>
              </a:buClr>
              <a:buFont typeface="Wingdings" pitchFamily="2" charset="2"/>
              <a:buChar char="Y"/>
            </a:pPr>
            <a:r>
              <a:rPr lang="en-US" altLang="zh-CN" sz="1600" b="0">
                <a:solidFill>
                  <a:srgbClr val="1C1C1C"/>
                </a:solidFill>
                <a:ea typeface="黑体" pitchFamily="49" charset="-122"/>
              </a:rPr>
              <a:t> </a:t>
            </a:r>
            <a:r>
              <a:rPr lang="zh-CN" altLang="en-US" sz="1600" b="0">
                <a:solidFill>
                  <a:srgbClr val="1C1C1C"/>
                </a:solidFill>
                <a:ea typeface="黑体" pitchFamily="49" charset="-122"/>
              </a:rPr>
              <a:t>近海渔业资源质量下降</a:t>
            </a:r>
          </a:p>
          <a:p>
            <a:pPr algn="ctr">
              <a:spcAft>
                <a:spcPct val="50000"/>
              </a:spcAft>
              <a:buClr>
                <a:srgbClr val="FF0000"/>
              </a:buClr>
              <a:buFont typeface="Wingdings" pitchFamily="2" charset="2"/>
              <a:buChar char="Y"/>
            </a:pPr>
            <a:r>
              <a:rPr lang="zh-CN" altLang="en-US" sz="1600" b="0">
                <a:solidFill>
                  <a:srgbClr val="1C1C1C"/>
                </a:solidFill>
                <a:ea typeface="黑体" pitchFamily="49" charset="-122"/>
              </a:rPr>
              <a:t> 产卵场栖息地生态恶化</a:t>
            </a:r>
          </a:p>
        </p:txBody>
      </p:sp>
      <p:sp>
        <p:nvSpPr>
          <p:cNvPr id="8" name="AutoShape 9"/>
          <p:cNvSpPr>
            <a:spLocks noChangeArrowheads="1"/>
          </p:cNvSpPr>
          <p:nvPr/>
        </p:nvSpPr>
        <p:spPr bwMode="auto">
          <a:xfrm>
            <a:off x="3256979" y="2121261"/>
            <a:ext cx="1682750" cy="921814"/>
          </a:xfrm>
          <a:prstGeom prst="cube">
            <a:avLst>
              <a:gd name="adj" fmla="val 9981"/>
            </a:avLst>
          </a:prstGeom>
          <a:solidFill>
            <a:schemeClr val="tx1">
              <a:alpha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buClr>
                <a:srgbClr val="FF0000"/>
              </a:buClr>
              <a:buFont typeface="Wingdings" pitchFamily="2" charset="2"/>
              <a:buChar char="Y"/>
            </a:pPr>
            <a:r>
              <a:rPr lang="en-US" altLang="zh-CN" sz="1600" b="0" dirty="0">
                <a:solidFill>
                  <a:srgbClr val="1C1C1C"/>
                </a:solidFill>
                <a:ea typeface="黑体" pitchFamily="49" charset="-122"/>
              </a:rPr>
              <a:t> </a:t>
            </a:r>
            <a:r>
              <a:rPr lang="zh-CN" altLang="en-US" sz="1600" b="0" dirty="0">
                <a:solidFill>
                  <a:srgbClr val="1C1C1C"/>
                </a:solidFill>
                <a:ea typeface="黑体" pitchFamily="49" charset="-122"/>
              </a:rPr>
              <a:t>捕捞过度</a:t>
            </a:r>
          </a:p>
          <a:p>
            <a:pPr algn="ctr">
              <a:buClr>
                <a:srgbClr val="FF0000"/>
              </a:buClr>
              <a:buFont typeface="Wingdings" pitchFamily="2" charset="2"/>
              <a:buChar char="Y"/>
            </a:pPr>
            <a:r>
              <a:rPr lang="zh-CN" altLang="en-US" sz="1600" b="0" dirty="0">
                <a:solidFill>
                  <a:srgbClr val="1C1C1C"/>
                </a:solidFill>
                <a:ea typeface="黑体" pitchFamily="49" charset="-122"/>
              </a:rPr>
              <a:t> 环境污染</a:t>
            </a:r>
          </a:p>
          <a:p>
            <a:pPr algn="ctr">
              <a:buClr>
                <a:srgbClr val="FF0000"/>
              </a:buClr>
              <a:buFont typeface="Wingdings" pitchFamily="2" charset="2"/>
              <a:buChar char="Y"/>
            </a:pPr>
            <a:r>
              <a:rPr lang="zh-CN" altLang="en-US" sz="1600" b="0" dirty="0">
                <a:solidFill>
                  <a:srgbClr val="1C1C1C"/>
                </a:solidFill>
                <a:ea typeface="黑体" pitchFamily="49" charset="-122"/>
              </a:rPr>
              <a:t> 作业破坏</a:t>
            </a:r>
          </a:p>
        </p:txBody>
      </p:sp>
      <p:sp>
        <p:nvSpPr>
          <p:cNvPr id="9" name="Rectangle 10"/>
          <p:cNvSpPr>
            <a:spLocks noChangeArrowheads="1"/>
          </p:cNvSpPr>
          <p:nvPr/>
        </p:nvSpPr>
        <p:spPr bwMode="auto">
          <a:xfrm>
            <a:off x="6431855" y="4765675"/>
            <a:ext cx="1207680" cy="340735"/>
          </a:xfrm>
          <a:prstGeom prst="rect">
            <a:avLst/>
          </a:prstGeom>
          <a:solidFill>
            <a:srgbClr val="000000">
              <a:alpha val="8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600" dirty="0">
                <a:ea typeface="楷体_GB2312" pitchFamily="49" charset="-122"/>
              </a:rPr>
              <a:t>营养级下降</a:t>
            </a:r>
          </a:p>
        </p:txBody>
      </p:sp>
      <p:sp>
        <p:nvSpPr>
          <p:cNvPr id="10" name="Line 12"/>
          <p:cNvSpPr>
            <a:spLocks noChangeShapeType="1"/>
          </p:cNvSpPr>
          <p:nvPr/>
        </p:nvSpPr>
        <p:spPr bwMode="auto">
          <a:xfrm>
            <a:off x="6377880" y="4468813"/>
            <a:ext cx="6858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1" name="Line 13"/>
          <p:cNvSpPr>
            <a:spLocks noChangeShapeType="1"/>
          </p:cNvSpPr>
          <p:nvPr/>
        </p:nvSpPr>
        <p:spPr bwMode="auto">
          <a:xfrm flipH="1">
            <a:off x="7216080" y="4468813"/>
            <a:ext cx="4572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pic>
        <p:nvPicPr>
          <p:cNvPr id="12" name="Picture 14" descr="渔获质量差"/>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2633" y="4834657"/>
            <a:ext cx="244157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5"/>
          <p:cNvSpPr>
            <a:spLocks noChangeShapeType="1"/>
          </p:cNvSpPr>
          <p:nvPr/>
        </p:nvSpPr>
        <p:spPr bwMode="auto">
          <a:xfrm flipV="1">
            <a:off x="5463480" y="5002213"/>
            <a:ext cx="9906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4" name="AutoShape 16"/>
          <p:cNvSpPr>
            <a:spLocks noChangeArrowheads="1"/>
          </p:cNvSpPr>
          <p:nvPr/>
        </p:nvSpPr>
        <p:spPr bwMode="auto">
          <a:xfrm>
            <a:off x="5055616" y="2263426"/>
            <a:ext cx="563563" cy="772421"/>
          </a:xfrm>
          <a:prstGeom prst="rightArrow">
            <a:avLst>
              <a:gd name="adj1" fmla="val 43843"/>
              <a:gd name="adj2" fmla="val 69033"/>
            </a:avLst>
          </a:prstGeom>
          <a:solidFill>
            <a:srgbClr val="FFFF00"/>
          </a:solidFill>
          <a:ln w="254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pic>
        <p:nvPicPr>
          <p:cNvPr id="15" name="Picture 3" descr="C:\Users\Chuanxin Qin\Desktop\20100419关于撰写海洋公益性行业科研专项项目实施方案的通知\人为污染.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894622"/>
            <a:ext cx="2499874" cy="163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C:\Users\Chuanxin Qin\Desktop\20100419关于撰写海洋公益性行业科研专项项目实施方案的通知\赤潮.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445" y="4883736"/>
            <a:ext cx="1633491" cy="164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81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Total catch in Guangdong Province</a:t>
            </a:r>
            <a:endParaRPr lang="zh-CN" altLang="en-US" dirty="0"/>
          </a:p>
        </p:txBody>
      </p:sp>
      <p:graphicFrame>
        <p:nvGraphicFramePr>
          <p:cNvPr id="4" name="图表 3"/>
          <p:cNvGraphicFramePr/>
          <p:nvPr>
            <p:extLst>
              <p:ext uri="{D42A27DB-BD31-4B8C-83A1-F6EECF244321}">
                <p14:modId xmlns:p14="http://schemas.microsoft.com/office/powerpoint/2010/main" val="2787686733"/>
              </p:ext>
            </p:extLst>
          </p:nvPr>
        </p:nvGraphicFramePr>
        <p:xfrm>
          <a:off x="1619672" y="2708920"/>
          <a:ext cx="5760640" cy="2664296"/>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接连接符 6"/>
          <p:cNvCxnSpPr/>
          <p:nvPr/>
        </p:nvCxnSpPr>
        <p:spPr>
          <a:xfrm flipV="1">
            <a:off x="4788024" y="2996952"/>
            <a:ext cx="1656184" cy="1319492"/>
          </a:xfrm>
          <a:prstGeom prst="line">
            <a:avLst/>
          </a:prstGeom>
          <a:ln w="508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228184" y="3041513"/>
            <a:ext cx="792088" cy="459495"/>
          </a:xfrm>
          <a:prstGeom prst="line">
            <a:avLst/>
          </a:prstGeom>
          <a:ln w="508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820646" y="3541657"/>
            <a:ext cx="399252" cy="0"/>
          </a:xfrm>
          <a:prstGeom prst="line">
            <a:avLst/>
          </a:prstGeom>
          <a:ln w="50800">
            <a:solidFill>
              <a:srgbClr val="DA28F8"/>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10111" y="6015122"/>
            <a:ext cx="6088333" cy="369332"/>
          </a:xfrm>
          <a:prstGeom prst="rect">
            <a:avLst/>
          </a:prstGeom>
          <a:noFill/>
        </p:spPr>
        <p:txBody>
          <a:bodyPr wrap="none" rtlCol="0">
            <a:spAutoFit/>
          </a:bodyPr>
          <a:lstStyle/>
          <a:p>
            <a:r>
              <a:rPr lang="en-US" altLang="zh-CN" dirty="0" smtClean="0"/>
              <a:t>The </a:t>
            </a:r>
            <a:r>
              <a:rPr lang="en-US" altLang="zh-CN" dirty="0"/>
              <a:t>catches of fishery resource in Guangdong province China</a:t>
            </a:r>
            <a:endParaRPr lang="zh-CN" altLang="en-US" dirty="0"/>
          </a:p>
        </p:txBody>
      </p:sp>
      <p:cxnSp>
        <p:nvCxnSpPr>
          <p:cNvPr id="8" name="直接连接符 7"/>
          <p:cNvCxnSpPr/>
          <p:nvPr/>
        </p:nvCxnSpPr>
        <p:spPr>
          <a:xfrm flipV="1">
            <a:off x="2699792" y="4221089"/>
            <a:ext cx="1854485" cy="24919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内容占位符 1"/>
          <p:cNvSpPr>
            <a:spLocks noGrp="1"/>
          </p:cNvSpPr>
          <p:nvPr>
            <p:ph idx="1"/>
          </p:nvPr>
        </p:nvSpPr>
        <p:spPr>
          <a:xfrm>
            <a:off x="457200" y="1600200"/>
            <a:ext cx="8229600" cy="4525963"/>
          </a:xfrm>
        </p:spPr>
        <p:txBody>
          <a:bodyPr/>
          <a:lstStyle/>
          <a:p>
            <a:r>
              <a:rPr lang="en-US" altLang="zh-CN" dirty="0"/>
              <a:t>Data collection - Fisheries Statistical </a:t>
            </a:r>
            <a:r>
              <a:rPr lang="en-US" altLang="zh-CN" dirty="0" smtClean="0"/>
              <a:t>Yearbook</a:t>
            </a:r>
          </a:p>
          <a:p>
            <a:r>
              <a:rPr lang="en-US" altLang="zh-CN" dirty="0" smtClean="0"/>
              <a:t>Data – catch from 1950 to 2010</a:t>
            </a:r>
            <a:endParaRPr lang="zh-CN" altLang="en-US" dirty="0"/>
          </a:p>
        </p:txBody>
      </p:sp>
    </p:spTree>
    <p:extLst>
      <p:ext uri="{BB962C8B-B14F-4D97-AF65-F5344CB8AC3E}">
        <p14:creationId xmlns:p14="http://schemas.microsoft.com/office/powerpoint/2010/main" val="1692612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CPUE</a:t>
            </a:r>
            <a:endParaRPr lang="zh-CN" altLang="en-US" dirty="0"/>
          </a:p>
        </p:txBody>
      </p:sp>
      <p:sp>
        <p:nvSpPr>
          <p:cNvPr id="2" name="内容占位符 1"/>
          <p:cNvSpPr>
            <a:spLocks noGrp="1"/>
          </p:cNvSpPr>
          <p:nvPr>
            <p:ph idx="1"/>
          </p:nvPr>
        </p:nvSpPr>
        <p:spPr/>
        <p:txBody>
          <a:bodyPr/>
          <a:lstStyle/>
          <a:p>
            <a:endParaRPr lang="zh-CN" altLang="en-US"/>
          </a:p>
        </p:txBody>
      </p:sp>
      <p:graphicFrame>
        <p:nvGraphicFramePr>
          <p:cNvPr id="4" name="图表 3"/>
          <p:cNvGraphicFramePr/>
          <p:nvPr>
            <p:extLst>
              <p:ext uri="{D42A27DB-BD31-4B8C-83A1-F6EECF244321}">
                <p14:modId xmlns:p14="http://schemas.microsoft.com/office/powerpoint/2010/main" val="4019374021"/>
              </p:ext>
            </p:extLst>
          </p:nvPr>
        </p:nvGraphicFramePr>
        <p:xfrm>
          <a:off x="467544" y="1700808"/>
          <a:ext cx="7704856" cy="45399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07703" y="6331110"/>
            <a:ext cx="5181611" cy="369332"/>
          </a:xfrm>
          <a:prstGeom prst="rect">
            <a:avLst/>
          </a:prstGeom>
          <a:noFill/>
        </p:spPr>
        <p:txBody>
          <a:bodyPr wrap="none" rtlCol="0">
            <a:spAutoFit/>
          </a:bodyPr>
          <a:lstStyle/>
          <a:p>
            <a:r>
              <a:rPr lang="en-US" altLang="zh-CN" dirty="0" smtClean="0"/>
              <a:t>The </a:t>
            </a:r>
            <a:r>
              <a:rPr lang="en-US" altLang="zh-CN" dirty="0"/>
              <a:t>fluctuation of CPUE of different fishing methods</a:t>
            </a:r>
            <a:endParaRPr lang="zh-CN" altLang="en-US" dirty="0"/>
          </a:p>
        </p:txBody>
      </p:sp>
    </p:spTree>
    <p:extLst>
      <p:ext uri="{BB962C8B-B14F-4D97-AF65-F5344CB8AC3E}">
        <p14:creationId xmlns:p14="http://schemas.microsoft.com/office/powerpoint/2010/main" val="4167021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260648"/>
            <a:ext cx="8229600" cy="1066800"/>
          </a:xfrm>
        </p:spPr>
        <p:txBody>
          <a:bodyPr/>
          <a:lstStyle/>
          <a:p>
            <a:r>
              <a:rPr lang="en-US" altLang="zh-CN" dirty="0" smtClean="0"/>
              <a:t>Vessel</a:t>
            </a:r>
            <a:endParaRPr lang="zh-CN" altLang="en-US" dirty="0"/>
          </a:p>
        </p:txBody>
      </p:sp>
      <p:graphicFrame>
        <p:nvGraphicFramePr>
          <p:cNvPr id="4" name="图表 3"/>
          <p:cNvGraphicFramePr>
            <a:graphicFrameLocks/>
          </p:cNvGraphicFramePr>
          <p:nvPr>
            <p:extLst>
              <p:ext uri="{D42A27DB-BD31-4B8C-83A1-F6EECF244321}">
                <p14:modId xmlns:p14="http://schemas.microsoft.com/office/powerpoint/2010/main" val="1875897352"/>
              </p:ext>
            </p:extLst>
          </p:nvPr>
        </p:nvGraphicFramePr>
        <p:xfrm>
          <a:off x="755576" y="1761089"/>
          <a:ext cx="6912768" cy="433220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接连接符 4"/>
          <p:cNvCxnSpPr/>
          <p:nvPr/>
        </p:nvCxnSpPr>
        <p:spPr>
          <a:xfrm flipV="1">
            <a:off x="4355976" y="3212976"/>
            <a:ext cx="864096" cy="201622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907704" y="5229200"/>
            <a:ext cx="2448272" cy="28803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191674" y="3213003"/>
            <a:ext cx="2260646" cy="21599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023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Conclusion</a:t>
            </a:r>
            <a:endParaRPr lang="zh-CN" altLang="en-US" dirty="0"/>
          </a:p>
        </p:txBody>
      </p:sp>
      <p:sp>
        <p:nvSpPr>
          <p:cNvPr id="2" name="内容占位符 1"/>
          <p:cNvSpPr>
            <a:spLocks noGrp="1"/>
          </p:cNvSpPr>
          <p:nvPr>
            <p:ph idx="1"/>
          </p:nvPr>
        </p:nvSpPr>
        <p:spPr/>
        <p:txBody>
          <a:bodyPr/>
          <a:lstStyle/>
          <a:p>
            <a:r>
              <a:rPr lang="en-US" altLang="zh-CN" dirty="0"/>
              <a:t>From 1950 to 1980 catch of fishery in Guangdong Province was growth slowly. </a:t>
            </a:r>
            <a:endParaRPr lang="en-US" altLang="zh-CN" dirty="0" smtClean="0"/>
          </a:p>
          <a:p>
            <a:r>
              <a:rPr lang="en-US" altLang="zh-CN" dirty="0" smtClean="0"/>
              <a:t>The </a:t>
            </a:r>
            <a:r>
              <a:rPr lang="en-US" altLang="zh-CN" dirty="0"/>
              <a:t>catch </a:t>
            </a:r>
            <a:r>
              <a:rPr lang="en-US" altLang="zh-CN" dirty="0" smtClean="0"/>
              <a:t>have </a:t>
            </a:r>
            <a:r>
              <a:rPr lang="en-US" altLang="zh-CN" dirty="0"/>
              <a:t>changed dramatically since </a:t>
            </a:r>
            <a:r>
              <a:rPr lang="en-US" altLang="zh-CN" dirty="0" smtClean="0"/>
              <a:t>1980’s. </a:t>
            </a:r>
          </a:p>
          <a:p>
            <a:r>
              <a:rPr lang="en-US" altLang="zh-CN" dirty="0" smtClean="0"/>
              <a:t>The </a:t>
            </a:r>
            <a:r>
              <a:rPr lang="en-US" altLang="zh-CN" dirty="0"/>
              <a:t>steeply </a:t>
            </a:r>
            <a:r>
              <a:rPr lang="en-US" altLang="zh-CN" dirty="0" smtClean="0"/>
              <a:t>increasing </a:t>
            </a:r>
            <a:r>
              <a:rPr lang="en-US" altLang="zh-CN" dirty="0"/>
              <a:t>was shown from 1981 to 1998. The total catch has more than four times since 1980 to 1954500 Tons in 1998. </a:t>
            </a:r>
            <a:endParaRPr lang="en-US" altLang="zh-CN" dirty="0" smtClean="0"/>
          </a:p>
          <a:p>
            <a:r>
              <a:rPr lang="en-US" altLang="zh-CN" dirty="0" smtClean="0"/>
              <a:t>Since </a:t>
            </a:r>
            <a:r>
              <a:rPr lang="en-US" altLang="zh-CN" dirty="0"/>
              <a:t>then, the obvious decrease was </a:t>
            </a:r>
            <a:r>
              <a:rPr lang="en-US" altLang="zh-CN" dirty="0" smtClean="0"/>
              <a:t>shown.</a:t>
            </a:r>
          </a:p>
          <a:p>
            <a:r>
              <a:rPr lang="en-US" altLang="zh-CN" dirty="0" smtClean="0"/>
              <a:t>In recent years catch increased slightly</a:t>
            </a:r>
            <a:endParaRPr lang="zh-CN" altLang="en-US" dirty="0"/>
          </a:p>
        </p:txBody>
      </p:sp>
    </p:spTree>
    <p:extLst>
      <p:ext uri="{BB962C8B-B14F-4D97-AF65-F5344CB8AC3E}">
        <p14:creationId xmlns:p14="http://schemas.microsoft.com/office/powerpoint/2010/main" val="3291159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 y="320240"/>
            <a:ext cx="9396537" cy="1066800"/>
          </a:xfrm>
        </p:spPr>
        <p:txBody>
          <a:bodyPr>
            <a:normAutofit fontScale="90000"/>
          </a:bodyPr>
          <a:lstStyle/>
          <a:p>
            <a:pPr algn="l"/>
            <a:r>
              <a:rPr lang="en-US" altLang="zh-CN" sz="2200" dirty="0">
                <a:solidFill>
                  <a:srgbClr val="FF0000"/>
                </a:solidFill>
                <a:effectLst/>
                <a:latin typeface="Arial Unicode MS" pitchFamily="34" charset="-122"/>
                <a:ea typeface="Arial Unicode MS" pitchFamily="34" charset="-122"/>
                <a:cs typeface="Arial Unicode MS" pitchFamily="34" charset="-122"/>
              </a:rPr>
              <a:t>Fisheries management strategies in Guangdong </a:t>
            </a:r>
            <a:r>
              <a:rPr lang="en-US" altLang="zh-CN" sz="2200" dirty="0" smtClean="0">
                <a:solidFill>
                  <a:srgbClr val="FF0000"/>
                </a:solidFill>
                <a:effectLst/>
                <a:latin typeface="Arial Unicode MS" pitchFamily="34" charset="-122"/>
                <a:ea typeface="Arial Unicode MS" pitchFamily="34" charset="-122"/>
                <a:cs typeface="Arial Unicode MS" pitchFamily="34" charset="-122"/>
              </a:rPr>
              <a:t>province:</a:t>
            </a:r>
            <a:r>
              <a:rPr lang="en-US" altLang="zh-CN" dirty="0"/>
              <a:t/>
            </a:r>
            <a:br>
              <a:rPr lang="en-US" altLang="zh-CN" dirty="0"/>
            </a:br>
            <a:r>
              <a:rPr lang="en-US" altLang="zh-CN" dirty="0"/>
              <a:t>China’s </a:t>
            </a:r>
            <a:r>
              <a:rPr lang="en-US" altLang="zh-CN" dirty="0" smtClean="0"/>
              <a:t>Summer Fishing Moratorium (Close Season)</a:t>
            </a:r>
            <a:endParaRPr lang="zh-CN" altLang="en-US" dirty="0"/>
          </a:p>
        </p:txBody>
      </p:sp>
      <p:sp>
        <p:nvSpPr>
          <p:cNvPr id="2" name="内容占位符 1"/>
          <p:cNvSpPr>
            <a:spLocks noGrp="1"/>
          </p:cNvSpPr>
          <p:nvPr>
            <p:ph idx="1"/>
          </p:nvPr>
        </p:nvSpPr>
        <p:spPr>
          <a:xfrm>
            <a:off x="460375" y="1412776"/>
            <a:ext cx="8229600" cy="4325112"/>
          </a:xfrm>
        </p:spPr>
        <p:txBody>
          <a:bodyPr/>
          <a:lstStyle/>
          <a:p>
            <a:r>
              <a:rPr lang="en-US" altLang="zh-CN" sz="2000" dirty="0" smtClean="0"/>
              <a:t>Object – Protect the fishery resource</a:t>
            </a:r>
            <a:r>
              <a:rPr lang="en-US" altLang="zh-CN" dirty="0" smtClean="0"/>
              <a:t>, sustainability…</a:t>
            </a:r>
          </a:p>
          <a:p>
            <a:r>
              <a:rPr lang="en-US" altLang="zh-CN" sz="2000" dirty="0"/>
              <a:t>Initial - 1999</a:t>
            </a:r>
            <a:endParaRPr lang="zh-CN" altLang="en-US" sz="2000" dirty="0"/>
          </a:p>
        </p:txBody>
      </p:sp>
      <p:pic>
        <p:nvPicPr>
          <p:cNvPr id="2050" name="Picture 2" descr="http://www.hldyzc.com/edit/uploadfile/20107/Fl2010070709495580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44824"/>
            <a:ext cx="3827170" cy="25642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jiangmen.gov.cn/zxzx/sssqzx/tszx/201005/W0201005204195250049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148" y="4077072"/>
            <a:ext cx="4015078" cy="27302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ztc.xhkj.gov.cn/UploadFiles/201005/201005161645092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1844824"/>
            <a:ext cx="1828490" cy="24373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xinhuanet.com/chinanews/2009-05/18/xinsrc_26305061808086871827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51" y="2433312"/>
            <a:ext cx="2756466"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http://t1.baidu.com/it/u=3099407216,368822308&amp;fm=52&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12" descr="http://t1.baidu.com/it/u=3099407216,368822308&amp;fm=52&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64" name="Picture 16" descr="http://www.southcn.com/news/dishi/chaozhou/tp/200606020545_6023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37" y="4378449"/>
            <a:ext cx="37909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mg.hexun.com/2009-05-14/11769042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7993" y="4314411"/>
            <a:ext cx="3754388" cy="249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912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2200" dirty="0">
                <a:solidFill>
                  <a:srgbClr val="FF0000"/>
                </a:solidFill>
                <a:latin typeface="Arial Unicode MS" pitchFamily="34" charset="-122"/>
                <a:ea typeface="Arial Unicode MS" pitchFamily="34" charset="-122"/>
                <a:cs typeface="Arial Unicode MS" pitchFamily="34" charset="-122"/>
              </a:rPr>
              <a:t>Fisheries management strategies in Guangdong province</a:t>
            </a:r>
            <a:r>
              <a:rPr lang="en-US" altLang="zh-CN" sz="2200" dirty="0" smtClean="0">
                <a:solidFill>
                  <a:srgbClr val="FF0000"/>
                </a:solidFill>
                <a:latin typeface="Arial Unicode MS" pitchFamily="34" charset="-122"/>
                <a:ea typeface="Arial Unicode MS" pitchFamily="34" charset="-122"/>
                <a:cs typeface="Arial Unicode MS" pitchFamily="34" charset="-122"/>
              </a:rPr>
              <a:t>:   </a:t>
            </a:r>
            <a:r>
              <a:rPr lang="en-US" altLang="zh-CN" sz="2200" dirty="0" smtClean="0">
                <a:solidFill>
                  <a:srgbClr val="FF0000"/>
                </a:solidFill>
              </a:rPr>
              <a:t/>
            </a:r>
            <a:br>
              <a:rPr lang="en-US" altLang="zh-CN" sz="2200" dirty="0" smtClean="0">
                <a:solidFill>
                  <a:srgbClr val="FF0000"/>
                </a:solidFill>
              </a:rPr>
            </a:br>
            <a:r>
              <a:rPr lang="en-US" altLang="zh-CN" dirty="0" smtClean="0"/>
              <a:t>Stocking enhancement</a:t>
            </a:r>
            <a:endParaRPr lang="zh-CN" altLang="en-US" dirty="0"/>
          </a:p>
        </p:txBody>
      </p:sp>
      <p:sp>
        <p:nvSpPr>
          <p:cNvPr id="2" name="内容占位符 1"/>
          <p:cNvSpPr>
            <a:spLocks noGrp="1"/>
          </p:cNvSpPr>
          <p:nvPr>
            <p:ph idx="1"/>
          </p:nvPr>
        </p:nvSpPr>
        <p:spPr>
          <a:xfrm>
            <a:off x="395536" y="1480152"/>
            <a:ext cx="8229600" cy="4325112"/>
          </a:xfrm>
        </p:spPr>
        <p:txBody>
          <a:bodyPr/>
          <a:lstStyle/>
          <a:p>
            <a:r>
              <a:rPr lang="en-US" altLang="zh-CN" dirty="0" smtClean="0"/>
              <a:t>Object: restoration of fishery resource </a:t>
            </a:r>
          </a:p>
          <a:p>
            <a:r>
              <a:rPr lang="en-US" altLang="zh-CN" dirty="0" smtClean="0"/>
              <a:t>Initial: 1980, large scale from 2001</a:t>
            </a:r>
          </a:p>
          <a:p>
            <a:r>
              <a:rPr lang="en-US" altLang="zh-CN" dirty="0" smtClean="0"/>
              <a:t>Species : fish, shrimp, shellfish, sea turtle, </a:t>
            </a:r>
            <a:r>
              <a:rPr lang="en-US" altLang="zh-CN" dirty="0" err="1" smtClean="0"/>
              <a:t>macroalgae</a:t>
            </a:r>
            <a:r>
              <a:rPr lang="en-US" altLang="zh-CN" dirty="0" smtClean="0"/>
              <a:t>…</a:t>
            </a:r>
          </a:p>
          <a:p>
            <a:r>
              <a:rPr lang="en-US" altLang="zh-CN" dirty="0" smtClean="0">
                <a:solidFill>
                  <a:srgbClr val="FF0000"/>
                </a:solidFill>
              </a:rPr>
              <a:t>Up to dozens of varieties…</a:t>
            </a:r>
          </a:p>
          <a:p>
            <a:endParaRPr lang="en-US" altLang="zh-CN" dirty="0" smtClean="0"/>
          </a:p>
          <a:p>
            <a:endParaRPr lang="en-US" altLang="zh-CN" dirty="0" smtClean="0"/>
          </a:p>
        </p:txBody>
      </p:sp>
      <p:graphicFrame>
        <p:nvGraphicFramePr>
          <p:cNvPr id="4" name="内容占位符 3"/>
          <p:cNvGraphicFramePr>
            <a:graphicFrameLocks/>
          </p:cNvGraphicFramePr>
          <p:nvPr>
            <p:extLst>
              <p:ext uri="{D42A27DB-BD31-4B8C-83A1-F6EECF244321}">
                <p14:modId xmlns:p14="http://schemas.microsoft.com/office/powerpoint/2010/main" val="2673629136"/>
              </p:ext>
            </p:extLst>
          </p:nvPr>
        </p:nvGraphicFramePr>
        <p:xfrm>
          <a:off x="889943" y="3140000"/>
          <a:ext cx="720080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9" descr="巴非蛤"/>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950" y="5146700"/>
            <a:ext cx="93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寻氏肌蛤"/>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8550" y="5146700"/>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红肉河蓝蛤"/>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950" y="5649937"/>
            <a:ext cx="863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毛蚶"/>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8550" y="5649937"/>
            <a:ext cx="6223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6" descr="黑鲷photoshop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2658" y="5154246"/>
            <a:ext cx="936625" cy="5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黄姑鱼"/>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6582" y="5176862"/>
            <a:ext cx="78924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中国对虾"/>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4208" y="5226073"/>
            <a:ext cx="1008112" cy="9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日本对虾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1427" y="5231001"/>
            <a:ext cx="700973" cy="95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龙须菜"/>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3438" y="5078437"/>
            <a:ext cx="720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海带"/>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35600" y="5078437"/>
            <a:ext cx="7207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铜藻"/>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16463" y="5654700"/>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石花菜"/>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64163" y="5654700"/>
            <a:ext cx="7207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8271" y="5761062"/>
            <a:ext cx="814388" cy="69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38375" y="5700736"/>
            <a:ext cx="1001688" cy="75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G:\20120503实验种类图片\日本对虾.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88683" y="6206860"/>
            <a:ext cx="919161" cy="5040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巴非蛤"/>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474" y="5146700"/>
            <a:ext cx="93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descr="黑鲷photoshop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8182" y="5154246"/>
            <a:ext cx="936625" cy="5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6" descr="黄姑鱼"/>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106" y="5176862"/>
            <a:ext cx="78924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descr="中国对虾"/>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9732" y="5226073"/>
            <a:ext cx="1008112" cy="9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bbe0d311fe4b6203b8127b7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83533" y="6150073"/>
            <a:ext cx="804069" cy="44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063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4961" y="332656"/>
            <a:ext cx="8229600" cy="1069848"/>
          </a:xfrm>
        </p:spPr>
        <p:txBody>
          <a:bodyPr/>
          <a:lstStyle/>
          <a:p>
            <a:r>
              <a:rPr lang="en-US" altLang="zh-CN" dirty="0" smtClean="0"/>
              <a:t>Contents</a:t>
            </a:r>
            <a:endParaRPr lang="zh-CN" altLang="en-US" dirty="0"/>
          </a:p>
        </p:txBody>
      </p:sp>
      <p:grpSp>
        <p:nvGrpSpPr>
          <p:cNvPr id="5" name="Group 53"/>
          <p:cNvGrpSpPr>
            <a:grpSpLocks/>
          </p:cNvGrpSpPr>
          <p:nvPr/>
        </p:nvGrpSpPr>
        <p:grpSpPr bwMode="auto">
          <a:xfrm>
            <a:off x="840432" y="3078683"/>
            <a:ext cx="7184774" cy="634901"/>
            <a:chOff x="288" y="1200"/>
            <a:chExt cx="4435" cy="177"/>
          </a:xfrm>
        </p:grpSpPr>
        <p:sp>
          <p:nvSpPr>
            <p:cNvPr id="6" name="Rectangle 31"/>
            <p:cNvSpPr>
              <a:spLocks noChangeArrowheads="1"/>
            </p:cNvSpPr>
            <p:nvPr/>
          </p:nvSpPr>
          <p:spPr bwMode="auto">
            <a:xfrm>
              <a:off x="288" y="1200"/>
              <a:ext cx="177" cy="177"/>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0" hangingPunct="0"/>
              <a:r>
                <a:rPr kumimoji="0" lang="en-US" altLang="zh-CN" sz="2800" b="1">
                  <a:solidFill>
                    <a:schemeClr val="bg1"/>
                  </a:solidFill>
                  <a:latin typeface="Arial" charset="0"/>
                </a:rPr>
                <a:t>2</a:t>
              </a:r>
            </a:p>
          </p:txBody>
        </p:sp>
        <p:sp>
          <p:nvSpPr>
            <p:cNvPr id="7" name="Line 37"/>
            <p:cNvSpPr>
              <a:spLocks noChangeShapeType="1"/>
            </p:cNvSpPr>
            <p:nvPr/>
          </p:nvSpPr>
          <p:spPr bwMode="auto">
            <a:xfrm>
              <a:off x="399" y="1286"/>
              <a:ext cx="4324" cy="0"/>
            </a:xfrm>
            <a:prstGeom prst="line">
              <a:avLst/>
            </a:prstGeom>
            <a:noFill/>
            <a:ln w="2222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2800"/>
            </a:p>
          </p:txBody>
        </p:sp>
        <p:sp>
          <p:nvSpPr>
            <p:cNvPr id="8" name="Text Box 41"/>
            <p:cNvSpPr txBox="1">
              <a:spLocks noChangeArrowheads="1"/>
            </p:cNvSpPr>
            <p:nvPr/>
          </p:nvSpPr>
          <p:spPr bwMode="auto">
            <a:xfrm>
              <a:off x="628" y="1228"/>
              <a:ext cx="4048" cy="120"/>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eaLnBrk="0" hangingPunct="0"/>
              <a:r>
                <a:rPr kumimoji="0" lang="en-US" altLang="zh-CN" sz="2800" b="1" dirty="0" smtClean="0">
                  <a:solidFill>
                    <a:schemeClr val="bg1"/>
                  </a:solidFill>
                  <a:latin typeface="Arial" charset="0"/>
                </a:rPr>
                <a:t>Results</a:t>
              </a:r>
              <a:endParaRPr kumimoji="0" lang="zh-CN" altLang="en-US" sz="2800" b="1" dirty="0">
                <a:solidFill>
                  <a:schemeClr val="bg1"/>
                </a:solidFill>
                <a:latin typeface="Arial" charset="0"/>
              </a:endParaRPr>
            </a:p>
          </p:txBody>
        </p:sp>
      </p:grpSp>
      <p:grpSp>
        <p:nvGrpSpPr>
          <p:cNvPr id="9" name="Group 54"/>
          <p:cNvGrpSpPr>
            <a:grpSpLocks/>
          </p:cNvGrpSpPr>
          <p:nvPr/>
        </p:nvGrpSpPr>
        <p:grpSpPr bwMode="auto">
          <a:xfrm>
            <a:off x="1145232" y="3980507"/>
            <a:ext cx="7179914" cy="634901"/>
            <a:chOff x="480" y="1680"/>
            <a:chExt cx="4432" cy="177"/>
          </a:xfrm>
        </p:grpSpPr>
        <p:sp>
          <p:nvSpPr>
            <p:cNvPr id="10" name="Rectangle 32"/>
            <p:cNvSpPr>
              <a:spLocks noChangeArrowheads="1"/>
            </p:cNvSpPr>
            <p:nvPr/>
          </p:nvSpPr>
          <p:spPr bwMode="auto">
            <a:xfrm>
              <a:off x="480" y="1680"/>
              <a:ext cx="177" cy="177"/>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0" hangingPunct="0"/>
              <a:r>
                <a:rPr kumimoji="0" lang="en-US" altLang="zh-CN" sz="2800" b="1">
                  <a:solidFill>
                    <a:schemeClr val="bg1"/>
                  </a:solidFill>
                  <a:latin typeface="Arial" charset="0"/>
                </a:rPr>
                <a:t>3</a:t>
              </a:r>
            </a:p>
          </p:txBody>
        </p:sp>
        <p:sp>
          <p:nvSpPr>
            <p:cNvPr id="11" name="Line 36"/>
            <p:cNvSpPr>
              <a:spLocks noChangeShapeType="1"/>
            </p:cNvSpPr>
            <p:nvPr/>
          </p:nvSpPr>
          <p:spPr bwMode="auto">
            <a:xfrm>
              <a:off x="582" y="1765"/>
              <a:ext cx="4330" cy="0"/>
            </a:xfrm>
            <a:prstGeom prst="line">
              <a:avLst/>
            </a:prstGeom>
            <a:noFill/>
            <a:ln w="2222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2800"/>
            </a:p>
          </p:txBody>
        </p:sp>
        <p:sp>
          <p:nvSpPr>
            <p:cNvPr id="12" name="Text Box 42"/>
            <p:cNvSpPr txBox="1">
              <a:spLocks noChangeArrowheads="1"/>
            </p:cNvSpPr>
            <p:nvPr/>
          </p:nvSpPr>
          <p:spPr bwMode="auto">
            <a:xfrm>
              <a:off x="820" y="1708"/>
              <a:ext cx="4048" cy="120"/>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eaLnBrk="0" hangingPunct="0"/>
              <a:r>
                <a:rPr kumimoji="0" lang="en-US" altLang="zh-CN" sz="2800" b="1" dirty="0" smtClean="0">
                  <a:solidFill>
                    <a:schemeClr val="bg1"/>
                  </a:solidFill>
                  <a:latin typeface="Arial" charset="0"/>
                </a:rPr>
                <a:t>Conclusion</a:t>
              </a:r>
              <a:endParaRPr kumimoji="0" lang="zh-CN" altLang="en-US" sz="2800" b="1" dirty="0">
                <a:solidFill>
                  <a:schemeClr val="bg1"/>
                </a:solidFill>
                <a:latin typeface="Arial" charset="0"/>
              </a:endParaRPr>
            </a:p>
          </p:txBody>
        </p:sp>
      </p:grpSp>
      <p:grpSp>
        <p:nvGrpSpPr>
          <p:cNvPr id="13" name="Group 55"/>
          <p:cNvGrpSpPr>
            <a:grpSpLocks/>
          </p:cNvGrpSpPr>
          <p:nvPr/>
        </p:nvGrpSpPr>
        <p:grpSpPr bwMode="auto">
          <a:xfrm>
            <a:off x="1429395" y="4954339"/>
            <a:ext cx="7175053" cy="634901"/>
            <a:chOff x="659" y="2175"/>
            <a:chExt cx="4429" cy="177"/>
          </a:xfrm>
        </p:grpSpPr>
        <p:sp>
          <p:nvSpPr>
            <p:cNvPr id="14" name="Rectangle 33"/>
            <p:cNvSpPr>
              <a:spLocks noChangeArrowheads="1"/>
            </p:cNvSpPr>
            <p:nvPr/>
          </p:nvSpPr>
          <p:spPr bwMode="auto">
            <a:xfrm>
              <a:off x="659" y="2175"/>
              <a:ext cx="177" cy="177"/>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0" hangingPunct="0"/>
              <a:r>
                <a:rPr kumimoji="0" lang="en-US" altLang="zh-CN" sz="2800" b="1">
                  <a:solidFill>
                    <a:schemeClr val="bg1"/>
                  </a:solidFill>
                  <a:latin typeface="Arial" charset="0"/>
                </a:rPr>
                <a:t>4</a:t>
              </a:r>
            </a:p>
          </p:txBody>
        </p:sp>
        <p:sp>
          <p:nvSpPr>
            <p:cNvPr id="15" name="Line 35"/>
            <p:cNvSpPr>
              <a:spLocks noChangeShapeType="1"/>
            </p:cNvSpPr>
            <p:nvPr/>
          </p:nvSpPr>
          <p:spPr bwMode="auto">
            <a:xfrm>
              <a:off x="758" y="2261"/>
              <a:ext cx="4330" cy="0"/>
            </a:xfrm>
            <a:prstGeom prst="line">
              <a:avLst/>
            </a:prstGeom>
            <a:noFill/>
            <a:ln w="2222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2800"/>
            </a:p>
          </p:txBody>
        </p:sp>
        <p:sp>
          <p:nvSpPr>
            <p:cNvPr id="16" name="Text Box 43"/>
            <p:cNvSpPr txBox="1">
              <a:spLocks noChangeArrowheads="1"/>
            </p:cNvSpPr>
            <p:nvPr/>
          </p:nvSpPr>
          <p:spPr bwMode="auto">
            <a:xfrm>
              <a:off x="999" y="2203"/>
              <a:ext cx="4048" cy="120"/>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algn="l" eaLnBrk="0" hangingPunct="0"/>
              <a:r>
                <a:rPr kumimoji="0" lang="en-US" altLang="zh-CN" sz="2800" b="1" dirty="0" smtClean="0">
                  <a:solidFill>
                    <a:schemeClr val="bg1"/>
                  </a:solidFill>
                  <a:latin typeface="Arial" charset="0"/>
                </a:rPr>
                <a:t>Next step plan </a:t>
              </a:r>
              <a:endParaRPr kumimoji="0" lang="zh-CN" altLang="en-US" sz="2800" b="1" dirty="0">
                <a:solidFill>
                  <a:schemeClr val="bg1"/>
                </a:solidFill>
                <a:latin typeface="Arial" charset="0"/>
              </a:endParaRPr>
            </a:p>
          </p:txBody>
        </p:sp>
      </p:grpSp>
      <p:grpSp>
        <p:nvGrpSpPr>
          <p:cNvPr id="17" name="Group 52"/>
          <p:cNvGrpSpPr>
            <a:grpSpLocks/>
          </p:cNvGrpSpPr>
          <p:nvPr/>
        </p:nvGrpSpPr>
        <p:grpSpPr bwMode="auto">
          <a:xfrm>
            <a:off x="611832" y="2276872"/>
            <a:ext cx="7152374" cy="634899"/>
            <a:chOff x="144" y="768"/>
            <a:chExt cx="4415" cy="177"/>
          </a:xfrm>
        </p:grpSpPr>
        <p:sp>
          <p:nvSpPr>
            <p:cNvPr id="18" name="Line 38"/>
            <p:cNvSpPr>
              <a:spLocks noChangeShapeType="1"/>
            </p:cNvSpPr>
            <p:nvPr/>
          </p:nvSpPr>
          <p:spPr bwMode="auto">
            <a:xfrm>
              <a:off x="229" y="857"/>
              <a:ext cx="4330" cy="0"/>
            </a:xfrm>
            <a:prstGeom prst="line">
              <a:avLst/>
            </a:prstGeom>
            <a:noFill/>
            <a:ln w="2222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2800"/>
            </a:p>
          </p:txBody>
        </p:sp>
        <p:sp>
          <p:nvSpPr>
            <p:cNvPr id="19" name="Text Box 40"/>
            <p:cNvSpPr txBox="1">
              <a:spLocks noChangeArrowheads="1"/>
            </p:cNvSpPr>
            <p:nvPr/>
          </p:nvSpPr>
          <p:spPr bwMode="auto">
            <a:xfrm>
              <a:off x="484" y="796"/>
              <a:ext cx="4048" cy="120"/>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eaLnBrk="0" hangingPunct="0"/>
              <a:r>
                <a:rPr lang="en-US" altLang="zh-CN" sz="2800" b="1" dirty="0">
                  <a:solidFill>
                    <a:schemeClr val="bg1"/>
                  </a:solidFill>
                  <a:latin typeface="Arial" charset="0"/>
                </a:rPr>
                <a:t>Exchange contents</a:t>
              </a:r>
              <a:endParaRPr lang="zh-CN" altLang="en-US" sz="2800" b="1" dirty="0">
                <a:solidFill>
                  <a:schemeClr val="bg1"/>
                </a:solidFill>
                <a:latin typeface="Arial" charset="0"/>
              </a:endParaRPr>
            </a:p>
          </p:txBody>
        </p:sp>
        <p:sp>
          <p:nvSpPr>
            <p:cNvPr id="20" name="Rectangle 44"/>
            <p:cNvSpPr>
              <a:spLocks noChangeArrowheads="1"/>
            </p:cNvSpPr>
            <p:nvPr/>
          </p:nvSpPr>
          <p:spPr bwMode="auto">
            <a:xfrm>
              <a:off x="144" y="768"/>
              <a:ext cx="177" cy="177"/>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0" hangingPunct="0"/>
              <a:r>
                <a:rPr kumimoji="0" lang="en-US" altLang="zh-CN" sz="2800" b="1">
                  <a:solidFill>
                    <a:schemeClr val="bg1"/>
                  </a:solidFill>
                  <a:latin typeface="Arial" charset="0"/>
                </a:rPr>
                <a:t>1</a:t>
              </a:r>
            </a:p>
          </p:txBody>
        </p:sp>
      </p:grpSp>
    </p:spTree>
    <p:extLst>
      <p:ext uri="{BB962C8B-B14F-4D97-AF65-F5344CB8AC3E}">
        <p14:creationId xmlns:p14="http://schemas.microsoft.com/office/powerpoint/2010/main" val="245030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Why we selected these species</a:t>
            </a:r>
            <a:endParaRPr lang="zh-CN" altLang="en-US" dirty="0"/>
          </a:p>
        </p:txBody>
      </p:sp>
      <p:graphicFrame>
        <p:nvGraphicFramePr>
          <p:cNvPr id="4" name="图示 3"/>
          <p:cNvGraphicFramePr/>
          <p:nvPr>
            <p:extLst>
              <p:ext uri="{D42A27DB-BD31-4B8C-83A1-F6EECF244321}">
                <p14:modId xmlns:p14="http://schemas.microsoft.com/office/powerpoint/2010/main" val="2526021142"/>
              </p:ext>
            </p:extLst>
          </p:nvPr>
        </p:nvGraphicFramePr>
        <p:xfrm>
          <a:off x="755576" y="21211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1" descr="龙须菜"/>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7349" y="3890205"/>
            <a:ext cx="720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巴非蛤"/>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2436" y="3288932"/>
            <a:ext cx="93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6" descr="黑鲷photoshop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475" y="2648629"/>
            <a:ext cx="936625" cy="5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黄姑鱼"/>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67712" y="1916832"/>
            <a:ext cx="78924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中国对虾"/>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1888" y="3529232"/>
            <a:ext cx="702060" cy="6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070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When we stocking…</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During stocking the fishery is closed</a:t>
            </a:r>
          </a:p>
          <a:p>
            <a:r>
              <a:rPr lang="en-US" altLang="zh-CN" dirty="0" smtClean="0"/>
              <a:t>Time</a:t>
            </a:r>
            <a:r>
              <a:rPr lang="en-US" altLang="zh-CN" dirty="0" smtClean="0"/>
              <a:t>: </a:t>
            </a:r>
            <a:r>
              <a:rPr lang="en-US" altLang="zh-CN" dirty="0"/>
              <a:t>China’s Summer Fishing Moratorium in </a:t>
            </a:r>
            <a:r>
              <a:rPr lang="en-US" altLang="zh-CN" dirty="0" smtClean="0"/>
              <a:t>2008 </a:t>
            </a:r>
          </a:p>
          <a:p>
            <a:r>
              <a:rPr lang="en-US" altLang="zh-CN" dirty="0" smtClean="0"/>
              <a:t>Why: </a:t>
            </a:r>
            <a:r>
              <a:rPr lang="en-US" altLang="zh-CN" dirty="0"/>
              <a:t>prevent the larval from fishermen</a:t>
            </a:r>
            <a:r>
              <a:rPr lang="en-US" altLang="zh-CN" dirty="0" smtClean="0"/>
              <a:t> </a:t>
            </a:r>
          </a:p>
          <a:p>
            <a:r>
              <a:rPr lang="en-US" altLang="zh-CN" dirty="0"/>
              <a:t>Release fishing </a:t>
            </a:r>
            <a:r>
              <a:rPr lang="en-US" altLang="zh-CN" dirty="0" smtClean="0"/>
              <a:t>festival: </a:t>
            </a:r>
            <a:r>
              <a:rPr lang="en-US" altLang="zh-CN" dirty="0" err="1" smtClean="0"/>
              <a:t>Promot</a:t>
            </a:r>
            <a:r>
              <a:rPr lang="en-US" altLang="zh-CN" dirty="0" smtClean="0"/>
              <a:t>, Spur</a:t>
            </a:r>
            <a:endParaRPr lang="zh-CN" altLang="en-US" dirty="0"/>
          </a:p>
        </p:txBody>
      </p:sp>
      <p:pic>
        <p:nvPicPr>
          <p:cNvPr id="4" name="Picture 2" descr="F:\2012年南海生物资源增殖放流主题活动相片——袁华荣相机\IMG_17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315" y="3928969"/>
            <a:ext cx="2880165" cy="21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480" y="3933296"/>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160" y="3933296"/>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920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93271106"/>
              </p:ext>
            </p:extLst>
          </p:nvPr>
        </p:nvGraphicFramePr>
        <p:xfrm>
          <a:off x="1979712" y="404664"/>
          <a:ext cx="6840761" cy="6174372"/>
        </p:xfrm>
        <a:graphic>
          <a:graphicData uri="http://schemas.openxmlformats.org/drawingml/2006/table">
            <a:tbl>
              <a:tblPr firstRow="1" firstCol="1" bandRow="1">
                <a:tableStyleId>{5C22544A-7EE6-4342-B048-85BDC9FD1C3A}</a:tableStyleId>
              </a:tblPr>
              <a:tblGrid>
                <a:gridCol w="477485"/>
                <a:gridCol w="3914283"/>
                <a:gridCol w="2448993"/>
              </a:tblGrid>
              <a:tr h="230772">
                <a:tc>
                  <a:txBody>
                    <a:bodyPr/>
                    <a:lstStyle/>
                    <a:p>
                      <a:pPr algn="ctr">
                        <a:spcAft>
                          <a:spcPts val="0"/>
                        </a:spcAft>
                      </a:pPr>
                      <a:r>
                        <a:rPr lang="en-US" sz="1000" kern="0" dirty="0">
                          <a:effectLst/>
                        </a:rPr>
                        <a:t>No.</a:t>
                      </a:r>
                      <a:endParaRPr lang="zh-CN" sz="1000" kern="100" dirty="0">
                        <a:effectLst/>
                        <a:latin typeface="Calibri"/>
                        <a:ea typeface="宋体"/>
                        <a:cs typeface="Times New Roman"/>
                      </a:endParaRPr>
                    </a:p>
                  </a:txBody>
                  <a:tcPr marL="40169" marR="40169" marT="0" marB="0" anchor="b"/>
                </a:tc>
                <a:tc>
                  <a:txBody>
                    <a:bodyPr/>
                    <a:lstStyle/>
                    <a:p>
                      <a:pPr algn="ctr">
                        <a:spcAft>
                          <a:spcPts val="0"/>
                        </a:spcAft>
                      </a:pPr>
                      <a:r>
                        <a:rPr lang="en-US" sz="1000" kern="0">
                          <a:effectLst/>
                        </a:rPr>
                        <a:t>Species</a:t>
                      </a:r>
                      <a:endParaRPr lang="zh-CN" sz="1000" kern="100">
                        <a:effectLst/>
                        <a:latin typeface="Calibri"/>
                        <a:ea typeface="宋体"/>
                        <a:cs typeface="Times New Roman"/>
                      </a:endParaRPr>
                    </a:p>
                  </a:txBody>
                  <a:tcPr marL="40169" marR="40169" marT="0" marB="0" anchor="b"/>
                </a:tc>
                <a:tc>
                  <a:txBody>
                    <a:bodyPr/>
                    <a:lstStyle/>
                    <a:p>
                      <a:pPr algn="ctr">
                        <a:spcAft>
                          <a:spcPts val="0"/>
                        </a:spcAft>
                      </a:pPr>
                      <a:r>
                        <a:rPr lang="en-US" sz="1000" kern="0" dirty="0">
                          <a:effectLst/>
                        </a:rPr>
                        <a:t>Quantity</a:t>
                      </a:r>
                      <a:r>
                        <a:rPr lang="en-US" sz="1000" kern="0" dirty="0" smtClean="0">
                          <a:effectLst/>
                        </a:rPr>
                        <a:t>, million </a:t>
                      </a:r>
                      <a:r>
                        <a:rPr lang="en-US" sz="1000" kern="0" dirty="0">
                          <a:effectLst/>
                        </a:rPr>
                        <a:t>per year</a:t>
                      </a:r>
                      <a:endParaRPr lang="zh-CN" sz="1000" kern="100" dirty="0">
                        <a:effectLst/>
                        <a:latin typeface="Calibri"/>
                        <a:ea typeface="宋体"/>
                        <a:cs typeface="Times New Roman"/>
                      </a:endParaRPr>
                    </a:p>
                  </a:txBody>
                  <a:tcPr marL="40169" marR="40169" marT="0" marB="0" anchor="b"/>
                </a:tc>
              </a:tr>
              <a:tr h="118684">
                <a:tc>
                  <a:txBody>
                    <a:bodyPr/>
                    <a:lstStyle/>
                    <a:p>
                      <a:pPr algn="ctr">
                        <a:spcAft>
                          <a:spcPts val="0"/>
                        </a:spcAft>
                      </a:pPr>
                      <a:r>
                        <a:rPr lang="en-US" sz="1000" kern="0">
                          <a:effectLst/>
                        </a:rPr>
                        <a:t>1</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花鲈 </a:t>
                      </a:r>
                      <a:r>
                        <a:rPr lang="en-US" sz="1000" kern="100">
                          <a:effectLst/>
                        </a:rPr>
                        <a:t>Lateolabrax japonicus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4 </a:t>
                      </a:r>
                      <a:endParaRPr lang="zh-CN" sz="1000" kern="100">
                        <a:effectLst/>
                        <a:latin typeface="Calibri"/>
                        <a:ea typeface="宋体"/>
                        <a:cs typeface="Times New Roman"/>
                      </a:endParaRPr>
                    </a:p>
                  </a:txBody>
                  <a:tcPr marL="40169" marR="40169" marT="0" marB="0"/>
                </a:tc>
              </a:tr>
              <a:tr h="118684">
                <a:tc>
                  <a:txBody>
                    <a:bodyPr/>
                    <a:lstStyle/>
                    <a:p>
                      <a:pPr algn="ctr">
                        <a:spcAft>
                          <a:spcPts val="0"/>
                        </a:spcAft>
                      </a:pPr>
                      <a:r>
                        <a:rPr lang="en-US" sz="1000" kern="0">
                          <a:effectLst/>
                        </a:rPr>
                        <a:t>2</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青石斑鱼 </a:t>
                      </a:r>
                      <a:r>
                        <a:rPr lang="en-US" sz="1000" kern="0">
                          <a:effectLst/>
                        </a:rPr>
                        <a:t>Epinephelus awoara</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 </a:t>
                      </a:r>
                      <a:endParaRPr lang="zh-CN" sz="1000" kern="100">
                        <a:effectLst/>
                        <a:latin typeface="Calibri"/>
                        <a:ea typeface="宋体"/>
                        <a:cs typeface="Times New Roman"/>
                      </a:endParaRPr>
                    </a:p>
                  </a:txBody>
                  <a:tcPr marL="40169" marR="40169" marT="0" marB="0"/>
                </a:tc>
              </a:tr>
              <a:tr h="118684">
                <a:tc>
                  <a:txBody>
                    <a:bodyPr/>
                    <a:lstStyle/>
                    <a:p>
                      <a:pPr algn="ctr">
                        <a:spcAft>
                          <a:spcPts val="0"/>
                        </a:spcAft>
                      </a:pPr>
                      <a:r>
                        <a:rPr lang="en-US" sz="1000" kern="0">
                          <a:effectLst/>
                        </a:rPr>
                        <a:t>3</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斜带石斑鱼 </a:t>
                      </a:r>
                      <a:r>
                        <a:rPr lang="en-US" sz="1000" kern="0">
                          <a:effectLst/>
                        </a:rPr>
                        <a:t>Epinephelus coioides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1</a:t>
                      </a:r>
                      <a:endParaRPr lang="zh-CN" sz="1000" kern="100">
                        <a:effectLst/>
                        <a:latin typeface="Calibri"/>
                        <a:ea typeface="宋体"/>
                        <a:cs typeface="Times New Roman"/>
                      </a:endParaRPr>
                    </a:p>
                  </a:txBody>
                  <a:tcPr marL="40169" marR="40169" marT="0" marB="0"/>
                </a:tc>
              </a:tr>
              <a:tr h="118684">
                <a:tc>
                  <a:txBody>
                    <a:bodyPr/>
                    <a:lstStyle/>
                    <a:p>
                      <a:pPr algn="ctr">
                        <a:spcAft>
                          <a:spcPts val="0"/>
                        </a:spcAft>
                      </a:pPr>
                      <a:r>
                        <a:rPr lang="en-US" sz="1000" kern="0">
                          <a:effectLst/>
                        </a:rPr>
                        <a:t>4</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卵形鲳鲹 </a:t>
                      </a:r>
                      <a:r>
                        <a:rPr lang="en-US" sz="1000" kern="0">
                          <a:effectLst/>
                        </a:rPr>
                        <a:t>Trachinotus ovatus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a:t>
                      </a:r>
                      <a:endParaRPr lang="zh-CN" sz="1000" kern="100">
                        <a:effectLst/>
                        <a:latin typeface="Calibri"/>
                        <a:ea typeface="宋体"/>
                        <a:cs typeface="Times New Roman"/>
                      </a:endParaRPr>
                    </a:p>
                  </a:txBody>
                  <a:tcPr marL="40169" marR="40169" marT="0" marB="0"/>
                </a:tc>
              </a:tr>
              <a:tr h="118684">
                <a:tc>
                  <a:txBody>
                    <a:bodyPr/>
                    <a:lstStyle/>
                    <a:p>
                      <a:pPr algn="ctr">
                        <a:spcAft>
                          <a:spcPts val="0"/>
                        </a:spcAft>
                      </a:pPr>
                      <a:r>
                        <a:rPr lang="en-US" sz="1000" kern="0">
                          <a:effectLst/>
                        </a:rPr>
                        <a:t>5</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军曹鱼 </a:t>
                      </a:r>
                      <a:r>
                        <a:rPr lang="en-US" sz="1000" kern="0">
                          <a:effectLst/>
                        </a:rPr>
                        <a:t>Rachycentron canadum</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0.5</a:t>
                      </a:r>
                      <a:endParaRPr lang="zh-CN" sz="1000" kern="100">
                        <a:effectLst/>
                        <a:latin typeface="Calibri"/>
                        <a:ea typeface="宋体"/>
                        <a:cs typeface="Times New Roman"/>
                      </a:endParaRPr>
                    </a:p>
                  </a:txBody>
                  <a:tcPr marL="40169" marR="40169" marT="0" marB="0"/>
                </a:tc>
              </a:tr>
              <a:tr h="118684">
                <a:tc>
                  <a:txBody>
                    <a:bodyPr/>
                    <a:lstStyle/>
                    <a:p>
                      <a:pPr algn="ctr">
                        <a:spcAft>
                          <a:spcPts val="0"/>
                        </a:spcAft>
                      </a:pPr>
                      <a:r>
                        <a:rPr lang="en-US" sz="1000" kern="0">
                          <a:effectLst/>
                        </a:rPr>
                        <a:t>6</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大黄鱼 </a:t>
                      </a:r>
                      <a:r>
                        <a:rPr lang="en-US" sz="1000" kern="0">
                          <a:effectLst/>
                        </a:rPr>
                        <a:t>Pseudosciaena crocea</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 </a:t>
                      </a:r>
                      <a:endParaRPr lang="zh-CN" sz="1000" kern="100">
                        <a:effectLst/>
                        <a:latin typeface="Calibri"/>
                        <a:ea typeface="宋体"/>
                        <a:cs typeface="Times New Roman"/>
                      </a:endParaRPr>
                    </a:p>
                  </a:txBody>
                  <a:tcPr marL="40169" marR="40169" marT="0" marB="0"/>
                </a:tc>
              </a:tr>
              <a:tr h="118684">
                <a:tc>
                  <a:txBody>
                    <a:bodyPr/>
                    <a:lstStyle/>
                    <a:p>
                      <a:pPr algn="ctr">
                        <a:spcAft>
                          <a:spcPts val="0"/>
                        </a:spcAft>
                      </a:pPr>
                      <a:r>
                        <a:rPr lang="en-US" sz="1000" kern="0">
                          <a:effectLst/>
                        </a:rPr>
                        <a:t>7</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紫红笛鲷 </a:t>
                      </a:r>
                      <a:r>
                        <a:rPr lang="en-US" sz="1000" kern="0">
                          <a:effectLst/>
                        </a:rPr>
                        <a:t>Lutianus argentimaculatus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8</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红笛鲷 </a:t>
                      </a:r>
                      <a:r>
                        <a:rPr lang="en-US" sz="1000" kern="100">
                          <a:effectLst/>
                        </a:rPr>
                        <a:t>Lutjanus sanguineus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9</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星斑裸颊鲷 </a:t>
                      </a:r>
                      <a:r>
                        <a:rPr lang="en-US" sz="1000" kern="100">
                          <a:effectLst/>
                        </a:rPr>
                        <a:t>Lethrinus nebulosus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10</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真鲷 </a:t>
                      </a:r>
                      <a:r>
                        <a:rPr lang="en-US" sz="1000" kern="100">
                          <a:effectLst/>
                        </a:rPr>
                        <a:t>Pagrus major</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3</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11</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平鲷 </a:t>
                      </a:r>
                      <a:r>
                        <a:rPr lang="en-US" sz="1000" kern="100">
                          <a:effectLst/>
                        </a:rPr>
                        <a:t>Rhabdosargus sarba</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4</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12</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黑鲷 </a:t>
                      </a:r>
                      <a:r>
                        <a:rPr lang="en-US" sz="1000" kern="100">
                          <a:effectLst/>
                        </a:rPr>
                        <a:t>Acanthopagrus schlegel</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4</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13</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黄鳍鲷 </a:t>
                      </a:r>
                      <a:r>
                        <a:rPr lang="en-US" sz="1000" kern="100">
                          <a:effectLst/>
                        </a:rPr>
                        <a:t>Sparus latus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3</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14</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断班石鲈 </a:t>
                      </a:r>
                      <a:r>
                        <a:rPr lang="en-US" sz="1000" kern="100">
                          <a:effectLst/>
                        </a:rPr>
                        <a:t>Pomadasys hasta</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15</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三线矶鲈 </a:t>
                      </a:r>
                      <a:r>
                        <a:rPr lang="en-US" sz="1000" kern="100">
                          <a:effectLst/>
                        </a:rPr>
                        <a:t>Parapristipoma trilineatus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4</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16</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花尾胡椒鲷 </a:t>
                      </a:r>
                      <a:r>
                        <a:rPr lang="en-US" sz="1000" kern="100">
                          <a:effectLst/>
                        </a:rPr>
                        <a:t>Plectorinchus cinctus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1.8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17</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斑节对虾 </a:t>
                      </a:r>
                      <a:r>
                        <a:rPr lang="en-US" sz="1000" kern="100">
                          <a:effectLst/>
                        </a:rPr>
                        <a:t>Penaeus monodon</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50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18</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日本对虾 </a:t>
                      </a:r>
                      <a:r>
                        <a:rPr lang="en-US" sz="1000" kern="100">
                          <a:effectLst/>
                        </a:rPr>
                        <a:t>Penaeus japonicus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50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19</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中国对虾 </a:t>
                      </a:r>
                      <a:r>
                        <a:rPr lang="en-US" sz="1000" kern="100">
                          <a:effectLst/>
                        </a:rPr>
                        <a:t>Fenneropenaeus chinensis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20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20</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长毛对虾 </a:t>
                      </a:r>
                      <a:r>
                        <a:rPr lang="en-US" sz="1000" kern="100">
                          <a:effectLst/>
                        </a:rPr>
                        <a:t>Penaeus </a:t>
                      </a:r>
                      <a:r>
                        <a:rPr lang="zh-CN" sz="1000" kern="100">
                          <a:effectLst/>
                        </a:rPr>
                        <a:t>（</a:t>
                      </a:r>
                      <a:r>
                        <a:rPr lang="en-US" sz="1000" kern="100">
                          <a:effectLst/>
                        </a:rPr>
                        <a:t>Fenneropenaeus</a:t>
                      </a:r>
                      <a:r>
                        <a:rPr lang="zh-CN" sz="1000" kern="100">
                          <a:effectLst/>
                        </a:rPr>
                        <a:t>）</a:t>
                      </a:r>
                      <a:r>
                        <a:rPr lang="en-US" sz="1000" kern="100">
                          <a:effectLst/>
                        </a:rPr>
                        <a:t> Penicillatus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100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21</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墨吉对虾 </a:t>
                      </a:r>
                      <a:r>
                        <a:rPr lang="en-US" sz="1000" kern="100">
                          <a:effectLst/>
                        </a:rPr>
                        <a:t>Penaeus merguiensis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100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22</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杂色鲍 </a:t>
                      </a:r>
                      <a:r>
                        <a:rPr lang="en-US" sz="1000" kern="100">
                          <a:effectLst/>
                        </a:rPr>
                        <a:t>Haliotis diversicolor</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0.5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23</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华贵栉孔扇贝 </a:t>
                      </a:r>
                      <a:r>
                        <a:rPr lang="en-US" sz="1000" kern="100">
                          <a:effectLst/>
                        </a:rPr>
                        <a:t>Chlamys nobilis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300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24</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文蛤 </a:t>
                      </a:r>
                      <a:r>
                        <a:rPr lang="en-US" sz="1000" kern="100">
                          <a:effectLst/>
                        </a:rPr>
                        <a:t>Meretrix meretrix</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400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25</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波纹巴非蛤 </a:t>
                      </a:r>
                      <a:r>
                        <a:rPr lang="en-US" sz="1000" kern="100">
                          <a:effectLst/>
                        </a:rPr>
                        <a:t>Paphia undulata</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300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26</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西施舌 </a:t>
                      </a:r>
                      <a:r>
                        <a:rPr lang="en-US" sz="1000" kern="100">
                          <a:effectLst/>
                        </a:rPr>
                        <a:t>Mactra antiquata</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20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27</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绿海龟 </a:t>
                      </a:r>
                      <a:r>
                        <a:rPr lang="en-US" sz="1000" kern="100">
                          <a:effectLst/>
                        </a:rPr>
                        <a:t>Chelonia mydas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0.0028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28</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中国鲎 </a:t>
                      </a:r>
                      <a:r>
                        <a:rPr lang="en-US" sz="1000" kern="100">
                          <a:effectLst/>
                        </a:rPr>
                        <a:t>Tachpleus tridentatus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4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29</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大珠母贝 </a:t>
                      </a:r>
                      <a:r>
                        <a:rPr lang="en-US" sz="1000" kern="100">
                          <a:effectLst/>
                        </a:rPr>
                        <a:t>Pinctada maxima</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1.6 </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30</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紫菜 </a:t>
                      </a:r>
                      <a:r>
                        <a:rPr lang="en-US" sz="1000" kern="100">
                          <a:effectLst/>
                        </a:rPr>
                        <a:t>Porphyra sp.</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4</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31</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100">
                          <a:effectLst/>
                        </a:rPr>
                        <a:t>宽额鲈</a:t>
                      </a:r>
                      <a:r>
                        <a:rPr lang="en-US" sz="1000" kern="100">
                          <a:effectLst/>
                        </a:rPr>
                        <a:t>Promicrops lanceolatus</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0.2</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32</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100">
                          <a:effectLst/>
                        </a:rPr>
                        <a:t>黄唇鱼</a:t>
                      </a:r>
                      <a:r>
                        <a:rPr lang="en-US" sz="1000" kern="100">
                          <a:effectLst/>
                        </a:rPr>
                        <a:t>Bahaba flavolabiata</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0.2</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33</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海萝 </a:t>
                      </a:r>
                      <a:r>
                        <a:rPr lang="en-US" sz="1000" kern="100">
                          <a:effectLst/>
                        </a:rPr>
                        <a:t>Gloiopeltis sp.</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34</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蜈蚣藻类 </a:t>
                      </a:r>
                      <a:r>
                        <a:rPr lang="en-US" sz="1000" kern="100">
                          <a:effectLst/>
                        </a:rPr>
                        <a:t>Grateloupia sp.</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1</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35</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江蓠类 </a:t>
                      </a:r>
                      <a:r>
                        <a:rPr lang="en-US" sz="1000" kern="100">
                          <a:effectLst/>
                        </a:rPr>
                        <a:t>Gracilaria sp.</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4</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36</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100">
                          <a:effectLst/>
                        </a:rPr>
                        <a:t>麒麟菜类 </a:t>
                      </a:r>
                      <a:r>
                        <a:rPr lang="en-US" sz="1000" kern="100">
                          <a:effectLst/>
                        </a:rPr>
                        <a:t>Eucheumae sp.</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2</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37</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海带 </a:t>
                      </a:r>
                      <a:r>
                        <a:rPr lang="en-US" sz="1000" kern="100">
                          <a:effectLst/>
                        </a:rPr>
                        <a:t>Laminaria japonica</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1.5</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38</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0">
                          <a:effectLst/>
                        </a:rPr>
                        <a:t>马尾藻类 </a:t>
                      </a:r>
                      <a:r>
                        <a:rPr lang="en-US" sz="1000" kern="100">
                          <a:effectLst/>
                        </a:rPr>
                        <a:t>Sargassum sp.</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a:effectLst/>
                        </a:rPr>
                        <a:t>6</a:t>
                      </a:r>
                      <a:endParaRPr lang="zh-CN" sz="1000" kern="100">
                        <a:effectLst/>
                        <a:latin typeface="Calibri"/>
                        <a:ea typeface="宋体"/>
                        <a:cs typeface="Times New Roman"/>
                      </a:endParaRPr>
                    </a:p>
                  </a:txBody>
                  <a:tcPr marL="40169" marR="40169" marT="0" marB="0"/>
                </a:tc>
              </a:tr>
              <a:tr h="126594">
                <a:tc>
                  <a:txBody>
                    <a:bodyPr/>
                    <a:lstStyle/>
                    <a:p>
                      <a:pPr algn="ctr">
                        <a:spcAft>
                          <a:spcPts val="0"/>
                        </a:spcAft>
                      </a:pPr>
                      <a:r>
                        <a:rPr lang="en-US" sz="1000" kern="0">
                          <a:effectLst/>
                        </a:rPr>
                        <a:t>39</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zh-CN" sz="1000" kern="100">
                          <a:effectLst/>
                        </a:rPr>
                        <a:t>蕨藻类 </a:t>
                      </a:r>
                      <a:r>
                        <a:rPr lang="en-US" sz="1000" kern="100">
                          <a:effectLst/>
                        </a:rPr>
                        <a:t>Caulerpa sp.</a:t>
                      </a:r>
                      <a:endParaRPr lang="zh-CN" sz="1000" kern="100">
                        <a:effectLst/>
                        <a:latin typeface="Calibri"/>
                        <a:ea typeface="宋体"/>
                        <a:cs typeface="Times New Roman"/>
                      </a:endParaRPr>
                    </a:p>
                  </a:txBody>
                  <a:tcPr marL="40169" marR="40169" marT="0" marB="0"/>
                </a:tc>
                <a:tc>
                  <a:txBody>
                    <a:bodyPr/>
                    <a:lstStyle/>
                    <a:p>
                      <a:pPr algn="ctr">
                        <a:spcAft>
                          <a:spcPts val="0"/>
                        </a:spcAft>
                      </a:pPr>
                      <a:r>
                        <a:rPr lang="en-US" sz="1000" kern="0" dirty="0">
                          <a:effectLst/>
                        </a:rPr>
                        <a:t>2</a:t>
                      </a:r>
                      <a:endParaRPr lang="zh-CN" sz="1000" kern="100" dirty="0">
                        <a:effectLst/>
                        <a:latin typeface="Calibri"/>
                        <a:ea typeface="宋体"/>
                        <a:cs typeface="Times New Roman"/>
                      </a:endParaRPr>
                    </a:p>
                  </a:txBody>
                  <a:tcPr marL="40169" marR="40169" marT="0" marB="0"/>
                </a:tc>
              </a:tr>
            </a:tbl>
          </a:graphicData>
        </a:graphic>
      </p:graphicFrame>
      <p:sp>
        <p:nvSpPr>
          <p:cNvPr id="5" name="TextBox 4"/>
          <p:cNvSpPr txBox="1"/>
          <p:nvPr/>
        </p:nvSpPr>
        <p:spPr>
          <a:xfrm>
            <a:off x="0" y="620688"/>
            <a:ext cx="1907704" cy="1169551"/>
          </a:xfrm>
          <a:prstGeom prst="rect">
            <a:avLst/>
          </a:prstGeom>
          <a:noFill/>
        </p:spPr>
        <p:txBody>
          <a:bodyPr vert="horz" wrap="square" rtlCol="0" anchor="ctr" anchorCtr="0">
            <a:spAutoFit/>
          </a:bodyPr>
          <a:lstStyle/>
          <a:p>
            <a:r>
              <a:rPr lang="en-US" altLang="zh-CN" sz="1400" dirty="0">
                <a:solidFill>
                  <a:srgbClr val="FF0000"/>
                </a:solidFill>
              </a:rPr>
              <a:t>the plan of stocking enhancement in Guangdong province from 2010 to 2015 (Chen et al., 2009)</a:t>
            </a:r>
            <a:endParaRPr lang="zh-CN" altLang="en-US" sz="1400" dirty="0">
              <a:solidFill>
                <a:srgbClr val="FF0000"/>
              </a:solidFill>
            </a:endParaRPr>
          </a:p>
        </p:txBody>
      </p:sp>
    </p:spTree>
    <p:extLst>
      <p:ext uri="{BB962C8B-B14F-4D97-AF65-F5344CB8AC3E}">
        <p14:creationId xmlns:p14="http://schemas.microsoft.com/office/powerpoint/2010/main" val="2025916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000" dirty="0">
                <a:solidFill>
                  <a:srgbClr val="FF0000"/>
                </a:solidFill>
                <a:latin typeface="Arial Unicode MS" pitchFamily="34" charset="-122"/>
                <a:ea typeface="Arial Unicode MS" pitchFamily="34" charset="-122"/>
                <a:cs typeface="Arial Unicode MS" pitchFamily="34" charset="-122"/>
              </a:rPr>
              <a:t>Fisheries management strategies in Guangdong province: </a:t>
            </a:r>
            <a:r>
              <a:rPr lang="en-US" altLang="zh-CN" sz="2000" dirty="0" smtClean="0">
                <a:solidFill>
                  <a:srgbClr val="FF0000"/>
                </a:solidFill>
                <a:latin typeface="Arial Unicode MS" pitchFamily="34" charset="-122"/>
                <a:ea typeface="Arial Unicode MS" pitchFamily="34" charset="-122"/>
                <a:cs typeface="Arial Unicode MS" pitchFamily="34" charset="-122"/>
              </a:rPr>
              <a:t/>
            </a:r>
            <a:br>
              <a:rPr lang="en-US" altLang="zh-CN" sz="2000" dirty="0" smtClean="0">
                <a:solidFill>
                  <a:srgbClr val="FF0000"/>
                </a:solidFill>
                <a:latin typeface="Arial Unicode MS" pitchFamily="34" charset="-122"/>
                <a:ea typeface="Arial Unicode MS" pitchFamily="34" charset="-122"/>
                <a:cs typeface="Arial Unicode MS" pitchFamily="34" charset="-122"/>
              </a:rPr>
            </a:br>
            <a:r>
              <a:rPr lang="en-US" altLang="zh-CN" dirty="0" smtClean="0"/>
              <a:t>Artificial reef construction</a:t>
            </a:r>
            <a:endParaRPr lang="zh-CN" altLang="en-US" dirty="0"/>
          </a:p>
        </p:txBody>
      </p:sp>
      <p:sp>
        <p:nvSpPr>
          <p:cNvPr id="3" name="内容占位符 2"/>
          <p:cNvSpPr>
            <a:spLocks noGrp="1"/>
          </p:cNvSpPr>
          <p:nvPr>
            <p:ph idx="1"/>
          </p:nvPr>
        </p:nvSpPr>
        <p:spPr>
          <a:xfrm>
            <a:off x="457200" y="1700808"/>
            <a:ext cx="8229600" cy="4325112"/>
          </a:xfrm>
        </p:spPr>
        <p:txBody>
          <a:bodyPr/>
          <a:lstStyle/>
          <a:p>
            <a:r>
              <a:rPr lang="en-US" altLang="zh-CN" dirty="0" smtClean="0"/>
              <a:t>History: </a:t>
            </a:r>
            <a:r>
              <a:rPr lang="en-US" altLang="zh-CN" dirty="0"/>
              <a:t>Rich experiences of artificial reef achieved in Guangdong during </a:t>
            </a:r>
            <a:r>
              <a:rPr lang="en-US" altLang="zh-CN" dirty="0" smtClean="0"/>
              <a:t>1981-1985, large </a:t>
            </a:r>
            <a:r>
              <a:rPr lang="en-US" altLang="zh-CN" dirty="0"/>
              <a:t>scale construction from 2001 - Plan of artificial reef deployment </a:t>
            </a:r>
            <a:endParaRPr lang="zh-CN" altLang="en-US" dirty="0"/>
          </a:p>
        </p:txBody>
      </p:sp>
      <p:pic>
        <p:nvPicPr>
          <p:cNvPr id="3074" name="Picture 2" descr="省鱼礁报告书封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79" y="3429000"/>
            <a:ext cx="1512193" cy="195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广东省人工鱼礁规划图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63" y="2937330"/>
            <a:ext cx="7128792" cy="366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51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Construction </a:t>
            </a:r>
            <a:r>
              <a:rPr lang="en-US" altLang="zh-CN" dirty="0" smtClean="0"/>
              <a:t>schedule and scale</a:t>
            </a:r>
            <a:endParaRPr lang="zh-CN" altLang="en-US" dirty="0"/>
          </a:p>
        </p:txBody>
      </p:sp>
      <p:graphicFrame>
        <p:nvGraphicFramePr>
          <p:cNvPr id="5" name="图表 4"/>
          <p:cNvGraphicFramePr/>
          <p:nvPr>
            <p:extLst>
              <p:ext uri="{D42A27DB-BD31-4B8C-83A1-F6EECF244321}">
                <p14:modId xmlns:p14="http://schemas.microsoft.com/office/powerpoint/2010/main" val="3775588560"/>
              </p:ext>
            </p:extLst>
          </p:nvPr>
        </p:nvGraphicFramePr>
        <p:xfrm>
          <a:off x="395536" y="1412776"/>
          <a:ext cx="7946184" cy="4881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1411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200" dirty="0">
                <a:solidFill>
                  <a:srgbClr val="FF0000"/>
                </a:solidFill>
                <a:latin typeface="Arial Unicode MS" pitchFamily="34" charset="-122"/>
                <a:ea typeface="Arial Unicode MS" pitchFamily="34" charset="-122"/>
                <a:cs typeface="Arial Unicode MS" pitchFamily="34" charset="-122"/>
              </a:rPr>
              <a:t>Fisheries management strategies in Guangdong province:</a:t>
            </a:r>
            <a:r>
              <a:rPr lang="en-US" altLang="zh-CN" dirty="0" smtClean="0"/>
              <a:t/>
            </a:r>
            <a:br>
              <a:rPr lang="en-US" altLang="zh-CN" dirty="0" smtClean="0"/>
            </a:br>
            <a:r>
              <a:rPr lang="en-US" altLang="zh-CN" dirty="0" smtClean="0"/>
              <a:t>Other </a:t>
            </a:r>
            <a:r>
              <a:rPr lang="en-US" altLang="zh-CN" dirty="0" smtClean="0"/>
              <a:t>management strategies</a:t>
            </a:r>
            <a:endParaRPr lang="zh-CN" altLang="en-US" dirty="0"/>
          </a:p>
        </p:txBody>
      </p:sp>
      <p:sp>
        <p:nvSpPr>
          <p:cNvPr id="3" name="内容占位符 2"/>
          <p:cNvSpPr>
            <a:spLocks noGrp="1"/>
          </p:cNvSpPr>
          <p:nvPr>
            <p:ph idx="1"/>
          </p:nvPr>
        </p:nvSpPr>
        <p:spPr/>
        <p:txBody>
          <a:bodyPr/>
          <a:lstStyle/>
          <a:p>
            <a:r>
              <a:rPr lang="en-US" altLang="zh-CN" dirty="0" smtClean="0"/>
              <a:t>MPA – 1983-1990 (5), 1990 – 1998 (3), 1999 – 2003 (24)…</a:t>
            </a:r>
          </a:p>
          <a:p>
            <a:r>
              <a:rPr lang="en-US" altLang="zh-CN" dirty="0"/>
              <a:t>F</a:t>
            </a:r>
            <a:r>
              <a:rPr lang="en-US" altLang="zh-CN" dirty="0" smtClean="0"/>
              <a:t>ishing </a:t>
            </a:r>
            <a:r>
              <a:rPr lang="en-US" altLang="zh-CN" dirty="0" smtClean="0"/>
              <a:t>license</a:t>
            </a:r>
            <a:endParaRPr lang="en-US" altLang="zh-CN" dirty="0" smtClean="0"/>
          </a:p>
          <a:p>
            <a:r>
              <a:rPr lang="en-US" altLang="zh-CN" dirty="0" smtClean="0"/>
              <a:t>Limit </a:t>
            </a:r>
            <a:r>
              <a:rPr lang="en-US" altLang="zh-CN" dirty="0" smtClean="0"/>
              <a:t>fishing (catch limit)</a:t>
            </a:r>
          </a:p>
          <a:p>
            <a:r>
              <a:rPr lang="en-US" altLang="zh-CN" dirty="0" smtClean="0"/>
              <a:t>Minimum legal size </a:t>
            </a:r>
            <a:endParaRPr lang="en-US" altLang="zh-CN" dirty="0" smtClean="0"/>
          </a:p>
          <a:p>
            <a:r>
              <a:rPr lang="en-US" altLang="zh-CN" dirty="0" smtClean="0"/>
              <a:t>Gear constraint (mesh size)</a:t>
            </a:r>
            <a:endParaRPr lang="en-US" altLang="zh-CN" dirty="0" smtClean="0"/>
          </a:p>
          <a:p>
            <a:r>
              <a:rPr lang="en-US" altLang="zh-CN" dirty="0" smtClean="0"/>
              <a:t>Buy-back (vessel) and </a:t>
            </a:r>
            <a:r>
              <a:rPr lang="en-US" altLang="zh-CN" dirty="0" err="1" smtClean="0"/>
              <a:t>substities</a:t>
            </a:r>
            <a:r>
              <a:rPr lang="en-US" altLang="zh-CN" dirty="0" smtClean="0"/>
              <a:t> (not to fish)</a:t>
            </a:r>
            <a:endParaRPr lang="en-US" altLang="zh-CN" dirty="0" smtClean="0"/>
          </a:p>
          <a:p>
            <a:r>
              <a:rPr lang="en-US" altLang="zh-CN" dirty="0" smtClean="0"/>
              <a:t>Marine </a:t>
            </a:r>
            <a:r>
              <a:rPr lang="en-US" altLang="zh-CN" dirty="0" smtClean="0"/>
              <a:t>ranching combined with habitat enhancement </a:t>
            </a:r>
            <a:endParaRPr lang="zh-CN" altLang="en-US" dirty="0"/>
          </a:p>
        </p:txBody>
      </p:sp>
    </p:spTree>
    <p:extLst>
      <p:ext uri="{BB962C8B-B14F-4D97-AF65-F5344CB8AC3E}">
        <p14:creationId xmlns:p14="http://schemas.microsoft.com/office/powerpoint/2010/main" val="1871913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1370880912"/>
              </p:ext>
            </p:extLst>
          </p:nvPr>
        </p:nvGraphicFramePr>
        <p:xfrm>
          <a:off x="1051068" y="1700808"/>
          <a:ext cx="7272808" cy="41587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979712" y="6093296"/>
            <a:ext cx="5415521" cy="369332"/>
          </a:xfrm>
          <a:prstGeom prst="rect">
            <a:avLst/>
          </a:prstGeom>
          <a:noFill/>
        </p:spPr>
        <p:txBody>
          <a:bodyPr wrap="none" rtlCol="0">
            <a:spAutoFit/>
          </a:bodyPr>
          <a:lstStyle/>
          <a:p>
            <a:r>
              <a:rPr lang="en-US" altLang="zh-CN" dirty="0" smtClean="0"/>
              <a:t>The catch of Guangdong province from  1950 to 2010</a:t>
            </a:r>
            <a:endParaRPr lang="zh-CN" altLang="en-US" dirty="0"/>
          </a:p>
        </p:txBody>
      </p:sp>
      <p:sp>
        <p:nvSpPr>
          <p:cNvPr id="3" name="标题 2"/>
          <p:cNvSpPr>
            <a:spLocks noGrp="1"/>
          </p:cNvSpPr>
          <p:nvPr>
            <p:ph type="title"/>
          </p:nvPr>
        </p:nvSpPr>
        <p:spPr/>
        <p:txBody>
          <a:bodyPr/>
          <a:lstStyle/>
          <a:p>
            <a:r>
              <a:rPr lang="en-US" altLang="zh-CN" dirty="0" smtClean="0"/>
              <a:t>Discussion: it works or not…</a:t>
            </a:r>
            <a:endParaRPr lang="zh-CN" altLang="en-US" dirty="0"/>
          </a:p>
        </p:txBody>
      </p:sp>
    </p:spTree>
    <p:extLst>
      <p:ext uri="{BB962C8B-B14F-4D97-AF65-F5344CB8AC3E}">
        <p14:creationId xmlns:p14="http://schemas.microsoft.com/office/powerpoint/2010/main" val="772760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a:graphicFrameLocks/>
          </p:cNvGraphicFramePr>
          <p:nvPr>
            <p:extLst>
              <p:ext uri="{D42A27DB-BD31-4B8C-83A1-F6EECF244321}">
                <p14:modId xmlns:p14="http://schemas.microsoft.com/office/powerpoint/2010/main" val="4137770179"/>
              </p:ext>
            </p:extLst>
          </p:nvPr>
        </p:nvGraphicFramePr>
        <p:xfrm>
          <a:off x="1835696" y="2057400"/>
          <a:ext cx="5022304" cy="331581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连接符 5"/>
          <p:cNvCxnSpPr/>
          <p:nvPr/>
        </p:nvCxnSpPr>
        <p:spPr>
          <a:xfrm flipV="1">
            <a:off x="2771800" y="3573016"/>
            <a:ext cx="2664296" cy="81352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682651" y="2852936"/>
            <a:ext cx="876483" cy="288032"/>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5508104" y="3104964"/>
            <a:ext cx="1051030" cy="18002"/>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74074" y="5517232"/>
            <a:ext cx="3842142" cy="369332"/>
          </a:xfrm>
          <a:prstGeom prst="rect">
            <a:avLst/>
          </a:prstGeom>
          <a:noFill/>
        </p:spPr>
        <p:txBody>
          <a:bodyPr wrap="none" rtlCol="0">
            <a:spAutoFit/>
          </a:bodyPr>
          <a:lstStyle/>
          <a:p>
            <a:r>
              <a:rPr lang="en-US" altLang="zh-CN" dirty="0" smtClean="0"/>
              <a:t>Catch of grouper from 1982 to 2010</a:t>
            </a:r>
            <a:endParaRPr lang="zh-CN" altLang="en-US" dirty="0"/>
          </a:p>
        </p:txBody>
      </p:sp>
    </p:spTree>
    <p:extLst>
      <p:ext uri="{BB962C8B-B14F-4D97-AF65-F5344CB8AC3E}">
        <p14:creationId xmlns:p14="http://schemas.microsoft.com/office/powerpoint/2010/main" val="2526396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ext uri="{D42A27DB-BD31-4B8C-83A1-F6EECF244321}">
                <p14:modId xmlns:p14="http://schemas.microsoft.com/office/powerpoint/2010/main" val="1488136195"/>
              </p:ext>
            </p:extLst>
          </p:nvPr>
        </p:nvGraphicFramePr>
        <p:xfrm>
          <a:off x="1475656" y="1772816"/>
          <a:ext cx="5526360" cy="360384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979712" y="5363398"/>
            <a:ext cx="4968552" cy="369332"/>
          </a:xfrm>
          <a:prstGeom prst="rect">
            <a:avLst/>
          </a:prstGeom>
          <a:noFill/>
        </p:spPr>
        <p:txBody>
          <a:bodyPr wrap="square" rtlCol="0">
            <a:spAutoFit/>
          </a:bodyPr>
          <a:lstStyle/>
          <a:p>
            <a:r>
              <a:rPr lang="en-US" altLang="zh-CN" dirty="0" smtClean="0"/>
              <a:t>Catch </a:t>
            </a:r>
            <a:r>
              <a:rPr lang="en-US" altLang="zh-CN" dirty="0"/>
              <a:t>of large yellow </a:t>
            </a:r>
            <a:r>
              <a:rPr lang="en-US" altLang="zh-CN" dirty="0" smtClean="0"/>
              <a:t>croaker from 1982 to 2010</a:t>
            </a:r>
            <a:endParaRPr lang="zh-CN" altLang="en-US" dirty="0"/>
          </a:p>
        </p:txBody>
      </p:sp>
      <p:cxnSp>
        <p:nvCxnSpPr>
          <p:cNvPr id="6" name="直接连接符 5"/>
          <p:cNvCxnSpPr/>
          <p:nvPr/>
        </p:nvCxnSpPr>
        <p:spPr>
          <a:xfrm flipV="1">
            <a:off x="2483768" y="2492896"/>
            <a:ext cx="2880320" cy="2030978"/>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004048" y="2492896"/>
            <a:ext cx="1584176" cy="1670937"/>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012160" y="3652400"/>
            <a:ext cx="828092" cy="352664"/>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629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ext uri="{D42A27DB-BD31-4B8C-83A1-F6EECF244321}">
                <p14:modId xmlns:p14="http://schemas.microsoft.com/office/powerpoint/2010/main" val="2459692118"/>
              </p:ext>
            </p:extLst>
          </p:nvPr>
        </p:nvGraphicFramePr>
        <p:xfrm>
          <a:off x="1043608" y="2057400"/>
          <a:ext cx="6048672" cy="3603848"/>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直接连接符 2"/>
          <p:cNvCxnSpPr/>
          <p:nvPr/>
        </p:nvCxnSpPr>
        <p:spPr>
          <a:xfrm flipV="1">
            <a:off x="6156176" y="3996064"/>
            <a:ext cx="792088" cy="29703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79712" y="5548064"/>
            <a:ext cx="4968552" cy="369332"/>
          </a:xfrm>
          <a:prstGeom prst="rect">
            <a:avLst/>
          </a:prstGeom>
          <a:noFill/>
        </p:spPr>
        <p:txBody>
          <a:bodyPr wrap="square" rtlCol="0">
            <a:spAutoFit/>
          </a:bodyPr>
          <a:lstStyle/>
          <a:p>
            <a:pPr algn="ctr"/>
            <a:r>
              <a:rPr lang="en-US" altLang="zh-CN" dirty="0" smtClean="0"/>
              <a:t>Catch </a:t>
            </a:r>
            <a:r>
              <a:rPr lang="en-US" altLang="zh-CN" dirty="0"/>
              <a:t>of </a:t>
            </a:r>
            <a:r>
              <a:rPr lang="en-US" altLang="zh-CN" dirty="0" smtClean="0"/>
              <a:t>shrimp</a:t>
            </a:r>
            <a:endParaRPr lang="zh-CN" altLang="en-US" dirty="0"/>
          </a:p>
        </p:txBody>
      </p:sp>
    </p:spTree>
    <p:extLst>
      <p:ext uri="{BB962C8B-B14F-4D97-AF65-F5344CB8AC3E}">
        <p14:creationId xmlns:p14="http://schemas.microsoft.com/office/powerpoint/2010/main" val="3966384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a:grpSpLocks/>
          </p:cNvGrpSpPr>
          <p:nvPr/>
        </p:nvGrpSpPr>
        <p:grpSpPr bwMode="auto">
          <a:xfrm>
            <a:off x="1557232" y="2197101"/>
            <a:ext cx="6981825" cy="2565400"/>
            <a:chOff x="1056" y="1392"/>
            <a:chExt cx="4398" cy="1616"/>
          </a:xfrm>
        </p:grpSpPr>
        <p:grpSp>
          <p:nvGrpSpPr>
            <p:cNvPr id="4" name="Group 7"/>
            <p:cNvGrpSpPr>
              <a:grpSpLocks/>
            </p:cNvGrpSpPr>
            <p:nvPr/>
          </p:nvGrpSpPr>
          <p:grpSpPr bwMode="auto">
            <a:xfrm>
              <a:off x="1056" y="1392"/>
              <a:ext cx="1507" cy="1616"/>
              <a:chOff x="1587" y="2014"/>
              <a:chExt cx="679" cy="706"/>
            </a:xfrm>
          </p:grpSpPr>
          <p:sp>
            <p:nvSpPr>
              <p:cNvPr id="7" name="Rectangle 2"/>
              <p:cNvSpPr>
                <a:spLocks noChangeArrowheads="1"/>
              </p:cNvSpPr>
              <p:nvPr/>
            </p:nvSpPr>
            <p:spPr bwMode="auto">
              <a:xfrm rot="-2700000">
                <a:off x="1587" y="2051"/>
                <a:ext cx="669" cy="669"/>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8" name="Text Box 3"/>
              <p:cNvSpPr txBox="1">
                <a:spLocks noChangeArrowheads="1"/>
              </p:cNvSpPr>
              <p:nvPr/>
            </p:nvSpPr>
            <p:spPr bwMode="auto">
              <a:xfrm>
                <a:off x="1639" y="2266"/>
                <a:ext cx="627" cy="237"/>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r>
                  <a:rPr kumimoji="0" lang="en-US" altLang="zh-CN" sz="2800" b="1" dirty="0" smtClean="0">
                    <a:solidFill>
                      <a:srgbClr val="000000"/>
                    </a:solidFill>
                    <a:latin typeface="Arial" charset="0"/>
                  </a:rPr>
                  <a:t>Exchange contents</a:t>
                </a:r>
                <a:endParaRPr kumimoji="0" lang="zh-CN" altLang="en-US" sz="2800" b="1" dirty="0">
                  <a:solidFill>
                    <a:srgbClr val="000000"/>
                  </a:solidFill>
                  <a:latin typeface="Arial" charset="0"/>
                </a:endParaRPr>
              </a:p>
            </p:txBody>
          </p:sp>
          <p:sp>
            <p:nvSpPr>
              <p:cNvPr id="9" name="Rectangle 5"/>
              <p:cNvSpPr>
                <a:spLocks noChangeArrowheads="1"/>
              </p:cNvSpPr>
              <p:nvPr/>
            </p:nvSpPr>
            <p:spPr bwMode="auto">
              <a:xfrm rot="-2700000">
                <a:off x="1842" y="2014"/>
                <a:ext cx="126" cy="12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10" name="Text Box 6"/>
              <p:cNvSpPr txBox="1">
                <a:spLocks noChangeArrowheads="1"/>
              </p:cNvSpPr>
              <p:nvPr/>
            </p:nvSpPr>
            <p:spPr bwMode="auto">
              <a:xfrm>
                <a:off x="1888" y="2051"/>
                <a:ext cx="26" cy="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pPr eaLnBrk="0" hangingPunct="0"/>
                <a:r>
                  <a:rPr kumimoji="0" lang="en-US" altLang="zh-CN" sz="1300" b="1">
                    <a:latin typeface="Arial" charset="0"/>
                  </a:rPr>
                  <a:t>1</a:t>
                </a:r>
              </a:p>
            </p:txBody>
          </p:sp>
        </p:grpSp>
        <p:sp>
          <p:nvSpPr>
            <p:cNvPr id="5" name="Line 9"/>
            <p:cNvSpPr>
              <a:spLocks noChangeShapeType="1"/>
            </p:cNvSpPr>
            <p:nvPr/>
          </p:nvSpPr>
          <p:spPr bwMode="auto">
            <a:xfrm>
              <a:off x="2880" y="2256"/>
              <a:ext cx="2496" cy="0"/>
            </a:xfrm>
            <a:prstGeom prst="line">
              <a:avLst/>
            </a:prstGeom>
            <a:noFill/>
            <a:ln w="2857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Text Box 10"/>
            <p:cNvSpPr txBox="1">
              <a:spLocks noChangeArrowheads="1"/>
            </p:cNvSpPr>
            <p:nvPr/>
          </p:nvSpPr>
          <p:spPr bwMode="auto">
            <a:xfrm>
              <a:off x="2917" y="1959"/>
              <a:ext cx="2537" cy="233"/>
            </a:xfrm>
            <a:prstGeom prst="rect">
              <a:avLst/>
            </a:prstGeom>
            <a:noFill/>
            <a:ln>
              <a:noFill/>
            </a:ln>
            <a:effectLst/>
            <a:extLst>
              <a:ext uri="{909E8E84-426E-40DD-AFC4-6F175D3DCCD1}">
                <a14:hiddenFill xmlns:a14="http://schemas.microsoft.com/office/drawing/2010/main">
                  <a:solidFill>
                    <a:srgbClr val="6CAAC0"/>
                  </a:solidFill>
                </a14:hiddenFill>
              </a:ext>
              <a:ext uri="{91240B29-F687-4F45-9708-019B960494DF}">
                <a14:hiddenLine xmlns:a14="http://schemas.microsoft.com/office/drawing/2010/main" w="9525">
                  <a:solidFill>
                    <a:srgbClr val="366B7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smtClean="0">
                  <a:solidFill>
                    <a:srgbClr val="8C2532"/>
                  </a:solidFill>
                  <a:latin typeface="楷体_GB2312" pitchFamily="49" charset="-122"/>
                  <a:ea typeface="楷体_GB2312" pitchFamily="49" charset="-122"/>
                </a:rPr>
                <a:t>What did we do in Hawaii</a:t>
              </a:r>
              <a:r>
                <a:rPr lang="zh-CN" altLang="en-US" b="1" dirty="0" smtClean="0">
                  <a:solidFill>
                    <a:srgbClr val="8C2532"/>
                  </a:solidFill>
                  <a:latin typeface="楷体_GB2312" pitchFamily="49" charset="-122"/>
                  <a:ea typeface="楷体_GB2312" pitchFamily="49" charset="-122"/>
                </a:rPr>
                <a:t>？</a:t>
              </a:r>
              <a:endParaRPr lang="zh-CN" altLang="en-US" b="1" dirty="0">
                <a:solidFill>
                  <a:srgbClr val="8C2532"/>
                </a:solidFill>
                <a:latin typeface="楷体_GB2312" pitchFamily="49" charset="-122"/>
                <a:ea typeface="楷体_GB2312" pitchFamily="49" charset="-122"/>
              </a:endParaRPr>
            </a:p>
          </p:txBody>
        </p:sp>
      </p:grpSp>
    </p:spTree>
    <p:extLst>
      <p:ext uri="{BB962C8B-B14F-4D97-AF65-F5344CB8AC3E}">
        <p14:creationId xmlns:p14="http://schemas.microsoft.com/office/powerpoint/2010/main" val="3464091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4282392091"/>
              </p:ext>
            </p:extLst>
          </p:nvPr>
        </p:nvGraphicFramePr>
        <p:xfrm>
          <a:off x="971600" y="404664"/>
          <a:ext cx="763284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836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533400" y="2919413"/>
            <a:ext cx="7923213" cy="890587"/>
            <a:chOff x="337" y="1119"/>
            <a:chExt cx="4991" cy="561"/>
          </a:xfrm>
        </p:grpSpPr>
        <p:sp>
          <p:nvSpPr>
            <p:cNvPr id="3" name="Line 15"/>
            <p:cNvSpPr>
              <a:spLocks noChangeShapeType="1"/>
            </p:cNvSpPr>
            <p:nvPr/>
          </p:nvSpPr>
          <p:spPr bwMode="auto">
            <a:xfrm flipV="1">
              <a:off x="422" y="1392"/>
              <a:ext cx="4906" cy="9"/>
            </a:xfrm>
            <a:prstGeom prst="line">
              <a:avLst/>
            </a:prstGeom>
            <a:noFill/>
            <a:ln w="2222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4" name="Rectangle 16"/>
            <p:cNvSpPr>
              <a:spLocks noChangeArrowheads="1"/>
            </p:cNvSpPr>
            <p:nvPr/>
          </p:nvSpPr>
          <p:spPr bwMode="auto">
            <a:xfrm>
              <a:off x="337" y="1119"/>
              <a:ext cx="177" cy="561"/>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0" hangingPunct="0"/>
              <a:r>
                <a:rPr kumimoji="0" lang="en-US" altLang="zh-CN" sz="1500" b="1">
                  <a:solidFill>
                    <a:schemeClr val="bg1"/>
                  </a:solidFill>
                  <a:latin typeface="Arial" charset="0"/>
                </a:rPr>
                <a:t>2</a:t>
              </a:r>
            </a:p>
          </p:txBody>
        </p:sp>
        <p:sp>
          <p:nvSpPr>
            <p:cNvPr id="5" name="Rectangle 17"/>
            <p:cNvSpPr>
              <a:spLocks noChangeArrowheads="1"/>
            </p:cNvSpPr>
            <p:nvPr/>
          </p:nvSpPr>
          <p:spPr bwMode="auto">
            <a:xfrm>
              <a:off x="816" y="1152"/>
              <a:ext cx="4320" cy="480"/>
            </a:xfrm>
            <a:prstGeom prst="rect">
              <a:avLst/>
            </a:prstGeom>
            <a:solidFill>
              <a:srgbClr val="366B7E"/>
            </a:solidFill>
            <a:ln w="9525">
              <a:solidFill>
                <a:srgbClr val="366B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dirty="0">
                  <a:solidFill>
                    <a:schemeClr val="bg1"/>
                  </a:solidFill>
                </a:rPr>
                <a:t>Evaluating the Efficacy of Artificial Reefs in the Guangdong Province, China: </a:t>
              </a:r>
              <a:endParaRPr lang="en-US" altLang="zh-CN" sz="1600" b="1" dirty="0" smtClean="0">
                <a:solidFill>
                  <a:schemeClr val="bg1"/>
                </a:solidFill>
              </a:endParaRPr>
            </a:p>
            <a:p>
              <a:r>
                <a:rPr lang="en-US" altLang="zh-CN" sz="1600" b="1" dirty="0" smtClean="0">
                  <a:solidFill>
                    <a:schemeClr val="bg1"/>
                  </a:solidFill>
                </a:rPr>
                <a:t>A </a:t>
              </a:r>
              <a:r>
                <a:rPr lang="en-US" altLang="zh-CN" sz="1600" b="1" dirty="0">
                  <a:solidFill>
                    <a:schemeClr val="bg1"/>
                  </a:solidFill>
                </a:rPr>
                <a:t>Case study Using </a:t>
              </a:r>
              <a:r>
                <a:rPr lang="en-US" altLang="zh-CN" sz="1600" b="1" dirty="0" err="1">
                  <a:solidFill>
                    <a:schemeClr val="bg1"/>
                  </a:solidFill>
                </a:rPr>
                <a:t>Yangmeikeng</a:t>
              </a:r>
              <a:r>
                <a:rPr lang="en-US" altLang="zh-CN" sz="1600" b="1" dirty="0">
                  <a:solidFill>
                    <a:schemeClr val="bg1"/>
                  </a:solidFill>
                </a:rPr>
                <a:t> Artificial Reef</a:t>
              </a:r>
              <a:endParaRPr lang="zh-CN" altLang="en-US" sz="1600" b="1" dirty="0">
                <a:solidFill>
                  <a:schemeClr val="bg1"/>
                </a:solidFill>
              </a:endParaRPr>
            </a:p>
          </p:txBody>
        </p:sp>
      </p:grpSp>
    </p:spTree>
    <p:extLst>
      <p:ext uri="{BB962C8B-B14F-4D97-AF65-F5344CB8AC3E}">
        <p14:creationId xmlns:p14="http://schemas.microsoft.com/office/powerpoint/2010/main" val="3657860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82880"/>
            <a:ext cx="8928992" cy="1111664"/>
          </a:xfrm>
        </p:spPr>
        <p:txBody>
          <a:bodyPr>
            <a:normAutofit fontScale="90000"/>
          </a:bodyPr>
          <a:lstStyle/>
          <a:p>
            <a:r>
              <a:rPr lang="en-US" altLang="zh-CN" dirty="0" smtClean="0"/>
              <a:t>Survey Station design: how to select the station</a:t>
            </a:r>
            <a:endParaRPr lang="zh-CN" altLang="en-US" dirty="0"/>
          </a:p>
        </p:txBody>
      </p:sp>
      <p:graphicFrame>
        <p:nvGraphicFramePr>
          <p:cNvPr id="4" name="图示 3"/>
          <p:cNvGraphicFramePr/>
          <p:nvPr>
            <p:extLst>
              <p:ext uri="{D42A27DB-BD31-4B8C-83A1-F6EECF244321}">
                <p14:modId xmlns:p14="http://schemas.microsoft.com/office/powerpoint/2010/main" val="2303686675"/>
              </p:ext>
            </p:extLst>
          </p:nvPr>
        </p:nvGraphicFramePr>
        <p:xfrm>
          <a:off x="179512"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p:cNvGrpSpPr/>
          <p:nvPr/>
        </p:nvGrpSpPr>
        <p:grpSpPr>
          <a:xfrm>
            <a:off x="6156176" y="2204864"/>
            <a:ext cx="1080120" cy="1656184"/>
            <a:chOff x="4215383" y="2003843"/>
            <a:chExt cx="1417929" cy="1629312"/>
          </a:xfrm>
        </p:grpSpPr>
        <p:sp>
          <p:nvSpPr>
            <p:cNvPr id="6" name="矩形 5"/>
            <p:cNvSpPr/>
            <p:nvPr/>
          </p:nvSpPr>
          <p:spPr>
            <a:xfrm>
              <a:off x="4215383" y="2003843"/>
              <a:ext cx="1417929" cy="1629312"/>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altLang="zh-CN" dirty="0" smtClean="0"/>
                <a:t>The influence of water current</a:t>
              </a:r>
              <a:endParaRPr lang="zh-CN" altLang="en-US" dirty="0"/>
            </a:p>
          </p:txBody>
        </p:sp>
        <p:sp>
          <p:nvSpPr>
            <p:cNvPr id="7" name="矩形 6"/>
            <p:cNvSpPr/>
            <p:nvPr/>
          </p:nvSpPr>
          <p:spPr>
            <a:xfrm>
              <a:off x="4215383" y="2003843"/>
              <a:ext cx="1417929" cy="16293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lang="zh-CN" altLang="en-US" sz="1700" kern="1200" dirty="0"/>
            </a:p>
          </p:txBody>
        </p:sp>
      </p:grpSp>
      <p:grpSp>
        <p:nvGrpSpPr>
          <p:cNvPr id="8" name="组合 7"/>
          <p:cNvGrpSpPr/>
          <p:nvPr/>
        </p:nvGrpSpPr>
        <p:grpSpPr>
          <a:xfrm>
            <a:off x="7884368" y="2204864"/>
            <a:ext cx="1080120" cy="1656184"/>
            <a:chOff x="4215383" y="2003843"/>
            <a:chExt cx="1417929" cy="1629312"/>
          </a:xfrm>
        </p:grpSpPr>
        <p:sp>
          <p:nvSpPr>
            <p:cNvPr id="9" name="矩形 8"/>
            <p:cNvSpPr/>
            <p:nvPr/>
          </p:nvSpPr>
          <p:spPr>
            <a:xfrm>
              <a:off x="4215383" y="2003843"/>
              <a:ext cx="1417929" cy="1629312"/>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altLang="zh-CN" dirty="0" smtClean="0"/>
                <a:t>Water nutrition and fish…</a:t>
              </a:r>
              <a:endParaRPr lang="zh-CN" altLang="en-US" dirty="0"/>
            </a:p>
          </p:txBody>
        </p:sp>
        <p:sp>
          <p:nvSpPr>
            <p:cNvPr id="10" name="矩形 9"/>
            <p:cNvSpPr/>
            <p:nvPr/>
          </p:nvSpPr>
          <p:spPr>
            <a:xfrm>
              <a:off x="4215383" y="2003843"/>
              <a:ext cx="1417929" cy="16293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lang="zh-CN" altLang="en-US" sz="1700" kern="1200" dirty="0"/>
            </a:p>
          </p:txBody>
        </p:sp>
      </p:grpSp>
      <p:grpSp>
        <p:nvGrpSpPr>
          <p:cNvPr id="11" name="组合 10"/>
          <p:cNvGrpSpPr/>
          <p:nvPr/>
        </p:nvGrpSpPr>
        <p:grpSpPr>
          <a:xfrm>
            <a:off x="7236296" y="2415040"/>
            <a:ext cx="800496" cy="887485"/>
            <a:chOff x="4215383" y="1318015"/>
            <a:chExt cx="1880616" cy="887485"/>
          </a:xfrm>
        </p:grpSpPr>
        <p:sp>
          <p:nvSpPr>
            <p:cNvPr id="12" name="右箭头 11"/>
            <p:cNvSpPr/>
            <p:nvPr/>
          </p:nvSpPr>
          <p:spPr>
            <a:xfrm>
              <a:off x="4215383" y="1318015"/>
              <a:ext cx="1880616" cy="887485"/>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右箭头 4"/>
            <p:cNvSpPr/>
            <p:nvPr/>
          </p:nvSpPr>
          <p:spPr>
            <a:xfrm>
              <a:off x="4215383" y="1539886"/>
              <a:ext cx="1658745" cy="4437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40888" numCol="1" spcCol="1270" anchor="ctr" anchorCtr="0">
              <a:noAutofit/>
            </a:bodyPr>
            <a:lstStyle/>
            <a:p>
              <a:pPr lvl="0" algn="l" defTabSz="800100">
                <a:lnSpc>
                  <a:spcPct val="90000"/>
                </a:lnSpc>
                <a:spcBef>
                  <a:spcPct val="0"/>
                </a:spcBef>
                <a:spcAft>
                  <a:spcPct val="35000"/>
                </a:spcAft>
              </a:pPr>
              <a:endParaRPr lang="zh-CN" altLang="en-US" sz="1800" kern="1200" dirty="0"/>
            </a:p>
          </p:txBody>
        </p:sp>
      </p:grpSp>
    </p:spTree>
    <p:extLst>
      <p:ext uri="{BB962C8B-B14F-4D97-AF65-F5344CB8AC3E}">
        <p14:creationId xmlns:p14="http://schemas.microsoft.com/office/powerpoint/2010/main" val="4013745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Yangmeikeng</a:t>
            </a:r>
            <a:r>
              <a:rPr lang="en-US" altLang="zh-CN" dirty="0" smtClean="0"/>
              <a:t> Artificial </a:t>
            </a:r>
            <a:r>
              <a:rPr lang="en-US" altLang="zh-CN" dirty="0"/>
              <a:t>reef</a:t>
            </a:r>
            <a:endParaRPr lang="zh-CN" altLang="en-US" dirty="0"/>
          </a:p>
        </p:txBody>
      </p:sp>
      <p:sp>
        <p:nvSpPr>
          <p:cNvPr id="3" name="内容占位符 2"/>
          <p:cNvSpPr>
            <a:spLocks noGrp="1"/>
          </p:cNvSpPr>
          <p:nvPr>
            <p:ph idx="1"/>
          </p:nvPr>
        </p:nvSpPr>
        <p:spPr/>
        <p:txBody>
          <a:bodyPr/>
          <a:lstStyle/>
          <a:p>
            <a:r>
              <a:rPr lang="en-US" altLang="zh-CN" dirty="0" smtClean="0"/>
              <a:t>Construction time: Mar 20, 2007 to Dec 25, 2007</a:t>
            </a:r>
          </a:p>
          <a:p>
            <a:r>
              <a:rPr lang="en-US" altLang="zh-CN" dirty="0" smtClean="0"/>
              <a:t>Reef Area: 2.65 km</a:t>
            </a:r>
            <a:r>
              <a:rPr lang="en-US" altLang="zh-CN" baseline="30000" dirty="0" smtClean="0"/>
              <a:t>2</a:t>
            </a:r>
          </a:p>
          <a:p>
            <a:r>
              <a:rPr lang="en-US" altLang="zh-CN" dirty="0" smtClean="0"/>
              <a:t>Construction scale: 12 type reef</a:t>
            </a:r>
            <a:r>
              <a:rPr lang="en-US" altLang="zh-CN" dirty="0"/>
              <a:t>; </a:t>
            </a:r>
            <a:r>
              <a:rPr lang="en-US" altLang="zh-CN" dirty="0" smtClean="0"/>
              <a:t>2272 reef</a:t>
            </a:r>
            <a:r>
              <a:rPr lang="en-US" altLang="zh-CN" dirty="0"/>
              <a:t>, </a:t>
            </a:r>
            <a:r>
              <a:rPr lang="en-US" altLang="zh-CN" dirty="0" smtClean="0"/>
              <a:t> 18 reef group;</a:t>
            </a:r>
          </a:p>
          <a:p>
            <a:r>
              <a:rPr lang="en-US" altLang="zh-CN" dirty="0" smtClean="0"/>
              <a:t>Reef volume: 95 100 m</a:t>
            </a:r>
            <a:r>
              <a:rPr lang="en-US" altLang="zh-CN" baseline="30000" dirty="0" smtClean="0"/>
              <a:t>3</a:t>
            </a:r>
            <a:endParaRPr lang="zh-CN" altLang="en-US" baseline="30000" dirty="0"/>
          </a:p>
        </p:txBody>
      </p:sp>
    </p:spTree>
    <p:extLst>
      <p:ext uri="{BB962C8B-B14F-4D97-AF65-F5344CB8AC3E}">
        <p14:creationId xmlns:p14="http://schemas.microsoft.com/office/powerpoint/2010/main" val="3894653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6632"/>
            <a:ext cx="6552728" cy="63887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931" y="2348880"/>
            <a:ext cx="2161489" cy="646331"/>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Reef modules</a:t>
            </a:r>
          </a:p>
          <a:p>
            <a:r>
              <a:rPr lang="en-US" altLang="zh-CN" dirty="0"/>
              <a:t>i</a:t>
            </a:r>
            <a:r>
              <a:rPr lang="en-US" altLang="zh-CN" dirty="0" smtClean="0"/>
              <a:t>n </a:t>
            </a:r>
            <a:r>
              <a:rPr lang="en-US" altLang="zh-CN" dirty="0" err="1" smtClean="0"/>
              <a:t>Yangmeikeng</a:t>
            </a:r>
            <a:r>
              <a:rPr lang="en-US" altLang="zh-CN" dirty="0" smtClean="0"/>
              <a:t> reef</a:t>
            </a:r>
            <a:endParaRPr lang="zh-CN" altLang="en-US" dirty="0"/>
          </a:p>
        </p:txBody>
      </p:sp>
    </p:spTree>
    <p:extLst>
      <p:ext uri="{BB962C8B-B14F-4D97-AF65-F5344CB8AC3E}">
        <p14:creationId xmlns:p14="http://schemas.microsoft.com/office/powerpoint/2010/main" val="4158180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礁群布置图-1号礁群"/>
          <p:cNvPicPr>
            <a:picLocks noChangeAspect="1" noChangeArrowheads="1"/>
          </p:cNvPicPr>
          <p:nvPr/>
        </p:nvPicPr>
        <p:blipFill>
          <a:blip r:embed="rId2" cstate="print">
            <a:extLst>
              <a:ext uri="{28A0092B-C50C-407E-A947-70E740481C1C}">
                <a14:useLocalDpi xmlns:a14="http://schemas.microsoft.com/office/drawing/2010/main" val="0"/>
              </a:ext>
            </a:extLst>
          </a:blip>
          <a:srcRect l="4704" r="4704"/>
          <a:stretch>
            <a:fillRect/>
          </a:stretch>
        </p:blipFill>
        <p:spPr bwMode="auto">
          <a:xfrm>
            <a:off x="-269467" y="9092"/>
            <a:ext cx="5289535" cy="294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礁群布置图-22号礁群"/>
          <p:cNvPicPr>
            <a:picLocks noChangeAspect="1" noChangeArrowheads="1"/>
          </p:cNvPicPr>
          <p:nvPr/>
        </p:nvPicPr>
        <p:blipFill>
          <a:blip r:embed="rId3" cstate="print">
            <a:extLst>
              <a:ext uri="{28A0092B-C50C-407E-A947-70E740481C1C}">
                <a14:useLocalDpi xmlns:a14="http://schemas.microsoft.com/office/drawing/2010/main" val="0"/>
              </a:ext>
            </a:extLst>
          </a:blip>
          <a:srcRect l="2351" r="2351"/>
          <a:stretch>
            <a:fillRect/>
          </a:stretch>
        </p:blipFill>
        <p:spPr bwMode="auto">
          <a:xfrm>
            <a:off x="4067944" y="1412777"/>
            <a:ext cx="5532127" cy="293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礁群布置图-3号礁群"/>
          <p:cNvPicPr>
            <a:picLocks noChangeAspect="1" noChangeArrowheads="1"/>
          </p:cNvPicPr>
          <p:nvPr/>
        </p:nvPicPr>
        <p:blipFill>
          <a:blip r:embed="rId4" cstate="print">
            <a:extLst>
              <a:ext uri="{28A0092B-C50C-407E-A947-70E740481C1C}">
                <a14:useLocalDpi xmlns:a14="http://schemas.microsoft.com/office/drawing/2010/main" val="0"/>
              </a:ext>
            </a:extLst>
          </a:blip>
          <a:srcRect l="2351" r="2351"/>
          <a:stretch>
            <a:fillRect/>
          </a:stretch>
        </p:blipFill>
        <p:spPr bwMode="auto">
          <a:xfrm>
            <a:off x="-252536" y="3645023"/>
            <a:ext cx="5382625" cy="285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64088" y="332656"/>
            <a:ext cx="2161489" cy="646331"/>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Reef group</a:t>
            </a:r>
          </a:p>
          <a:p>
            <a:r>
              <a:rPr lang="en-US" altLang="zh-CN" dirty="0"/>
              <a:t>i</a:t>
            </a:r>
            <a:r>
              <a:rPr lang="en-US" altLang="zh-CN" dirty="0" smtClean="0"/>
              <a:t>n </a:t>
            </a:r>
            <a:r>
              <a:rPr lang="en-US" altLang="zh-CN" dirty="0" err="1" smtClean="0"/>
              <a:t>Yangmeikeng</a:t>
            </a:r>
            <a:r>
              <a:rPr lang="en-US" altLang="zh-CN" dirty="0" smtClean="0"/>
              <a:t> reef</a:t>
            </a:r>
            <a:endParaRPr lang="zh-CN" altLang="en-US" dirty="0"/>
          </a:p>
        </p:txBody>
      </p:sp>
      <p:sp>
        <p:nvSpPr>
          <p:cNvPr id="6" name="TextBox 5"/>
          <p:cNvSpPr txBox="1"/>
          <p:nvPr/>
        </p:nvSpPr>
        <p:spPr>
          <a:xfrm>
            <a:off x="2390943" y="161890"/>
            <a:ext cx="1434880"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Reef group 1</a:t>
            </a:r>
            <a:endParaRPr lang="zh-CN" altLang="en-US" dirty="0"/>
          </a:p>
        </p:txBody>
      </p:sp>
      <p:sp>
        <p:nvSpPr>
          <p:cNvPr id="7" name="TextBox 6"/>
          <p:cNvSpPr txBox="1"/>
          <p:nvPr/>
        </p:nvSpPr>
        <p:spPr>
          <a:xfrm>
            <a:off x="2633064" y="3789040"/>
            <a:ext cx="1434880"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Reef group 2</a:t>
            </a:r>
            <a:endParaRPr lang="zh-CN" altLang="en-US" dirty="0"/>
          </a:p>
        </p:txBody>
      </p:sp>
      <p:sp>
        <p:nvSpPr>
          <p:cNvPr id="8" name="TextBox 7"/>
          <p:cNvSpPr txBox="1"/>
          <p:nvPr/>
        </p:nvSpPr>
        <p:spPr>
          <a:xfrm>
            <a:off x="7236296" y="1628800"/>
            <a:ext cx="1434880"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Reef group 3</a:t>
            </a:r>
            <a:endParaRPr lang="zh-CN" altLang="en-US" dirty="0"/>
          </a:p>
        </p:txBody>
      </p:sp>
    </p:spTree>
    <p:extLst>
      <p:ext uri="{BB962C8B-B14F-4D97-AF65-F5344CB8AC3E}">
        <p14:creationId xmlns:p14="http://schemas.microsoft.com/office/powerpoint/2010/main" val="3025707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礁群总平面布置图"/>
          <p:cNvPicPr>
            <a:picLocks noChangeAspect="1" noChangeArrowheads="1"/>
          </p:cNvPicPr>
          <p:nvPr/>
        </p:nvPicPr>
        <p:blipFill>
          <a:blip r:embed="rId2">
            <a:extLst>
              <a:ext uri="{28A0092B-C50C-407E-A947-70E740481C1C}">
                <a14:useLocalDpi xmlns:a14="http://schemas.microsoft.com/office/drawing/2010/main" val="0"/>
              </a:ext>
            </a:extLst>
          </a:blip>
          <a:srcRect l="4704" r="4704"/>
          <a:stretch>
            <a:fillRect/>
          </a:stretch>
        </p:blipFill>
        <p:spPr bwMode="auto">
          <a:xfrm>
            <a:off x="464983" y="980728"/>
            <a:ext cx="86772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528" y="332655"/>
            <a:ext cx="2161489" cy="646331"/>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Reef complex</a:t>
            </a:r>
          </a:p>
          <a:p>
            <a:r>
              <a:rPr lang="en-US" altLang="zh-CN" dirty="0"/>
              <a:t>i</a:t>
            </a:r>
            <a:r>
              <a:rPr lang="en-US" altLang="zh-CN" dirty="0" smtClean="0"/>
              <a:t>n </a:t>
            </a:r>
            <a:r>
              <a:rPr lang="en-US" altLang="zh-CN" dirty="0" err="1" smtClean="0"/>
              <a:t>Yangmeikeng</a:t>
            </a:r>
            <a:r>
              <a:rPr lang="en-US" altLang="zh-CN" dirty="0" smtClean="0"/>
              <a:t> reef</a:t>
            </a:r>
            <a:endParaRPr lang="zh-CN" altLang="en-US" dirty="0"/>
          </a:p>
        </p:txBody>
      </p:sp>
    </p:spTree>
    <p:extLst>
      <p:ext uri="{BB962C8B-B14F-4D97-AF65-F5344CB8AC3E}">
        <p14:creationId xmlns:p14="http://schemas.microsoft.com/office/powerpoint/2010/main" val="2018893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站位图(2010-03-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5710023"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11760" y="5517232"/>
            <a:ext cx="3591752"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Survey station in </a:t>
            </a:r>
            <a:r>
              <a:rPr lang="en-US" altLang="zh-CN" dirty="0" err="1" smtClean="0"/>
              <a:t>Yangmeikeng</a:t>
            </a:r>
            <a:r>
              <a:rPr lang="en-US" altLang="zh-CN" dirty="0" smtClean="0"/>
              <a:t> reef</a:t>
            </a:r>
            <a:endParaRPr lang="zh-CN" altLang="en-US" dirty="0"/>
          </a:p>
        </p:txBody>
      </p:sp>
    </p:spTree>
    <p:extLst>
      <p:ext uri="{BB962C8B-B14F-4D97-AF65-F5344CB8AC3E}">
        <p14:creationId xmlns:p14="http://schemas.microsoft.com/office/powerpoint/2010/main" val="703125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Data source: which style data we need</a:t>
            </a:r>
            <a:endParaRPr lang="zh-CN" altLang="en-US" dirty="0"/>
          </a:p>
        </p:txBody>
      </p:sp>
      <p:sp>
        <p:nvSpPr>
          <p:cNvPr id="6" name="内容占位符 5"/>
          <p:cNvSpPr>
            <a:spLocks noGrp="1"/>
          </p:cNvSpPr>
          <p:nvPr>
            <p:ph idx="1"/>
          </p:nvPr>
        </p:nvSpPr>
        <p:spPr/>
        <p:txBody>
          <a:bodyPr/>
          <a:lstStyle/>
          <a:p>
            <a:r>
              <a:rPr lang="en-US" altLang="zh-CN" dirty="0"/>
              <a:t>Survey data: trawl, gill net…</a:t>
            </a:r>
          </a:p>
          <a:p>
            <a:r>
              <a:rPr lang="en-US" altLang="zh-CN" dirty="0"/>
              <a:t>Historical data: trawl, gill </a:t>
            </a:r>
            <a:r>
              <a:rPr lang="en-US" altLang="zh-CN" dirty="0" smtClean="0"/>
              <a:t>net</a:t>
            </a:r>
          </a:p>
          <a:p>
            <a:r>
              <a:rPr lang="en-US" altLang="zh-CN" dirty="0" smtClean="0"/>
              <a:t>Survey time: Mar 2007 (control survey); Mar, May, Aug, Nov 2008 and May 2009</a:t>
            </a:r>
            <a:endParaRPr lang="en-US" altLang="zh-CN" dirty="0"/>
          </a:p>
          <a:p>
            <a:endParaRPr lang="zh-CN" altLang="en-US" dirty="0"/>
          </a:p>
        </p:txBody>
      </p:sp>
    </p:spTree>
    <p:extLst>
      <p:ext uri="{BB962C8B-B14F-4D97-AF65-F5344CB8AC3E}">
        <p14:creationId xmlns:p14="http://schemas.microsoft.com/office/powerpoint/2010/main" val="2881606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Trawl </a:t>
            </a:r>
            <a:r>
              <a:rPr lang="en-US" altLang="zh-CN" dirty="0"/>
              <a:t>d</a:t>
            </a:r>
            <a:r>
              <a:rPr lang="en-US" altLang="zh-CN" dirty="0" smtClean="0"/>
              <a:t>ata preliminary </a:t>
            </a:r>
            <a:r>
              <a:rPr lang="en-US" altLang="zh-CN" dirty="0" smtClean="0"/>
              <a:t>results </a:t>
            </a:r>
            <a:endParaRPr lang="zh-CN" altLang="en-US" dirty="0"/>
          </a:p>
        </p:txBody>
      </p:sp>
      <p:sp>
        <p:nvSpPr>
          <p:cNvPr id="3" name="内容占位符 2"/>
          <p:cNvSpPr>
            <a:spLocks noGrp="1"/>
          </p:cNvSpPr>
          <p:nvPr>
            <p:ph idx="1"/>
          </p:nvPr>
        </p:nvSpPr>
        <p:spPr/>
        <p:txBody>
          <a:bodyPr/>
          <a:lstStyle/>
          <a:p>
            <a:endParaRPr lang="en-US" altLang="zh-CN" dirty="0" smtClean="0"/>
          </a:p>
          <a:p>
            <a:r>
              <a:rPr lang="en-US" altLang="zh-CN" dirty="0" smtClean="0"/>
              <a:t>167 species fishery </a:t>
            </a:r>
            <a:r>
              <a:rPr lang="en-US" altLang="zh-CN" dirty="0" err="1" smtClean="0"/>
              <a:t>resoruce</a:t>
            </a:r>
            <a:r>
              <a:rPr lang="en-US" altLang="zh-CN" dirty="0" smtClean="0"/>
              <a:t>: 74 fish, 30 crab, 4 shrimp, 8 cephalopod, 35 scallop.</a:t>
            </a:r>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858206"/>
            <a:ext cx="6148378" cy="303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11760" y="5939988"/>
            <a:ext cx="4374211"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Survey fishery species in </a:t>
            </a:r>
            <a:r>
              <a:rPr lang="en-US" altLang="zh-CN" dirty="0" err="1" smtClean="0"/>
              <a:t>Yangmeikeng</a:t>
            </a:r>
            <a:r>
              <a:rPr lang="en-US" altLang="zh-CN" dirty="0" smtClean="0"/>
              <a:t> reef</a:t>
            </a:r>
            <a:endParaRPr lang="zh-CN" altLang="en-US" dirty="0"/>
          </a:p>
        </p:txBody>
      </p:sp>
      <p:cxnSp>
        <p:nvCxnSpPr>
          <p:cNvPr id="6" name="直接连接符 5"/>
          <p:cNvCxnSpPr/>
          <p:nvPr/>
        </p:nvCxnSpPr>
        <p:spPr>
          <a:xfrm flipV="1">
            <a:off x="2915816" y="3337961"/>
            <a:ext cx="4248472" cy="21602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195736" y="3445973"/>
            <a:ext cx="1152128" cy="137803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03848" y="2858206"/>
            <a:ext cx="1604927"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1.5 - 1.8 times</a:t>
            </a:r>
            <a:endParaRPr lang="zh-CN" altLang="en-US" dirty="0"/>
          </a:p>
        </p:txBody>
      </p:sp>
    </p:spTree>
    <p:extLst>
      <p:ext uri="{BB962C8B-B14F-4D97-AF65-F5344CB8AC3E}">
        <p14:creationId xmlns:p14="http://schemas.microsoft.com/office/powerpoint/2010/main" val="396880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Contents: what </a:t>
            </a:r>
            <a:r>
              <a:rPr lang="en-US" altLang="zh-CN" dirty="0"/>
              <a:t>did </a:t>
            </a:r>
            <a:r>
              <a:rPr lang="en-US" altLang="zh-CN" dirty="0" smtClean="0"/>
              <a:t>we </a:t>
            </a:r>
            <a:r>
              <a:rPr lang="en-US" altLang="zh-CN" dirty="0"/>
              <a:t>do in Hawaii</a:t>
            </a:r>
            <a:r>
              <a:rPr lang="en-US" altLang="zh-CN" dirty="0" smtClean="0"/>
              <a:t>…</a:t>
            </a:r>
            <a:endParaRPr lang="zh-CN" altLang="en-US" dirty="0"/>
          </a:p>
        </p:txBody>
      </p:sp>
      <p:sp>
        <p:nvSpPr>
          <p:cNvPr id="3" name="内容占位符 2"/>
          <p:cNvSpPr>
            <a:spLocks noGrp="1"/>
          </p:cNvSpPr>
          <p:nvPr>
            <p:ph idx="1"/>
          </p:nvPr>
        </p:nvSpPr>
        <p:spPr/>
        <p:txBody>
          <a:bodyPr>
            <a:normAutofit fontScale="92500"/>
          </a:bodyPr>
          <a:lstStyle/>
          <a:p>
            <a:r>
              <a:rPr lang="en-US" altLang="zh-CN" dirty="0" smtClean="0"/>
              <a:t>The </a:t>
            </a:r>
            <a:r>
              <a:rPr lang="en-US" altLang="zh-CN" dirty="0"/>
              <a:t>content, method, data require, and data processing software of artificial reef fisheries resource stock assessment. </a:t>
            </a:r>
            <a:endParaRPr lang="en-US" altLang="zh-CN" dirty="0" smtClean="0"/>
          </a:p>
          <a:p>
            <a:r>
              <a:rPr lang="en-US" altLang="zh-CN" dirty="0" smtClean="0"/>
              <a:t>Introduced</a:t>
            </a:r>
            <a:r>
              <a:rPr lang="zh-CN" altLang="en-US" dirty="0"/>
              <a:t> </a:t>
            </a:r>
            <a:r>
              <a:rPr lang="en-US" altLang="zh-CN" dirty="0" smtClean="0"/>
              <a:t>to </a:t>
            </a:r>
            <a:r>
              <a:rPr lang="en-US" altLang="zh-CN" dirty="0" smtClean="0"/>
              <a:t>R </a:t>
            </a:r>
            <a:r>
              <a:rPr lang="en-US" altLang="zh-CN" dirty="0"/>
              <a:t>software </a:t>
            </a:r>
            <a:r>
              <a:rPr lang="en-US" altLang="zh-CN" dirty="0" smtClean="0"/>
              <a:t>for use in </a:t>
            </a:r>
            <a:r>
              <a:rPr lang="en-US" altLang="zh-CN" dirty="0"/>
              <a:t>stock assessment </a:t>
            </a:r>
            <a:endParaRPr lang="en-US" altLang="zh-CN" dirty="0" smtClean="0"/>
          </a:p>
          <a:p>
            <a:r>
              <a:rPr lang="en-US" altLang="zh-CN" dirty="0" smtClean="0"/>
              <a:t>The </a:t>
            </a:r>
            <a:r>
              <a:rPr lang="en-US" altLang="zh-CN" dirty="0"/>
              <a:t>fishery resources and resource management status in Hawaii and South China Sea were </a:t>
            </a:r>
            <a:r>
              <a:rPr lang="en-US" altLang="zh-CN" dirty="0" smtClean="0"/>
              <a:t>discussed. </a:t>
            </a:r>
            <a:r>
              <a:rPr lang="en-US" altLang="zh-CN" dirty="0"/>
              <a:t>China’s Summer Fishing Moratorium (close season), stocking enhancement, artificial reef construction, MPA and other management strategies for fishery resources recession in China were </a:t>
            </a:r>
            <a:r>
              <a:rPr lang="en-US" altLang="zh-CN" dirty="0" smtClean="0"/>
              <a:t>discussed too.</a:t>
            </a:r>
          </a:p>
          <a:p>
            <a:r>
              <a:rPr lang="en-US" altLang="zh-CN" dirty="0" smtClean="0"/>
              <a:t>Some similarities between artificial </a:t>
            </a:r>
            <a:r>
              <a:rPr lang="en-US" altLang="zh-CN" dirty="0"/>
              <a:t>reef stock assessment and coral reef stock </a:t>
            </a:r>
            <a:r>
              <a:rPr lang="en-US" altLang="zh-CN" dirty="0" smtClean="0"/>
              <a:t>assessments. </a:t>
            </a:r>
            <a:r>
              <a:rPr lang="en-US" altLang="zh-CN" dirty="0"/>
              <a:t>Thus, the statistics methods </a:t>
            </a:r>
            <a:r>
              <a:rPr lang="en-US" altLang="zh-CN" dirty="0" smtClean="0"/>
              <a:t>used </a:t>
            </a:r>
            <a:r>
              <a:rPr lang="en-US" altLang="zh-CN" dirty="0"/>
              <a:t>in coral reef stock </a:t>
            </a:r>
            <a:r>
              <a:rPr lang="en-US" altLang="zh-CN" dirty="0" smtClean="0"/>
              <a:t>assessment </a:t>
            </a:r>
            <a:r>
              <a:rPr lang="en-US" altLang="zh-CN" dirty="0"/>
              <a:t>can apply to artificial reef</a:t>
            </a:r>
            <a:r>
              <a:rPr lang="en-US" altLang="zh-CN" dirty="0" smtClean="0"/>
              <a:t>.</a:t>
            </a:r>
            <a:endParaRPr lang="zh-CN" altLang="en-US" dirty="0"/>
          </a:p>
        </p:txBody>
      </p:sp>
    </p:spTree>
    <p:extLst>
      <p:ext uri="{BB962C8B-B14F-4D97-AF65-F5344CB8AC3E}">
        <p14:creationId xmlns:p14="http://schemas.microsoft.com/office/powerpoint/2010/main" val="1923998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4664"/>
            <a:ext cx="51149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74" y="3573016"/>
            <a:ext cx="5398971"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连接符 5"/>
          <p:cNvCxnSpPr/>
          <p:nvPr/>
        </p:nvCxnSpPr>
        <p:spPr>
          <a:xfrm flipV="1">
            <a:off x="3203848" y="764704"/>
            <a:ext cx="3240360" cy="72008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483768" y="1484784"/>
            <a:ext cx="792088" cy="100811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19872" y="395372"/>
            <a:ext cx="1937903"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2.72 – 8.10 times</a:t>
            </a:r>
            <a:endParaRPr lang="zh-CN" altLang="en-US" dirty="0"/>
          </a:p>
        </p:txBody>
      </p:sp>
      <p:cxnSp>
        <p:nvCxnSpPr>
          <p:cNvPr id="11" name="直接连接符 10"/>
          <p:cNvCxnSpPr/>
          <p:nvPr/>
        </p:nvCxnSpPr>
        <p:spPr>
          <a:xfrm flipV="1">
            <a:off x="3408107" y="3861048"/>
            <a:ext cx="3180117" cy="72008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627784" y="4581128"/>
            <a:ext cx="792088" cy="129614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29325" y="3520546"/>
            <a:ext cx="2047740"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4.68 – 17.48 times</a:t>
            </a:r>
            <a:endParaRPr lang="zh-CN" altLang="en-US" dirty="0"/>
          </a:p>
        </p:txBody>
      </p:sp>
    </p:spTree>
    <p:extLst>
      <p:ext uri="{BB962C8B-B14F-4D97-AF65-F5344CB8AC3E}">
        <p14:creationId xmlns:p14="http://schemas.microsoft.com/office/powerpoint/2010/main" val="3347268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2"/>
            <a:ext cx="5105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458" y="3573016"/>
            <a:ext cx="51149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a:xfrm flipV="1">
            <a:off x="3429323" y="836712"/>
            <a:ext cx="3302917" cy="100811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562616" y="4581128"/>
            <a:ext cx="3169624" cy="7580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699792" y="1733972"/>
            <a:ext cx="862824" cy="50405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823516" y="5229200"/>
            <a:ext cx="884388" cy="50313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9325" y="3520546"/>
            <a:ext cx="2062039"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4.17 – 13.26 times</a:t>
            </a:r>
            <a:endParaRPr lang="zh-CN" altLang="en-US" dirty="0"/>
          </a:p>
        </p:txBody>
      </p:sp>
      <p:sp>
        <p:nvSpPr>
          <p:cNvPr id="23" name="TextBox 22"/>
          <p:cNvSpPr txBox="1"/>
          <p:nvPr/>
        </p:nvSpPr>
        <p:spPr>
          <a:xfrm>
            <a:off x="251520" y="838994"/>
            <a:ext cx="1732938"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zh-CN" dirty="0" smtClean="0"/>
              <a:t>Gill net data;</a:t>
            </a:r>
          </a:p>
          <a:p>
            <a:r>
              <a:rPr lang="en-US" altLang="zh-CN" dirty="0" smtClean="0"/>
              <a:t>Total 75: 59 fish, 3 shrimp, 7 crab, 4 </a:t>
            </a:r>
            <a:r>
              <a:rPr lang="en-US" altLang="zh-CN" dirty="0" err="1" smtClean="0"/>
              <a:t>squila</a:t>
            </a:r>
            <a:r>
              <a:rPr lang="en-US" altLang="zh-CN" dirty="0" smtClean="0"/>
              <a:t>, 2</a:t>
            </a:r>
            <a:r>
              <a:rPr lang="en-US" altLang="zh-CN" dirty="0"/>
              <a:t> cephalopod</a:t>
            </a:r>
            <a:r>
              <a:rPr lang="en-US" altLang="zh-CN" dirty="0" smtClean="0"/>
              <a:t> </a:t>
            </a:r>
            <a:endParaRPr lang="zh-CN" altLang="en-US" dirty="0"/>
          </a:p>
        </p:txBody>
      </p:sp>
      <p:sp>
        <p:nvSpPr>
          <p:cNvPr id="24" name="TextBox 23"/>
          <p:cNvSpPr txBox="1"/>
          <p:nvPr/>
        </p:nvSpPr>
        <p:spPr>
          <a:xfrm>
            <a:off x="3580750" y="462741"/>
            <a:ext cx="1926168"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1.57 – 3.14 times</a:t>
            </a:r>
            <a:endParaRPr lang="zh-CN" altLang="en-US" dirty="0"/>
          </a:p>
        </p:txBody>
      </p:sp>
    </p:spTree>
    <p:extLst>
      <p:ext uri="{BB962C8B-B14F-4D97-AF65-F5344CB8AC3E}">
        <p14:creationId xmlns:p14="http://schemas.microsoft.com/office/powerpoint/2010/main" val="1275870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89530"/>
            <a:ext cx="5982642"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35896" y="1320198"/>
            <a:ext cx="2070054"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zh-CN" dirty="0" smtClean="0"/>
              <a:t>6.16 – 13.04 times</a:t>
            </a:r>
            <a:endParaRPr lang="zh-CN" altLang="en-US" dirty="0"/>
          </a:p>
        </p:txBody>
      </p:sp>
      <p:cxnSp>
        <p:nvCxnSpPr>
          <p:cNvPr id="4" name="直接连接符 3"/>
          <p:cNvCxnSpPr/>
          <p:nvPr/>
        </p:nvCxnSpPr>
        <p:spPr>
          <a:xfrm flipV="1">
            <a:off x="3408107" y="2564904"/>
            <a:ext cx="3540157" cy="72008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483768" y="3165694"/>
            <a:ext cx="1008112" cy="101104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763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26" y="570262"/>
            <a:ext cx="8895623" cy="437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249026" y="692696"/>
            <a:ext cx="8894974" cy="158417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3468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492896"/>
            <a:ext cx="4824536"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zh-CN" dirty="0" smtClean="0"/>
              <a:t>Further analysis: </a:t>
            </a:r>
          </a:p>
          <a:p>
            <a:r>
              <a:rPr lang="en-US" altLang="zh-CN" dirty="0" smtClean="0"/>
              <a:t>Regression Tree will be used to analysis the  catch data. – VERY </a:t>
            </a:r>
            <a:r>
              <a:rPr lang="en-US" altLang="zh-CN" dirty="0" err="1" smtClean="0"/>
              <a:t>VERY</a:t>
            </a:r>
            <a:r>
              <a:rPr lang="en-US" altLang="zh-CN" dirty="0" smtClean="0"/>
              <a:t> PRELIMINARY FOLLOW.</a:t>
            </a:r>
          </a:p>
          <a:p>
            <a:endParaRPr lang="en-US" altLang="zh-CN" dirty="0" smtClean="0"/>
          </a:p>
          <a:p>
            <a:endParaRPr lang="zh-CN" altLang="en-US" dirty="0"/>
          </a:p>
        </p:txBody>
      </p:sp>
    </p:spTree>
    <p:extLst>
      <p:ext uri="{BB962C8B-B14F-4D97-AF65-F5344CB8AC3E}">
        <p14:creationId xmlns:p14="http://schemas.microsoft.com/office/powerpoint/2010/main" val="2161841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Yangmeiken</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Sampling areas </a:t>
            </a:r>
          </a:p>
          <a:p>
            <a:pPr marL="0" indent="0">
              <a:buNone/>
            </a:pPr>
            <a:r>
              <a:rPr lang="en-US" dirty="0" smtClean="0"/>
              <a:t>(</a:t>
            </a:r>
            <a:r>
              <a:rPr lang="en-US" smtClean="0"/>
              <a:t>10-20 m depth)</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1676400"/>
            <a:ext cx="9144000" cy="5114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59520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Yangmeiken</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dirty="0" smtClean="0"/>
              <a:t>Artificial reefs were deployed in 2008.</a:t>
            </a:r>
          </a:p>
          <a:p>
            <a:endParaRPr lang="en-US" dirty="0" smtClean="0"/>
          </a:p>
          <a:p>
            <a:r>
              <a:rPr lang="en-US" dirty="0" smtClean="0"/>
              <a:t>Both trawl and gillnet surveys were conducted before and after the effect.</a:t>
            </a:r>
          </a:p>
          <a:p>
            <a:endParaRPr lang="en-US" dirty="0" smtClean="0"/>
          </a:p>
          <a:p>
            <a:pPr marL="0" indent="0">
              <a:buNone/>
            </a:pPr>
            <a:r>
              <a:rPr lang="en-US" dirty="0" smtClean="0"/>
              <a:t>	2007: 1 survey (Apr)</a:t>
            </a:r>
          </a:p>
          <a:p>
            <a:pPr marL="0" indent="0">
              <a:buNone/>
            </a:pPr>
            <a:r>
              <a:rPr lang="en-US" dirty="0" smtClean="0"/>
              <a:t>	2008: 4 surveys (Mar, May, Aug, Nov)</a:t>
            </a:r>
          </a:p>
          <a:p>
            <a:pPr marL="0" indent="0">
              <a:buNone/>
            </a:pPr>
            <a:r>
              <a:rPr lang="en-US" dirty="0" smtClean="0"/>
              <a:t>	2009: 1 survey (May)</a:t>
            </a:r>
          </a:p>
          <a:p>
            <a:endParaRPr lang="en-US" dirty="0" smtClean="0"/>
          </a:p>
          <a:p>
            <a:pPr marL="0" indent="0">
              <a:buNone/>
            </a:pPr>
            <a:r>
              <a:rPr lang="en-US" dirty="0" smtClean="0"/>
              <a:t> </a:t>
            </a:r>
          </a:p>
          <a:p>
            <a:endParaRPr lang="en-US" dirty="0"/>
          </a:p>
        </p:txBody>
      </p:sp>
    </p:spTree>
    <p:extLst>
      <p:ext uri="{BB962C8B-B14F-4D97-AF65-F5344CB8AC3E}">
        <p14:creationId xmlns:p14="http://schemas.microsoft.com/office/powerpoint/2010/main" val="7418377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Sampling area</a:t>
            </a:r>
            <a:endParaRPr lang="en-US" dirty="0"/>
          </a:p>
        </p:txBody>
      </p:sp>
      <p:sp>
        <p:nvSpPr>
          <p:cNvPr id="3" name="Content Placeholder 2"/>
          <p:cNvSpPr>
            <a:spLocks noGrp="1"/>
          </p:cNvSpPr>
          <p:nvPr>
            <p:ph idx="1"/>
          </p:nvPr>
        </p:nvSpPr>
        <p:spPr>
          <a:xfrm>
            <a:off x="152400" y="1447800"/>
            <a:ext cx="5486400" cy="5334000"/>
          </a:xfrm>
        </p:spPr>
        <p:txBody>
          <a:bodyPr>
            <a:noAutofit/>
          </a:bodyPr>
          <a:lstStyle/>
          <a:p>
            <a:r>
              <a:rPr lang="en-US" sz="3000" dirty="0" smtClean="0"/>
              <a:t>Trawl </a:t>
            </a:r>
            <a:endParaRPr lang="en-US" sz="3000" dirty="0"/>
          </a:p>
          <a:p>
            <a:pPr marL="0" indent="0">
              <a:buNone/>
            </a:pPr>
            <a:r>
              <a:rPr lang="en-US" sz="3000" dirty="0" smtClean="0"/>
              <a:t>Stations: 1, 4, 5, 6, 7 ,10, 11, 12</a:t>
            </a:r>
          </a:p>
          <a:p>
            <a:pPr marL="0" indent="0">
              <a:buNone/>
            </a:pPr>
            <a:endParaRPr lang="en-US" sz="3000" dirty="0" smtClean="0"/>
          </a:p>
          <a:p>
            <a:r>
              <a:rPr lang="en-US" sz="3000" dirty="0" smtClean="0"/>
              <a:t>Gillnet </a:t>
            </a:r>
          </a:p>
          <a:p>
            <a:pPr marL="0" indent="0">
              <a:buNone/>
            </a:pPr>
            <a:r>
              <a:rPr lang="en-US" sz="3000" dirty="0" smtClean="0"/>
              <a:t>Stations: 4, 7</a:t>
            </a:r>
          </a:p>
          <a:p>
            <a:pPr marL="0" indent="0">
              <a:buNone/>
            </a:pPr>
            <a:endParaRPr lang="en-US" sz="3000" dirty="0"/>
          </a:p>
          <a:p>
            <a:pPr marL="0" indent="0">
              <a:buNone/>
            </a:pPr>
            <a:r>
              <a:rPr lang="en-US" sz="3000" dirty="0" smtClean="0"/>
              <a:t>Note: fishing activities are prohibited in reef</a:t>
            </a:r>
            <a:r>
              <a:rPr lang="en-US" sz="3000" dirty="0"/>
              <a:t> </a:t>
            </a:r>
            <a:r>
              <a:rPr lang="en-US" sz="3000" dirty="0" smtClean="0"/>
              <a:t>areas. Survey was conducted near reef.</a:t>
            </a:r>
          </a:p>
        </p:txBody>
      </p:sp>
      <p:pic>
        <p:nvPicPr>
          <p:cNvPr id="2019" name="Picture 2018"/>
          <p:cNvPicPr>
            <a:picLocks noChangeAspect="1"/>
          </p:cNvPicPr>
          <p:nvPr/>
        </p:nvPicPr>
        <p:blipFill rotWithShape="1">
          <a:blip r:embed="rId2" cstate="print">
            <a:extLst>
              <a:ext uri="{28A0092B-C50C-407E-A947-70E740481C1C}">
                <a14:useLocalDpi xmlns:a14="http://schemas.microsoft.com/office/drawing/2010/main" val="0"/>
              </a:ext>
            </a:extLst>
          </a:blip>
          <a:srcRect t="21501" r="56129"/>
          <a:stretch/>
        </p:blipFill>
        <p:spPr>
          <a:xfrm>
            <a:off x="5132439" y="2286000"/>
            <a:ext cx="4011561" cy="4008120"/>
          </a:xfrm>
          <a:prstGeom prst="rect">
            <a:avLst/>
          </a:prstGeom>
        </p:spPr>
      </p:pic>
    </p:spTree>
    <p:extLst>
      <p:ext uri="{BB962C8B-B14F-4D97-AF65-F5344CB8AC3E}">
        <p14:creationId xmlns:p14="http://schemas.microsoft.com/office/powerpoint/2010/main" val="4225871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Sampling method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0225534"/>
              </p:ext>
            </p:extLst>
          </p:nvPr>
        </p:nvGraphicFramePr>
        <p:xfrm>
          <a:off x="609600" y="1295400"/>
          <a:ext cx="8001000" cy="4332205"/>
        </p:xfrm>
        <a:graphic>
          <a:graphicData uri="http://schemas.openxmlformats.org/drawingml/2006/table">
            <a:tbl>
              <a:tblPr firstRow="1" bandRow="1">
                <a:tableStyleId>{5C22544A-7EE6-4342-B048-85BDC9FD1C3A}</a:tableStyleId>
              </a:tblPr>
              <a:tblGrid>
                <a:gridCol w="1752600"/>
                <a:gridCol w="3429000"/>
                <a:gridCol w="2819400"/>
              </a:tblGrid>
              <a:tr h="492110">
                <a:tc>
                  <a:txBody>
                    <a:bodyPr/>
                    <a:lstStyle/>
                    <a:p>
                      <a:endParaRPr lang="en-US" dirty="0"/>
                    </a:p>
                  </a:txBody>
                  <a:tcPr/>
                </a:tc>
                <a:tc>
                  <a:txBody>
                    <a:bodyPr/>
                    <a:lstStyle/>
                    <a:p>
                      <a:r>
                        <a:rPr lang="en-US" dirty="0" smtClean="0"/>
                        <a:t>Trawl</a:t>
                      </a:r>
                      <a:endParaRPr lang="en-US" dirty="0"/>
                    </a:p>
                  </a:txBody>
                  <a:tcPr/>
                </a:tc>
                <a:tc>
                  <a:txBody>
                    <a:bodyPr/>
                    <a:lstStyle/>
                    <a:p>
                      <a:r>
                        <a:rPr lang="en-US" dirty="0" smtClean="0"/>
                        <a:t>Gillnet</a:t>
                      </a:r>
                      <a:endParaRPr lang="en-US" dirty="0"/>
                    </a:p>
                  </a:txBody>
                  <a:tcPr/>
                </a:tc>
              </a:tr>
              <a:tr h="492110">
                <a:tc>
                  <a:txBody>
                    <a:bodyPr/>
                    <a:lstStyle/>
                    <a:p>
                      <a:r>
                        <a:rPr lang="en-US" dirty="0" smtClean="0"/>
                        <a:t>Identify species</a:t>
                      </a:r>
                      <a:endParaRPr lang="en-US" dirty="0"/>
                    </a:p>
                  </a:txBody>
                  <a:tcPr/>
                </a:tc>
                <a:tc>
                  <a:txBody>
                    <a:bodyPr/>
                    <a:lstStyle/>
                    <a:p>
                      <a:r>
                        <a:rPr lang="en-US" dirty="0" smtClean="0"/>
                        <a:t>All</a:t>
                      </a:r>
                      <a:r>
                        <a:rPr lang="en-US" baseline="0" dirty="0" smtClean="0"/>
                        <a:t> catch</a:t>
                      </a:r>
                      <a:endParaRPr lang="en-US" dirty="0"/>
                    </a:p>
                  </a:txBody>
                  <a:tcPr/>
                </a:tc>
                <a:tc>
                  <a:txBody>
                    <a:bodyPr/>
                    <a:lstStyle/>
                    <a:p>
                      <a:r>
                        <a:rPr lang="en-US" dirty="0" smtClean="0"/>
                        <a:t>All catch</a:t>
                      </a:r>
                      <a:endParaRPr lang="en-US" dirty="0"/>
                    </a:p>
                  </a:txBody>
                  <a:tcPr/>
                </a:tc>
              </a:tr>
              <a:tr h="1941475">
                <a:tc>
                  <a:txBody>
                    <a:bodyPr/>
                    <a:lstStyle/>
                    <a:p>
                      <a:r>
                        <a:rPr lang="en-US" dirty="0" smtClean="0"/>
                        <a:t>Sampling</a:t>
                      </a:r>
                      <a:r>
                        <a:rPr lang="en-US" baseline="0" dirty="0" smtClean="0"/>
                        <a:t> catch (in no and weight)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fish were 100% </a:t>
                      </a:r>
                      <a:r>
                        <a:rPr lang="en-US" baseline="0" dirty="0" smtClean="0"/>
                        <a:t>sampled or subsample (25%).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Crustacean were  either 100% sampled or subsampled (6%, 12.5%, or 25%)</a:t>
                      </a:r>
                    </a:p>
                  </a:txBody>
                  <a:tcPr/>
                </a:tc>
                <a:tc>
                  <a:txBody>
                    <a:bodyPr/>
                    <a:lstStyle/>
                    <a:p>
                      <a:r>
                        <a:rPr lang="en-US" dirty="0" smtClean="0"/>
                        <a:t>100%</a:t>
                      </a:r>
                      <a:r>
                        <a:rPr lang="en-US" baseline="0" dirty="0" smtClean="0"/>
                        <a:t> sampled </a:t>
                      </a:r>
                      <a:endParaRPr lang="en-US" dirty="0"/>
                    </a:p>
                  </a:txBody>
                  <a:tcPr/>
                </a:tc>
              </a:tr>
              <a:tr h="849395">
                <a:tc>
                  <a:txBody>
                    <a:bodyPr/>
                    <a:lstStyle/>
                    <a:p>
                      <a:r>
                        <a:rPr lang="en-US" dirty="0" smtClean="0"/>
                        <a:t>Individual length and weight</a:t>
                      </a:r>
                      <a:r>
                        <a:rPr lang="en-US" baseline="0" dirty="0" smtClean="0"/>
                        <a:t> </a:t>
                      </a:r>
                      <a:endParaRPr lang="en-US" dirty="0"/>
                    </a:p>
                  </a:txBody>
                  <a:tcPr/>
                </a:tc>
                <a:tc>
                  <a:txBody>
                    <a:bodyPr/>
                    <a:lstStyle/>
                    <a:p>
                      <a:r>
                        <a:rPr lang="en-US" dirty="0" smtClean="0"/>
                        <a:t>Max and  min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Max and  min</a:t>
                      </a:r>
                    </a:p>
                    <a:p>
                      <a:endParaRPr lang="en-US" dirty="0"/>
                    </a:p>
                  </a:txBody>
                  <a:tcPr/>
                </a:tc>
              </a:tr>
              <a:tr h="49211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975214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Trawl survey data</a:t>
            </a:r>
            <a:endParaRPr lang="en-US" dirty="0"/>
          </a:p>
        </p:txBody>
      </p:sp>
      <p:sp>
        <p:nvSpPr>
          <p:cNvPr id="5" name="Content Placeholder 4"/>
          <p:cNvSpPr>
            <a:spLocks noGrp="1"/>
          </p:cNvSpPr>
          <p:nvPr>
            <p:ph idx="1"/>
          </p:nvPr>
        </p:nvSpPr>
        <p:spPr/>
        <p:txBody>
          <a:bodyPr/>
          <a:lstStyle/>
          <a:p>
            <a:endParaRPr lang="en-US"/>
          </a:p>
        </p:txBody>
      </p:sp>
      <p:pic>
        <p:nvPicPr>
          <p:cNvPr id="6" name="Picture 2"/>
          <p:cNvPicPr>
            <a:picLocks noChangeAspect="1" noChangeArrowheads="1"/>
          </p:cNvPicPr>
          <p:nvPr/>
        </p:nvPicPr>
        <p:blipFill>
          <a:blip r:embed="rId2" cstate="print"/>
          <a:srcRect r="45250" b="3333"/>
          <a:stretch>
            <a:fillRect/>
          </a:stretch>
        </p:blipFill>
        <p:spPr bwMode="auto">
          <a:xfrm>
            <a:off x="533400" y="1371600"/>
            <a:ext cx="8286356" cy="5486400"/>
          </a:xfrm>
          <a:prstGeom prst="rect">
            <a:avLst/>
          </a:prstGeom>
          <a:noFill/>
          <a:ln w="9525">
            <a:noFill/>
            <a:miter lim="800000"/>
            <a:headEnd/>
            <a:tailEnd/>
          </a:ln>
        </p:spPr>
      </p:pic>
    </p:spTree>
    <p:extLst>
      <p:ext uri="{BB962C8B-B14F-4D97-AF65-F5344CB8AC3E}">
        <p14:creationId xmlns:p14="http://schemas.microsoft.com/office/powerpoint/2010/main" val="140229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20120904笔记本电脑桌面文件\20120802-0807夏威夷照片\CIMG3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48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20120904笔记本电脑桌面文件\20120802-0807夏威夷照片\IMG_02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50" y="3413950"/>
            <a:ext cx="479977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20120904笔记本电脑桌面文件\20120802-0807夏威夷照片\IMG_02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89040"/>
            <a:ext cx="479977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20120904笔记本电脑桌面文件\20120802-0807夏威夷照片\IMG_028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3429400"/>
            <a:ext cx="479977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3950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Gillnet survey data</a:t>
            </a:r>
            <a:endParaRPr lang="en-US" dirty="0"/>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2" cstate="print"/>
          <a:srcRect r="50603" b="4667"/>
          <a:stretch>
            <a:fillRect/>
          </a:stretch>
        </p:blipFill>
        <p:spPr bwMode="auto">
          <a:xfrm>
            <a:off x="762000" y="1343231"/>
            <a:ext cx="7620000" cy="5514769"/>
          </a:xfrm>
          <a:prstGeom prst="rect">
            <a:avLst/>
          </a:prstGeom>
          <a:noFill/>
          <a:ln w="9525">
            <a:noFill/>
            <a:miter lim="800000"/>
            <a:headEnd/>
            <a:tailEnd/>
          </a:ln>
        </p:spPr>
      </p:pic>
    </p:spTree>
    <p:extLst>
      <p:ext uri="{BB962C8B-B14F-4D97-AF65-F5344CB8AC3E}">
        <p14:creationId xmlns:p14="http://schemas.microsoft.com/office/powerpoint/2010/main" val="1050178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Trawl survey </a:t>
            </a:r>
            <a:r>
              <a:rPr lang="en-US" dirty="0" smtClean="0"/>
              <a:t>data – Regression Tree</a:t>
            </a:r>
            <a:endParaRPr lang="en-US" dirty="0"/>
          </a:p>
        </p:txBody>
      </p:sp>
      <p:pic>
        <p:nvPicPr>
          <p:cNvPr id="4" name="Content Placeholder 3" descr="fishsets_CPUE_sweptno.tif"/>
          <p:cNvPicPr>
            <a:picLocks noGrp="1" noChangeAspect="1"/>
          </p:cNvPicPr>
          <p:nvPr>
            <p:ph idx="1"/>
          </p:nvPr>
        </p:nvPicPr>
        <p:blipFill>
          <a:blip r:embed="rId2" cstate="print"/>
          <a:srcRect l="3249" t="7797" r="3188"/>
          <a:stretch>
            <a:fillRect/>
          </a:stretch>
        </p:blipFill>
        <p:spPr>
          <a:xfrm>
            <a:off x="-42128" y="3329226"/>
            <a:ext cx="9186128" cy="3017520"/>
          </a:xfrm>
        </p:spPr>
      </p:pic>
      <p:sp>
        <p:nvSpPr>
          <p:cNvPr id="5" name="TextBox 4"/>
          <p:cNvSpPr txBox="1"/>
          <p:nvPr/>
        </p:nvSpPr>
        <p:spPr>
          <a:xfrm>
            <a:off x="304800" y="1447800"/>
            <a:ext cx="8839200" cy="954107"/>
          </a:xfrm>
          <a:prstGeom prst="rect">
            <a:avLst/>
          </a:prstGeom>
          <a:noFill/>
        </p:spPr>
        <p:txBody>
          <a:bodyPr wrap="square" rtlCol="0">
            <a:spAutoFit/>
          </a:bodyPr>
          <a:lstStyle/>
          <a:p>
            <a:r>
              <a:rPr lang="en-US" sz="2800" b="1" u="sng" dirty="0" smtClean="0"/>
              <a:t>Fish sets</a:t>
            </a:r>
            <a:r>
              <a:rPr lang="en-US" sz="2800" dirty="0" smtClean="0"/>
              <a:t>  (included all species)</a:t>
            </a:r>
          </a:p>
          <a:p>
            <a:r>
              <a:rPr lang="en-US" sz="2800" dirty="0" smtClean="0"/>
              <a:t>CPUE ~ Year + season + Station,  CPUE=no/</a:t>
            </a:r>
            <a:r>
              <a:rPr lang="en-US" sz="2800" dirty="0" err="1" smtClean="0"/>
              <a:t>swept_area</a:t>
            </a:r>
            <a:r>
              <a:rPr lang="en-US" sz="2800" dirty="0" smtClean="0"/>
              <a:t>(km</a:t>
            </a:r>
            <a:r>
              <a:rPr lang="en-US" sz="2800" baseline="30000" dirty="0" smtClean="0"/>
              <a:t>2</a:t>
            </a:r>
            <a:r>
              <a:rPr lang="en-US" sz="2800" dirty="0" smtClean="0"/>
              <a:t>) </a:t>
            </a:r>
            <a:endParaRPr lang="en-US" sz="2800" dirty="0"/>
          </a:p>
        </p:txBody>
      </p:sp>
      <p:sp>
        <p:nvSpPr>
          <p:cNvPr id="6" name="TextBox 5"/>
          <p:cNvSpPr txBox="1"/>
          <p:nvPr/>
        </p:nvSpPr>
        <p:spPr>
          <a:xfrm>
            <a:off x="6400800" y="3405426"/>
            <a:ext cx="914400" cy="400110"/>
          </a:xfrm>
          <a:prstGeom prst="rect">
            <a:avLst/>
          </a:prstGeom>
          <a:noFill/>
        </p:spPr>
        <p:txBody>
          <a:bodyPr wrap="square" rtlCol="0">
            <a:spAutoFit/>
          </a:bodyPr>
          <a:lstStyle/>
          <a:p>
            <a:r>
              <a:rPr lang="en-US" sz="1000" b="1" dirty="0" smtClean="0">
                <a:solidFill>
                  <a:srgbClr val="FF0000"/>
                </a:solidFill>
              </a:rPr>
              <a:t>S1,S4,S5,S7,</a:t>
            </a:r>
          </a:p>
          <a:p>
            <a:r>
              <a:rPr lang="en-US" sz="1000" b="1" dirty="0" smtClean="0">
                <a:solidFill>
                  <a:srgbClr val="FF0000"/>
                </a:solidFill>
              </a:rPr>
              <a:t>S10,S11,S12</a:t>
            </a:r>
          </a:p>
        </p:txBody>
      </p:sp>
      <p:sp>
        <p:nvSpPr>
          <p:cNvPr id="7" name="TextBox 6"/>
          <p:cNvSpPr txBox="1"/>
          <p:nvPr/>
        </p:nvSpPr>
        <p:spPr>
          <a:xfrm>
            <a:off x="6248400" y="5539026"/>
            <a:ext cx="685800" cy="400110"/>
          </a:xfrm>
          <a:prstGeom prst="rect">
            <a:avLst/>
          </a:prstGeom>
          <a:noFill/>
        </p:spPr>
        <p:txBody>
          <a:bodyPr wrap="square" rtlCol="0">
            <a:spAutoFit/>
          </a:bodyPr>
          <a:lstStyle/>
          <a:p>
            <a:r>
              <a:rPr lang="en-US" sz="1000" b="1" dirty="0" smtClean="0">
                <a:solidFill>
                  <a:srgbClr val="FF0000"/>
                </a:solidFill>
              </a:rPr>
              <a:t>S1,S4,S5, S11,S12</a:t>
            </a:r>
            <a:endParaRPr lang="en-US" sz="1000" b="1" dirty="0">
              <a:solidFill>
                <a:srgbClr val="FF0000"/>
              </a:solidFill>
            </a:endParaRPr>
          </a:p>
        </p:txBody>
      </p:sp>
      <p:sp>
        <p:nvSpPr>
          <p:cNvPr id="8" name="TextBox 7"/>
          <p:cNvSpPr txBox="1"/>
          <p:nvPr/>
        </p:nvSpPr>
        <p:spPr>
          <a:xfrm>
            <a:off x="7010400" y="5552182"/>
            <a:ext cx="457200" cy="400110"/>
          </a:xfrm>
          <a:prstGeom prst="rect">
            <a:avLst/>
          </a:prstGeom>
          <a:noFill/>
        </p:spPr>
        <p:txBody>
          <a:bodyPr wrap="square" rtlCol="0">
            <a:spAutoFit/>
          </a:bodyPr>
          <a:lstStyle/>
          <a:p>
            <a:r>
              <a:rPr lang="en-US" sz="1000" b="1" dirty="0" smtClean="0">
                <a:solidFill>
                  <a:srgbClr val="FF0000"/>
                </a:solidFill>
              </a:rPr>
              <a:t>S7, S10</a:t>
            </a:r>
            <a:endParaRPr lang="en-US" sz="1000" b="1" dirty="0">
              <a:solidFill>
                <a:srgbClr val="FF0000"/>
              </a:solidFill>
            </a:endParaRPr>
          </a:p>
        </p:txBody>
      </p:sp>
      <p:sp>
        <p:nvSpPr>
          <p:cNvPr id="9" name="TextBox 8"/>
          <p:cNvSpPr txBox="1"/>
          <p:nvPr/>
        </p:nvSpPr>
        <p:spPr>
          <a:xfrm>
            <a:off x="7924800" y="3405426"/>
            <a:ext cx="609600" cy="246221"/>
          </a:xfrm>
          <a:prstGeom prst="rect">
            <a:avLst/>
          </a:prstGeom>
          <a:noFill/>
        </p:spPr>
        <p:txBody>
          <a:bodyPr wrap="square" rtlCol="0">
            <a:spAutoFit/>
          </a:bodyPr>
          <a:lstStyle/>
          <a:p>
            <a:r>
              <a:rPr lang="en-US" sz="1000" b="1" dirty="0" smtClean="0">
                <a:solidFill>
                  <a:srgbClr val="FF0000"/>
                </a:solidFill>
              </a:rPr>
              <a:t>S6</a:t>
            </a:r>
          </a:p>
        </p:txBody>
      </p:sp>
      <p:sp>
        <p:nvSpPr>
          <p:cNvPr id="10" name="TextBox 9"/>
          <p:cNvSpPr txBox="1"/>
          <p:nvPr/>
        </p:nvSpPr>
        <p:spPr>
          <a:xfrm>
            <a:off x="7543800" y="5704582"/>
            <a:ext cx="533400" cy="400110"/>
          </a:xfrm>
          <a:prstGeom prst="rect">
            <a:avLst/>
          </a:prstGeom>
          <a:noFill/>
        </p:spPr>
        <p:txBody>
          <a:bodyPr wrap="square" rtlCol="0">
            <a:spAutoFit/>
          </a:bodyPr>
          <a:lstStyle/>
          <a:p>
            <a:r>
              <a:rPr lang="en-US" sz="1000" b="1" dirty="0" smtClean="0">
                <a:solidFill>
                  <a:srgbClr val="FF0000"/>
                </a:solidFill>
              </a:rPr>
              <a:t>S6, 2007</a:t>
            </a:r>
            <a:endParaRPr lang="en-US" sz="1000" b="1" dirty="0">
              <a:solidFill>
                <a:srgbClr val="FF0000"/>
              </a:solidFill>
            </a:endParaRPr>
          </a:p>
        </p:txBody>
      </p:sp>
      <p:sp>
        <p:nvSpPr>
          <p:cNvPr id="11" name="TextBox 10"/>
          <p:cNvSpPr txBox="1"/>
          <p:nvPr/>
        </p:nvSpPr>
        <p:spPr>
          <a:xfrm>
            <a:off x="8077200" y="6072426"/>
            <a:ext cx="609600" cy="861774"/>
          </a:xfrm>
          <a:prstGeom prst="rect">
            <a:avLst/>
          </a:prstGeom>
          <a:noFill/>
        </p:spPr>
        <p:txBody>
          <a:bodyPr wrap="square" rtlCol="0">
            <a:spAutoFit/>
          </a:bodyPr>
          <a:lstStyle/>
          <a:p>
            <a:r>
              <a:rPr lang="en-US" sz="1000" b="1" dirty="0" smtClean="0">
                <a:solidFill>
                  <a:srgbClr val="FF0000"/>
                </a:solidFill>
              </a:rPr>
              <a:t>S6  2008, 2009,</a:t>
            </a:r>
          </a:p>
          <a:p>
            <a:r>
              <a:rPr lang="en-US" sz="1000" b="1" dirty="0" smtClean="0">
                <a:solidFill>
                  <a:srgbClr val="FF0000"/>
                </a:solidFill>
              </a:rPr>
              <a:t>Season  1, 2 ,3</a:t>
            </a:r>
            <a:endParaRPr lang="en-US" sz="1000" b="1" dirty="0">
              <a:solidFill>
                <a:srgbClr val="FF0000"/>
              </a:solidFill>
            </a:endParaRPr>
          </a:p>
        </p:txBody>
      </p:sp>
      <p:sp>
        <p:nvSpPr>
          <p:cNvPr id="12" name="TextBox 11"/>
          <p:cNvSpPr txBox="1"/>
          <p:nvPr/>
        </p:nvSpPr>
        <p:spPr>
          <a:xfrm>
            <a:off x="8534400" y="6072426"/>
            <a:ext cx="609600" cy="861774"/>
          </a:xfrm>
          <a:prstGeom prst="rect">
            <a:avLst/>
          </a:prstGeom>
          <a:noFill/>
        </p:spPr>
        <p:txBody>
          <a:bodyPr wrap="square" rtlCol="0">
            <a:spAutoFit/>
          </a:bodyPr>
          <a:lstStyle/>
          <a:p>
            <a:r>
              <a:rPr lang="en-US" sz="1000" b="1" dirty="0" smtClean="0">
                <a:solidFill>
                  <a:srgbClr val="FF0000"/>
                </a:solidFill>
              </a:rPr>
              <a:t>S6  2008, 2009,</a:t>
            </a:r>
          </a:p>
          <a:p>
            <a:r>
              <a:rPr lang="en-US" sz="1000" b="1" dirty="0" smtClean="0">
                <a:solidFill>
                  <a:srgbClr val="FF0000"/>
                </a:solidFill>
              </a:rPr>
              <a:t>Season  4</a:t>
            </a:r>
            <a:endParaRPr lang="en-US" sz="1000" b="1" dirty="0">
              <a:solidFill>
                <a:srgbClr val="FF0000"/>
              </a:solidFill>
            </a:endParaRPr>
          </a:p>
        </p:txBody>
      </p:sp>
      <p:sp>
        <p:nvSpPr>
          <p:cNvPr id="13" name="TextBox 12"/>
          <p:cNvSpPr txBox="1"/>
          <p:nvPr/>
        </p:nvSpPr>
        <p:spPr>
          <a:xfrm>
            <a:off x="914400" y="2706469"/>
            <a:ext cx="1447800" cy="646331"/>
          </a:xfrm>
          <a:prstGeom prst="rect">
            <a:avLst/>
          </a:prstGeom>
          <a:solidFill>
            <a:schemeClr val="bg2">
              <a:lumMod val="90000"/>
            </a:schemeClr>
          </a:solidFill>
        </p:spPr>
        <p:txBody>
          <a:bodyPr wrap="square" rtlCol="0">
            <a:spAutoFit/>
          </a:bodyPr>
          <a:lstStyle/>
          <a:p>
            <a:r>
              <a:rPr lang="en-US" dirty="0" smtClean="0"/>
              <a:t>Fit all data (largest tree)</a:t>
            </a:r>
            <a:endParaRPr lang="en-US" dirty="0"/>
          </a:p>
        </p:txBody>
      </p:sp>
      <p:sp>
        <p:nvSpPr>
          <p:cNvPr id="14" name="TextBox 13"/>
          <p:cNvSpPr txBox="1"/>
          <p:nvPr/>
        </p:nvSpPr>
        <p:spPr>
          <a:xfrm>
            <a:off x="3581400" y="2706468"/>
            <a:ext cx="1828800" cy="646331"/>
          </a:xfrm>
          <a:prstGeom prst="rect">
            <a:avLst/>
          </a:prstGeom>
          <a:solidFill>
            <a:schemeClr val="bg2">
              <a:lumMod val="90000"/>
            </a:schemeClr>
          </a:solidFill>
        </p:spPr>
        <p:txBody>
          <a:bodyPr wrap="square" rtlCol="0">
            <a:spAutoFit/>
          </a:bodyPr>
          <a:lstStyle/>
          <a:p>
            <a:r>
              <a:rPr lang="en-US" dirty="0" smtClean="0"/>
              <a:t>Cross-validation</a:t>
            </a:r>
          </a:p>
          <a:p>
            <a:endParaRPr lang="en-US" dirty="0"/>
          </a:p>
        </p:txBody>
      </p:sp>
      <p:sp>
        <p:nvSpPr>
          <p:cNvPr id="15" name="TextBox 14"/>
          <p:cNvSpPr txBox="1"/>
          <p:nvPr/>
        </p:nvSpPr>
        <p:spPr>
          <a:xfrm>
            <a:off x="6553200" y="2706469"/>
            <a:ext cx="2209800" cy="646331"/>
          </a:xfrm>
          <a:prstGeom prst="rect">
            <a:avLst/>
          </a:prstGeom>
          <a:solidFill>
            <a:schemeClr val="bg2">
              <a:lumMod val="90000"/>
            </a:schemeClr>
          </a:solidFill>
        </p:spPr>
        <p:txBody>
          <a:bodyPr wrap="square" rtlCol="0">
            <a:spAutoFit/>
          </a:bodyPr>
          <a:lstStyle/>
          <a:p>
            <a:r>
              <a:rPr lang="en-US" dirty="0" smtClean="0"/>
              <a:t>Pruned tree based on the min deviance</a:t>
            </a:r>
            <a:endParaRPr lang="en-US" dirty="0"/>
          </a:p>
        </p:txBody>
      </p:sp>
      <p:cxnSp>
        <p:nvCxnSpPr>
          <p:cNvPr id="17" name="Straight Connector 16"/>
          <p:cNvCxnSpPr/>
          <p:nvPr/>
        </p:nvCxnSpPr>
        <p:spPr>
          <a:xfrm>
            <a:off x="4038600" y="3810000"/>
            <a:ext cx="0" cy="2011680"/>
          </a:xfrm>
          <a:prstGeom prst="line">
            <a:avLst/>
          </a:prstGeom>
          <a:ln w="254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1466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fishsetsGill_CPUE_sweptkg.tif"/>
          <p:cNvPicPr>
            <a:picLocks noGrp="1" noChangeAspect="1"/>
          </p:cNvPicPr>
          <p:nvPr>
            <p:ph idx="1"/>
          </p:nvPr>
        </p:nvPicPr>
        <p:blipFill>
          <a:blip r:embed="rId2" cstate="print"/>
          <a:srcRect l="4444" t="10000" r="3794"/>
          <a:stretch>
            <a:fillRect/>
          </a:stretch>
        </p:blipFill>
        <p:spPr>
          <a:xfrm>
            <a:off x="79664" y="3429000"/>
            <a:ext cx="8950036" cy="2926080"/>
          </a:xfrm>
        </p:spPr>
      </p:pic>
      <p:sp>
        <p:nvSpPr>
          <p:cNvPr id="2" name="Title 1"/>
          <p:cNvSpPr>
            <a:spLocks noGrp="1"/>
          </p:cNvSpPr>
          <p:nvPr>
            <p:ph type="title"/>
          </p:nvPr>
        </p:nvSpPr>
        <p:spPr/>
        <p:txBody>
          <a:bodyPr/>
          <a:lstStyle/>
          <a:p>
            <a:r>
              <a:rPr lang="en-US" dirty="0" smtClean="0"/>
              <a:t>Gillnet survey </a:t>
            </a:r>
            <a:r>
              <a:rPr lang="en-US" dirty="0" smtClean="0"/>
              <a:t>data – Regression Tree</a:t>
            </a:r>
            <a:endParaRPr lang="en-US" dirty="0"/>
          </a:p>
        </p:txBody>
      </p:sp>
      <p:sp>
        <p:nvSpPr>
          <p:cNvPr id="6" name="TextBox 5"/>
          <p:cNvSpPr txBox="1"/>
          <p:nvPr/>
        </p:nvSpPr>
        <p:spPr>
          <a:xfrm>
            <a:off x="6505575" y="3414951"/>
            <a:ext cx="457200" cy="246221"/>
          </a:xfrm>
          <a:prstGeom prst="rect">
            <a:avLst/>
          </a:prstGeom>
          <a:noFill/>
        </p:spPr>
        <p:txBody>
          <a:bodyPr wrap="square" rtlCol="0">
            <a:spAutoFit/>
          </a:bodyPr>
          <a:lstStyle/>
          <a:p>
            <a:r>
              <a:rPr lang="en-US" sz="1000" b="1" dirty="0" smtClean="0">
                <a:solidFill>
                  <a:srgbClr val="FF0000"/>
                </a:solidFill>
              </a:rPr>
              <a:t>S4</a:t>
            </a:r>
          </a:p>
        </p:txBody>
      </p:sp>
      <p:sp>
        <p:nvSpPr>
          <p:cNvPr id="7" name="TextBox 6"/>
          <p:cNvSpPr txBox="1"/>
          <p:nvPr/>
        </p:nvSpPr>
        <p:spPr>
          <a:xfrm>
            <a:off x="6353175" y="4962525"/>
            <a:ext cx="381000" cy="246221"/>
          </a:xfrm>
          <a:prstGeom prst="rect">
            <a:avLst/>
          </a:prstGeom>
          <a:noFill/>
        </p:spPr>
        <p:txBody>
          <a:bodyPr wrap="square" rtlCol="0">
            <a:spAutoFit/>
          </a:bodyPr>
          <a:lstStyle/>
          <a:p>
            <a:r>
              <a:rPr lang="en-US" sz="1000" b="1" dirty="0" smtClean="0">
                <a:solidFill>
                  <a:srgbClr val="FF0000"/>
                </a:solidFill>
              </a:rPr>
              <a:t>S4</a:t>
            </a:r>
            <a:endParaRPr lang="en-US" sz="1000" b="1" dirty="0">
              <a:solidFill>
                <a:srgbClr val="FF0000"/>
              </a:solidFill>
            </a:endParaRPr>
          </a:p>
        </p:txBody>
      </p:sp>
      <p:sp>
        <p:nvSpPr>
          <p:cNvPr id="8" name="TextBox 7"/>
          <p:cNvSpPr txBox="1"/>
          <p:nvPr/>
        </p:nvSpPr>
        <p:spPr>
          <a:xfrm>
            <a:off x="7038975" y="5629215"/>
            <a:ext cx="457200" cy="400110"/>
          </a:xfrm>
          <a:prstGeom prst="rect">
            <a:avLst/>
          </a:prstGeom>
          <a:noFill/>
        </p:spPr>
        <p:txBody>
          <a:bodyPr wrap="square" rtlCol="0">
            <a:spAutoFit/>
          </a:bodyPr>
          <a:lstStyle/>
          <a:p>
            <a:r>
              <a:rPr lang="en-US" sz="1000" b="1" dirty="0" smtClean="0">
                <a:solidFill>
                  <a:srgbClr val="FF0000"/>
                </a:solidFill>
              </a:rPr>
              <a:t>S7, 2007</a:t>
            </a:r>
            <a:endParaRPr lang="en-US" sz="1000" b="1" dirty="0">
              <a:solidFill>
                <a:srgbClr val="FF0000"/>
              </a:solidFill>
            </a:endParaRPr>
          </a:p>
        </p:txBody>
      </p:sp>
      <p:sp>
        <p:nvSpPr>
          <p:cNvPr id="9" name="TextBox 8"/>
          <p:cNvSpPr txBox="1"/>
          <p:nvPr/>
        </p:nvSpPr>
        <p:spPr>
          <a:xfrm>
            <a:off x="7572375" y="3438525"/>
            <a:ext cx="609600" cy="246221"/>
          </a:xfrm>
          <a:prstGeom prst="rect">
            <a:avLst/>
          </a:prstGeom>
          <a:noFill/>
        </p:spPr>
        <p:txBody>
          <a:bodyPr wrap="square" rtlCol="0">
            <a:spAutoFit/>
          </a:bodyPr>
          <a:lstStyle/>
          <a:p>
            <a:r>
              <a:rPr lang="en-US" sz="1000" b="1" dirty="0" smtClean="0">
                <a:solidFill>
                  <a:srgbClr val="FF0000"/>
                </a:solidFill>
              </a:rPr>
              <a:t>S7</a:t>
            </a:r>
          </a:p>
        </p:txBody>
      </p:sp>
      <p:sp>
        <p:nvSpPr>
          <p:cNvPr id="11" name="TextBox 10"/>
          <p:cNvSpPr txBox="1"/>
          <p:nvPr/>
        </p:nvSpPr>
        <p:spPr>
          <a:xfrm>
            <a:off x="7800975" y="6005751"/>
            <a:ext cx="609600" cy="861774"/>
          </a:xfrm>
          <a:prstGeom prst="rect">
            <a:avLst/>
          </a:prstGeom>
          <a:noFill/>
        </p:spPr>
        <p:txBody>
          <a:bodyPr wrap="square" rtlCol="0">
            <a:spAutoFit/>
          </a:bodyPr>
          <a:lstStyle/>
          <a:p>
            <a:r>
              <a:rPr lang="en-US" sz="1000" b="1" dirty="0" smtClean="0">
                <a:solidFill>
                  <a:srgbClr val="FF0000"/>
                </a:solidFill>
              </a:rPr>
              <a:t>S7,  2008, 2009,</a:t>
            </a:r>
          </a:p>
          <a:p>
            <a:r>
              <a:rPr lang="en-US" sz="1000" b="1" dirty="0" smtClean="0">
                <a:solidFill>
                  <a:srgbClr val="FF0000"/>
                </a:solidFill>
              </a:rPr>
              <a:t>Season  1,  2</a:t>
            </a:r>
            <a:endParaRPr lang="en-US" sz="1000" b="1" dirty="0">
              <a:solidFill>
                <a:srgbClr val="FF0000"/>
              </a:solidFill>
            </a:endParaRPr>
          </a:p>
        </p:txBody>
      </p:sp>
      <p:sp>
        <p:nvSpPr>
          <p:cNvPr id="12" name="TextBox 11"/>
          <p:cNvSpPr txBox="1"/>
          <p:nvPr/>
        </p:nvSpPr>
        <p:spPr>
          <a:xfrm>
            <a:off x="8486775" y="6005751"/>
            <a:ext cx="609600" cy="861774"/>
          </a:xfrm>
          <a:prstGeom prst="rect">
            <a:avLst/>
          </a:prstGeom>
          <a:noFill/>
        </p:spPr>
        <p:txBody>
          <a:bodyPr wrap="square" rtlCol="0">
            <a:spAutoFit/>
          </a:bodyPr>
          <a:lstStyle/>
          <a:p>
            <a:r>
              <a:rPr lang="en-US" sz="1000" b="1" dirty="0" smtClean="0">
                <a:solidFill>
                  <a:srgbClr val="FF0000"/>
                </a:solidFill>
              </a:rPr>
              <a:t>S7,  2008, 2009,</a:t>
            </a:r>
          </a:p>
          <a:p>
            <a:r>
              <a:rPr lang="en-US" sz="1000" b="1" dirty="0" smtClean="0">
                <a:solidFill>
                  <a:srgbClr val="FF0000"/>
                </a:solidFill>
              </a:rPr>
              <a:t>Season  3, 4</a:t>
            </a:r>
            <a:endParaRPr lang="en-US" sz="1000" b="1" dirty="0">
              <a:solidFill>
                <a:srgbClr val="FF0000"/>
              </a:solidFill>
            </a:endParaRPr>
          </a:p>
        </p:txBody>
      </p:sp>
      <p:sp>
        <p:nvSpPr>
          <p:cNvPr id="13" name="TextBox 12"/>
          <p:cNvSpPr txBox="1"/>
          <p:nvPr/>
        </p:nvSpPr>
        <p:spPr>
          <a:xfrm>
            <a:off x="914400" y="2706469"/>
            <a:ext cx="1447800" cy="646331"/>
          </a:xfrm>
          <a:prstGeom prst="rect">
            <a:avLst/>
          </a:prstGeom>
          <a:solidFill>
            <a:schemeClr val="bg2">
              <a:lumMod val="90000"/>
            </a:schemeClr>
          </a:solidFill>
        </p:spPr>
        <p:txBody>
          <a:bodyPr wrap="square" rtlCol="0">
            <a:spAutoFit/>
          </a:bodyPr>
          <a:lstStyle/>
          <a:p>
            <a:r>
              <a:rPr lang="en-US" dirty="0" smtClean="0"/>
              <a:t>Fit all data (largest tree)</a:t>
            </a:r>
            <a:endParaRPr lang="en-US" dirty="0"/>
          </a:p>
        </p:txBody>
      </p:sp>
      <p:sp>
        <p:nvSpPr>
          <p:cNvPr id="14" name="TextBox 13"/>
          <p:cNvSpPr txBox="1"/>
          <p:nvPr/>
        </p:nvSpPr>
        <p:spPr>
          <a:xfrm>
            <a:off x="3581400" y="2706468"/>
            <a:ext cx="1828800" cy="646331"/>
          </a:xfrm>
          <a:prstGeom prst="rect">
            <a:avLst/>
          </a:prstGeom>
          <a:solidFill>
            <a:schemeClr val="bg2">
              <a:lumMod val="90000"/>
            </a:schemeClr>
          </a:solidFill>
        </p:spPr>
        <p:txBody>
          <a:bodyPr wrap="square" rtlCol="0">
            <a:spAutoFit/>
          </a:bodyPr>
          <a:lstStyle/>
          <a:p>
            <a:r>
              <a:rPr lang="en-US" dirty="0" smtClean="0"/>
              <a:t>Cross-validation</a:t>
            </a:r>
          </a:p>
          <a:p>
            <a:endParaRPr lang="en-US" dirty="0"/>
          </a:p>
        </p:txBody>
      </p:sp>
      <p:sp>
        <p:nvSpPr>
          <p:cNvPr id="15" name="TextBox 14"/>
          <p:cNvSpPr txBox="1"/>
          <p:nvPr/>
        </p:nvSpPr>
        <p:spPr>
          <a:xfrm>
            <a:off x="6553200" y="2706469"/>
            <a:ext cx="2209800" cy="646331"/>
          </a:xfrm>
          <a:prstGeom prst="rect">
            <a:avLst/>
          </a:prstGeom>
          <a:solidFill>
            <a:schemeClr val="bg2">
              <a:lumMod val="90000"/>
            </a:schemeClr>
          </a:solidFill>
        </p:spPr>
        <p:txBody>
          <a:bodyPr wrap="square" rtlCol="0">
            <a:spAutoFit/>
          </a:bodyPr>
          <a:lstStyle/>
          <a:p>
            <a:r>
              <a:rPr lang="en-US" dirty="0" smtClean="0"/>
              <a:t>Pruned tree based on the min deviance</a:t>
            </a:r>
            <a:endParaRPr lang="en-US" dirty="0"/>
          </a:p>
        </p:txBody>
      </p:sp>
      <p:cxnSp>
        <p:nvCxnSpPr>
          <p:cNvPr id="17" name="Straight Connector 16"/>
          <p:cNvCxnSpPr/>
          <p:nvPr/>
        </p:nvCxnSpPr>
        <p:spPr>
          <a:xfrm>
            <a:off x="4543425" y="3848100"/>
            <a:ext cx="0" cy="2011680"/>
          </a:xfrm>
          <a:prstGeom prst="line">
            <a:avLst/>
          </a:prstGeom>
          <a:ln w="254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1447800"/>
            <a:ext cx="8839200" cy="954107"/>
          </a:xfrm>
          <a:prstGeom prst="rect">
            <a:avLst/>
          </a:prstGeom>
          <a:noFill/>
        </p:spPr>
        <p:txBody>
          <a:bodyPr wrap="square" rtlCol="0">
            <a:spAutoFit/>
          </a:bodyPr>
          <a:lstStyle/>
          <a:p>
            <a:r>
              <a:rPr lang="en-US" sz="2800" b="1" u="sng" dirty="0" smtClean="0"/>
              <a:t>Fish sets</a:t>
            </a:r>
            <a:r>
              <a:rPr lang="en-US" sz="2800" dirty="0" smtClean="0"/>
              <a:t> (included all species)</a:t>
            </a:r>
          </a:p>
          <a:p>
            <a:r>
              <a:rPr lang="en-US" sz="2800" dirty="0" smtClean="0"/>
              <a:t>CPUE ~ Year + season + Station,  CPUE=kg/</a:t>
            </a:r>
            <a:r>
              <a:rPr lang="en-US" sz="2800" dirty="0" err="1" smtClean="0"/>
              <a:t>swept_area</a:t>
            </a:r>
            <a:r>
              <a:rPr lang="en-US" sz="2800" dirty="0" smtClean="0"/>
              <a:t>(km</a:t>
            </a:r>
            <a:r>
              <a:rPr lang="en-US" sz="2800" baseline="30000" dirty="0" smtClean="0"/>
              <a:t>2</a:t>
            </a:r>
            <a:r>
              <a:rPr lang="en-US" sz="2800" dirty="0" smtClean="0"/>
              <a:t>) </a:t>
            </a:r>
            <a:endParaRPr lang="en-US" sz="2800" dirty="0"/>
          </a:p>
        </p:txBody>
      </p:sp>
    </p:spTree>
    <p:extLst>
      <p:ext uri="{BB962C8B-B14F-4D97-AF65-F5344CB8AC3E}">
        <p14:creationId xmlns:p14="http://schemas.microsoft.com/office/powerpoint/2010/main" val="42264572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1557232" y="2197101"/>
            <a:ext cx="6981825" cy="2565400"/>
            <a:chOff x="1056" y="1392"/>
            <a:chExt cx="4398" cy="1616"/>
          </a:xfrm>
        </p:grpSpPr>
        <p:grpSp>
          <p:nvGrpSpPr>
            <p:cNvPr id="5" name="Group 7"/>
            <p:cNvGrpSpPr>
              <a:grpSpLocks/>
            </p:cNvGrpSpPr>
            <p:nvPr/>
          </p:nvGrpSpPr>
          <p:grpSpPr bwMode="auto">
            <a:xfrm>
              <a:off x="1056" y="1392"/>
              <a:ext cx="1627" cy="1616"/>
              <a:chOff x="1587" y="2014"/>
              <a:chExt cx="733" cy="706"/>
            </a:xfrm>
          </p:grpSpPr>
          <p:sp>
            <p:nvSpPr>
              <p:cNvPr id="8" name="Rectangle 2"/>
              <p:cNvSpPr>
                <a:spLocks noChangeArrowheads="1"/>
              </p:cNvSpPr>
              <p:nvPr/>
            </p:nvSpPr>
            <p:spPr bwMode="auto">
              <a:xfrm rot="-2700000">
                <a:off x="1587" y="2051"/>
                <a:ext cx="669" cy="669"/>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9" name="Text Box 3"/>
              <p:cNvSpPr txBox="1">
                <a:spLocks noChangeArrowheads="1"/>
              </p:cNvSpPr>
              <p:nvPr/>
            </p:nvSpPr>
            <p:spPr bwMode="auto">
              <a:xfrm>
                <a:off x="1639" y="2325"/>
                <a:ext cx="681" cy="119"/>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r>
                  <a:rPr kumimoji="0" lang="en-US" altLang="zh-CN" sz="2800" b="1" dirty="0" smtClean="0">
                    <a:solidFill>
                      <a:srgbClr val="000000"/>
                    </a:solidFill>
                    <a:latin typeface="Arial" charset="0"/>
                  </a:rPr>
                  <a:t>Conclusion</a:t>
                </a:r>
                <a:endParaRPr kumimoji="0" lang="zh-CN" altLang="en-US" sz="2800" b="1" dirty="0">
                  <a:solidFill>
                    <a:srgbClr val="000000"/>
                  </a:solidFill>
                  <a:latin typeface="Arial" charset="0"/>
                </a:endParaRPr>
              </a:p>
            </p:txBody>
          </p:sp>
          <p:sp>
            <p:nvSpPr>
              <p:cNvPr id="10" name="Rectangle 5"/>
              <p:cNvSpPr>
                <a:spLocks noChangeArrowheads="1"/>
              </p:cNvSpPr>
              <p:nvPr/>
            </p:nvSpPr>
            <p:spPr bwMode="auto">
              <a:xfrm rot="-2700000">
                <a:off x="1842" y="2014"/>
                <a:ext cx="126" cy="12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r>
                  <a:rPr lang="en-US" altLang="zh-CN" dirty="0" smtClean="0"/>
                  <a:t>3</a:t>
                </a:r>
                <a:endParaRPr lang="zh-CN" altLang="en-US" dirty="0"/>
              </a:p>
            </p:txBody>
          </p:sp>
          <p:sp>
            <p:nvSpPr>
              <p:cNvPr id="11" name="Text Box 6"/>
              <p:cNvSpPr txBox="1">
                <a:spLocks noChangeArrowheads="1"/>
              </p:cNvSpPr>
              <p:nvPr/>
            </p:nvSpPr>
            <p:spPr bwMode="auto">
              <a:xfrm>
                <a:off x="1888" y="2051"/>
                <a:ext cx="0" cy="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pPr eaLnBrk="0" hangingPunct="0"/>
                <a:endParaRPr kumimoji="0" lang="en-US" altLang="zh-CN" sz="1300" b="1" dirty="0">
                  <a:latin typeface="Arial" charset="0"/>
                </a:endParaRPr>
              </a:p>
            </p:txBody>
          </p:sp>
        </p:grpSp>
        <p:sp>
          <p:nvSpPr>
            <p:cNvPr id="6" name="Line 9"/>
            <p:cNvSpPr>
              <a:spLocks noChangeShapeType="1"/>
            </p:cNvSpPr>
            <p:nvPr/>
          </p:nvSpPr>
          <p:spPr bwMode="auto">
            <a:xfrm>
              <a:off x="2880" y="2256"/>
              <a:ext cx="2496" cy="0"/>
            </a:xfrm>
            <a:prstGeom prst="line">
              <a:avLst/>
            </a:prstGeom>
            <a:noFill/>
            <a:ln w="2857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Text Box 10"/>
            <p:cNvSpPr txBox="1">
              <a:spLocks noChangeArrowheads="1"/>
            </p:cNvSpPr>
            <p:nvPr/>
          </p:nvSpPr>
          <p:spPr bwMode="auto">
            <a:xfrm>
              <a:off x="2917" y="1959"/>
              <a:ext cx="2537" cy="233"/>
            </a:xfrm>
            <a:prstGeom prst="rect">
              <a:avLst/>
            </a:prstGeom>
            <a:noFill/>
            <a:ln>
              <a:noFill/>
            </a:ln>
            <a:effectLst/>
            <a:extLst>
              <a:ext uri="{909E8E84-426E-40DD-AFC4-6F175D3DCCD1}">
                <a14:hiddenFill xmlns:a14="http://schemas.microsoft.com/office/drawing/2010/main">
                  <a:solidFill>
                    <a:srgbClr val="6CAAC0"/>
                  </a:solidFill>
                </a14:hiddenFill>
              </a:ext>
              <a:ext uri="{91240B29-F687-4F45-9708-019B960494DF}">
                <a14:hiddenLine xmlns:a14="http://schemas.microsoft.com/office/drawing/2010/main" w="9525">
                  <a:solidFill>
                    <a:srgbClr val="366B7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smtClean="0">
                  <a:solidFill>
                    <a:srgbClr val="8C2532"/>
                  </a:solidFill>
                  <a:latin typeface="楷体_GB2312" pitchFamily="49" charset="-122"/>
                  <a:ea typeface="楷体_GB2312" pitchFamily="49" charset="-122"/>
                </a:rPr>
                <a:t>What will we get from the data</a:t>
              </a:r>
              <a:r>
                <a:rPr lang="zh-CN" altLang="en-US" b="1" dirty="0" smtClean="0">
                  <a:solidFill>
                    <a:srgbClr val="8C2532"/>
                  </a:solidFill>
                  <a:latin typeface="楷体_GB2312" pitchFamily="49" charset="-122"/>
                  <a:ea typeface="楷体_GB2312" pitchFamily="49" charset="-122"/>
                </a:rPr>
                <a:t>？</a:t>
              </a:r>
              <a:endParaRPr lang="zh-CN" altLang="en-US" b="1" dirty="0">
                <a:solidFill>
                  <a:srgbClr val="8C2532"/>
                </a:solidFill>
                <a:latin typeface="楷体_GB2312" pitchFamily="49" charset="-122"/>
                <a:ea typeface="楷体_GB2312" pitchFamily="49" charset="-122"/>
              </a:endParaRPr>
            </a:p>
          </p:txBody>
        </p:sp>
      </p:grpSp>
    </p:spTree>
    <p:extLst>
      <p:ext uri="{BB962C8B-B14F-4D97-AF65-F5344CB8AC3E}">
        <p14:creationId xmlns:p14="http://schemas.microsoft.com/office/powerpoint/2010/main" val="3497004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normAutofit fontScale="92500"/>
          </a:bodyPr>
          <a:lstStyle/>
          <a:p>
            <a:pPr marL="0" indent="0">
              <a:buNone/>
            </a:pPr>
            <a:endParaRPr lang="en-US" altLang="zh-CN" dirty="0" smtClean="0"/>
          </a:p>
          <a:p>
            <a:r>
              <a:rPr lang="en-US" altLang="zh-CN" dirty="0" smtClean="0"/>
              <a:t>Management measures were taken to protect the fishery resources – closed season, habitat enhancement, stock enhancement. </a:t>
            </a:r>
          </a:p>
          <a:p>
            <a:r>
              <a:rPr lang="en-US" altLang="zh-CN" dirty="0" smtClean="0"/>
              <a:t>The catch of three species of fish increased after the manage measures were adopted. </a:t>
            </a:r>
            <a:endParaRPr lang="en-US" altLang="zh-CN" dirty="0"/>
          </a:p>
          <a:p>
            <a:r>
              <a:rPr lang="en-US" altLang="zh-CN" dirty="0" smtClean="0"/>
              <a:t>Preliminary regression tree analyses also detect changes in catch associated with the implementation of habitat and stock enhancements. Further analyses on the full data set are required to look for benefits.</a:t>
            </a:r>
          </a:p>
          <a:p>
            <a:r>
              <a:rPr lang="en-US" altLang="zh-CN" dirty="0" smtClean="0"/>
              <a:t>Additional modifications to the existing surveys may be required to collect necessary data to assess benefits (e.g</a:t>
            </a:r>
            <a:r>
              <a:rPr lang="en-US" altLang="zh-CN" dirty="0" smtClean="0"/>
              <a:t>. size </a:t>
            </a:r>
            <a:r>
              <a:rPr lang="en-US" altLang="zh-CN" dirty="0" smtClean="0"/>
              <a:t>data).</a:t>
            </a:r>
          </a:p>
          <a:p>
            <a:pPr marL="0" indent="0">
              <a:buNone/>
            </a:pPr>
            <a:endParaRPr lang="zh-CN" altLang="en-US" dirty="0"/>
          </a:p>
        </p:txBody>
      </p:sp>
    </p:spTree>
    <p:extLst>
      <p:ext uri="{BB962C8B-B14F-4D97-AF65-F5344CB8AC3E}">
        <p14:creationId xmlns:p14="http://schemas.microsoft.com/office/powerpoint/2010/main" val="1774150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1557232" y="2197101"/>
            <a:ext cx="6981825" cy="2565400"/>
            <a:chOff x="1056" y="1392"/>
            <a:chExt cx="4398" cy="1616"/>
          </a:xfrm>
        </p:grpSpPr>
        <p:grpSp>
          <p:nvGrpSpPr>
            <p:cNvPr id="5" name="Group 7"/>
            <p:cNvGrpSpPr>
              <a:grpSpLocks/>
            </p:cNvGrpSpPr>
            <p:nvPr/>
          </p:nvGrpSpPr>
          <p:grpSpPr bwMode="auto">
            <a:xfrm>
              <a:off x="1056" y="1392"/>
              <a:ext cx="1507" cy="1616"/>
              <a:chOff x="1587" y="2014"/>
              <a:chExt cx="679" cy="706"/>
            </a:xfrm>
          </p:grpSpPr>
          <p:sp>
            <p:nvSpPr>
              <p:cNvPr id="8" name="Rectangle 2"/>
              <p:cNvSpPr>
                <a:spLocks noChangeArrowheads="1"/>
              </p:cNvSpPr>
              <p:nvPr/>
            </p:nvSpPr>
            <p:spPr bwMode="auto">
              <a:xfrm rot="-2700000">
                <a:off x="1587" y="2051"/>
                <a:ext cx="669" cy="669"/>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9" name="Text Box 3"/>
              <p:cNvSpPr txBox="1">
                <a:spLocks noChangeArrowheads="1"/>
              </p:cNvSpPr>
              <p:nvPr/>
            </p:nvSpPr>
            <p:spPr bwMode="auto">
              <a:xfrm>
                <a:off x="1639" y="2325"/>
                <a:ext cx="627" cy="119"/>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r>
                  <a:rPr kumimoji="0" lang="en-US" altLang="zh-CN" sz="2800" b="1" dirty="0" smtClean="0">
                    <a:solidFill>
                      <a:srgbClr val="000000"/>
                    </a:solidFill>
                    <a:latin typeface="Arial" charset="0"/>
                  </a:rPr>
                  <a:t>Work plan</a:t>
                </a:r>
                <a:endParaRPr kumimoji="0" lang="zh-CN" altLang="en-US" sz="2800" b="1" dirty="0">
                  <a:solidFill>
                    <a:srgbClr val="000000"/>
                  </a:solidFill>
                  <a:latin typeface="Arial" charset="0"/>
                </a:endParaRPr>
              </a:p>
            </p:txBody>
          </p:sp>
          <p:sp>
            <p:nvSpPr>
              <p:cNvPr id="10" name="Rectangle 5"/>
              <p:cNvSpPr>
                <a:spLocks noChangeArrowheads="1"/>
              </p:cNvSpPr>
              <p:nvPr/>
            </p:nvSpPr>
            <p:spPr bwMode="auto">
              <a:xfrm rot="-2700000">
                <a:off x="1842" y="2014"/>
                <a:ext cx="126" cy="12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r>
                  <a:rPr lang="en-US" altLang="zh-CN" dirty="0" smtClean="0"/>
                  <a:t>4</a:t>
                </a:r>
                <a:endParaRPr lang="zh-CN" altLang="en-US" dirty="0"/>
              </a:p>
            </p:txBody>
          </p:sp>
          <p:sp>
            <p:nvSpPr>
              <p:cNvPr id="11" name="Text Box 6"/>
              <p:cNvSpPr txBox="1">
                <a:spLocks noChangeArrowheads="1"/>
              </p:cNvSpPr>
              <p:nvPr/>
            </p:nvSpPr>
            <p:spPr bwMode="auto">
              <a:xfrm>
                <a:off x="1888" y="2051"/>
                <a:ext cx="0" cy="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pPr eaLnBrk="0" hangingPunct="0"/>
                <a:endParaRPr kumimoji="0" lang="en-US" altLang="zh-CN" sz="1300" b="1" dirty="0">
                  <a:latin typeface="Arial" charset="0"/>
                </a:endParaRPr>
              </a:p>
            </p:txBody>
          </p:sp>
        </p:grpSp>
        <p:sp>
          <p:nvSpPr>
            <p:cNvPr id="6" name="Line 9"/>
            <p:cNvSpPr>
              <a:spLocks noChangeShapeType="1"/>
            </p:cNvSpPr>
            <p:nvPr/>
          </p:nvSpPr>
          <p:spPr bwMode="auto">
            <a:xfrm>
              <a:off x="2880" y="2256"/>
              <a:ext cx="2496" cy="0"/>
            </a:xfrm>
            <a:prstGeom prst="line">
              <a:avLst/>
            </a:prstGeom>
            <a:noFill/>
            <a:ln w="2857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Text Box 10"/>
            <p:cNvSpPr txBox="1">
              <a:spLocks noChangeArrowheads="1"/>
            </p:cNvSpPr>
            <p:nvPr/>
          </p:nvSpPr>
          <p:spPr bwMode="auto">
            <a:xfrm>
              <a:off x="2917" y="1959"/>
              <a:ext cx="2537" cy="233"/>
            </a:xfrm>
            <a:prstGeom prst="rect">
              <a:avLst/>
            </a:prstGeom>
            <a:noFill/>
            <a:ln>
              <a:noFill/>
            </a:ln>
            <a:effectLst/>
            <a:extLst>
              <a:ext uri="{909E8E84-426E-40DD-AFC4-6F175D3DCCD1}">
                <a14:hiddenFill xmlns:a14="http://schemas.microsoft.com/office/drawing/2010/main">
                  <a:solidFill>
                    <a:srgbClr val="6CAAC0"/>
                  </a:solidFill>
                </a14:hiddenFill>
              </a:ext>
              <a:ext uri="{91240B29-F687-4F45-9708-019B960494DF}">
                <a14:hiddenLine xmlns:a14="http://schemas.microsoft.com/office/drawing/2010/main" w="9525">
                  <a:solidFill>
                    <a:srgbClr val="366B7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smtClean="0">
                  <a:solidFill>
                    <a:srgbClr val="8C2532"/>
                  </a:solidFill>
                  <a:latin typeface="楷体_GB2312" pitchFamily="49" charset="-122"/>
                  <a:ea typeface="楷体_GB2312" pitchFamily="49" charset="-122"/>
                </a:rPr>
                <a:t>What will we do next step</a:t>
              </a:r>
              <a:r>
                <a:rPr lang="zh-CN" altLang="en-US" b="1" dirty="0" smtClean="0">
                  <a:solidFill>
                    <a:srgbClr val="8C2532"/>
                  </a:solidFill>
                  <a:latin typeface="楷体_GB2312" pitchFamily="49" charset="-122"/>
                  <a:ea typeface="楷体_GB2312" pitchFamily="49" charset="-122"/>
                </a:rPr>
                <a:t>？</a:t>
              </a:r>
              <a:endParaRPr lang="zh-CN" altLang="en-US" b="1" dirty="0">
                <a:solidFill>
                  <a:srgbClr val="8C2532"/>
                </a:solidFill>
                <a:latin typeface="楷体_GB2312" pitchFamily="49" charset="-122"/>
                <a:ea typeface="楷体_GB2312" pitchFamily="49" charset="-122"/>
              </a:endParaRPr>
            </a:p>
          </p:txBody>
        </p:sp>
      </p:grpSp>
    </p:spTree>
    <p:extLst>
      <p:ext uri="{BB962C8B-B14F-4D97-AF65-F5344CB8AC3E}">
        <p14:creationId xmlns:p14="http://schemas.microsoft.com/office/powerpoint/2010/main" val="3674039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 plan</a:t>
            </a:r>
            <a:endParaRPr lang="zh-CN" altLang="en-US" dirty="0"/>
          </a:p>
        </p:txBody>
      </p:sp>
      <p:sp>
        <p:nvSpPr>
          <p:cNvPr id="3" name="内容占位符 2"/>
          <p:cNvSpPr>
            <a:spLocks noGrp="1"/>
          </p:cNvSpPr>
          <p:nvPr>
            <p:ph idx="1"/>
          </p:nvPr>
        </p:nvSpPr>
        <p:spPr/>
        <p:txBody>
          <a:bodyPr/>
          <a:lstStyle/>
          <a:p>
            <a:r>
              <a:rPr lang="en-US" altLang="zh-CN" dirty="0" smtClean="0"/>
              <a:t>Complete paper describing fisheries management in Guangdong Province – publish in scientific journal</a:t>
            </a:r>
          </a:p>
          <a:p>
            <a:r>
              <a:rPr lang="en-US" altLang="zh-CN" dirty="0" smtClean="0"/>
              <a:t>Conduct additional data mining of the Guangdong Prov. artificial reef survey data as well as fishery data.</a:t>
            </a:r>
          </a:p>
          <a:p>
            <a:r>
              <a:rPr lang="en-US" altLang="zh-CN" dirty="0" smtClean="0"/>
              <a:t>Extend Regression Tree analyses to determine effects of the adopted fisheries management measures (habitat and stock enhancement)</a:t>
            </a:r>
          </a:p>
          <a:p>
            <a:r>
              <a:rPr lang="en-US" altLang="zh-CN" dirty="0" smtClean="0"/>
              <a:t>Publish results of analysis in scientific journal.</a:t>
            </a:r>
          </a:p>
          <a:p>
            <a:r>
              <a:rPr lang="en-US" altLang="zh-CN" dirty="0" smtClean="0"/>
              <a:t>Develop stock assessment models for reef species in Guangdong province that specifically account for habitat and stock enhancements.</a:t>
            </a:r>
          </a:p>
        </p:txBody>
      </p:sp>
    </p:spTree>
    <p:extLst>
      <p:ext uri="{BB962C8B-B14F-4D97-AF65-F5344CB8AC3E}">
        <p14:creationId xmlns:p14="http://schemas.microsoft.com/office/powerpoint/2010/main" val="13650722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Bottlenecks </a:t>
            </a:r>
            <a:endParaRPr lang="zh-CN" altLang="en-US" dirty="0"/>
          </a:p>
        </p:txBody>
      </p:sp>
      <p:sp>
        <p:nvSpPr>
          <p:cNvPr id="3" name="内容占位符 2"/>
          <p:cNvSpPr>
            <a:spLocks noGrp="1"/>
          </p:cNvSpPr>
          <p:nvPr>
            <p:ph idx="1"/>
          </p:nvPr>
        </p:nvSpPr>
        <p:spPr/>
        <p:txBody>
          <a:bodyPr/>
          <a:lstStyle/>
          <a:p>
            <a:r>
              <a:rPr lang="en-US" altLang="zh-CN" dirty="0" smtClean="0"/>
              <a:t>Based on the Hawaii experience:</a:t>
            </a:r>
          </a:p>
          <a:p>
            <a:pPr lvl="1"/>
            <a:r>
              <a:rPr lang="en-US" altLang="zh-CN" dirty="0" smtClean="0"/>
              <a:t>Time – one month exchanges is not long enough to conduct the work. Exchanges should be three months.</a:t>
            </a:r>
            <a:endParaRPr lang="en-US" altLang="zh-CN" dirty="0"/>
          </a:p>
          <a:p>
            <a:pPr lvl="1"/>
            <a:r>
              <a:rPr lang="en-US" altLang="zh-CN" dirty="0" smtClean="0"/>
              <a:t>Support – sufficient financial support will be required to conduct exchanges.</a:t>
            </a:r>
          </a:p>
          <a:p>
            <a:pPr lvl="1"/>
            <a:r>
              <a:rPr lang="en-US" altLang="zh-CN" dirty="0" smtClean="0"/>
              <a:t>Data – a data exchange-sharing agreement should be established  </a:t>
            </a:r>
          </a:p>
          <a:p>
            <a:pPr lvl="1"/>
            <a:r>
              <a:rPr lang="en-US" altLang="zh-CN" dirty="0" smtClean="0"/>
              <a:t> Monitoring – monitoring of existing reefs is not conducted. To conduct assessments a long-term monitoring program should be established.  </a:t>
            </a:r>
            <a:endParaRPr lang="zh-CN" altLang="en-US" dirty="0"/>
          </a:p>
        </p:txBody>
      </p:sp>
    </p:spTree>
    <p:extLst>
      <p:ext uri="{BB962C8B-B14F-4D97-AF65-F5344CB8AC3E}">
        <p14:creationId xmlns:p14="http://schemas.microsoft.com/office/powerpoint/2010/main" val="37431841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24705" y="2967335"/>
            <a:ext cx="2494594"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Thanks!</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86658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1676400" y="2209800"/>
            <a:ext cx="6981825" cy="2565400"/>
            <a:chOff x="1056" y="1392"/>
            <a:chExt cx="4398" cy="1616"/>
          </a:xfrm>
        </p:grpSpPr>
        <p:grpSp>
          <p:nvGrpSpPr>
            <p:cNvPr id="5" name="Group 7"/>
            <p:cNvGrpSpPr>
              <a:grpSpLocks/>
            </p:cNvGrpSpPr>
            <p:nvPr/>
          </p:nvGrpSpPr>
          <p:grpSpPr bwMode="auto">
            <a:xfrm>
              <a:off x="1056" y="1392"/>
              <a:ext cx="1507" cy="1616"/>
              <a:chOff x="1587" y="2014"/>
              <a:chExt cx="679" cy="706"/>
            </a:xfrm>
          </p:grpSpPr>
          <p:sp>
            <p:nvSpPr>
              <p:cNvPr id="8" name="Rectangle 2"/>
              <p:cNvSpPr>
                <a:spLocks noChangeArrowheads="1"/>
              </p:cNvSpPr>
              <p:nvPr/>
            </p:nvSpPr>
            <p:spPr bwMode="auto">
              <a:xfrm rot="-2700000">
                <a:off x="1587" y="2051"/>
                <a:ext cx="669" cy="669"/>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9" name="Text Box 3"/>
              <p:cNvSpPr txBox="1">
                <a:spLocks noChangeArrowheads="1"/>
              </p:cNvSpPr>
              <p:nvPr/>
            </p:nvSpPr>
            <p:spPr bwMode="auto">
              <a:xfrm>
                <a:off x="1639" y="2325"/>
                <a:ext cx="627" cy="119"/>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r>
                  <a:rPr kumimoji="0" lang="en-US" altLang="zh-CN" sz="2800" b="1" dirty="0" smtClean="0">
                    <a:solidFill>
                      <a:schemeClr val="bg1"/>
                    </a:solidFill>
                    <a:latin typeface="Arial" charset="0"/>
                  </a:rPr>
                  <a:t>Results</a:t>
                </a:r>
                <a:endParaRPr kumimoji="0" lang="zh-CN" altLang="en-US" sz="2800" b="1" dirty="0">
                  <a:solidFill>
                    <a:srgbClr val="000000"/>
                  </a:solidFill>
                  <a:latin typeface="Arial" charset="0"/>
                </a:endParaRPr>
              </a:p>
            </p:txBody>
          </p:sp>
          <p:sp>
            <p:nvSpPr>
              <p:cNvPr id="10" name="Rectangle 5"/>
              <p:cNvSpPr>
                <a:spLocks noChangeArrowheads="1"/>
              </p:cNvSpPr>
              <p:nvPr/>
            </p:nvSpPr>
            <p:spPr bwMode="auto">
              <a:xfrm rot="-2700000">
                <a:off x="1842" y="2014"/>
                <a:ext cx="126" cy="12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11" name="Text Box 6"/>
              <p:cNvSpPr txBox="1">
                <a:spLocks noChangeArrowheads="1"/>
              </p:cNvSpPr>
              <p:nvPr/>
            </p:nvSpPr>
            <p:spPr bwMode="auto">
              <a:xfrm>
                <a:off x="1888" y="2051"/>
                <a:ext cx="26" cy="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pPr eaLnBrk="0" hangingPunct="0"/>
                <a:r>
                  <a:rPr kumimoji="0" lang="en-US" altLang="zh-CN" sz="1300" b="1" dirty="0" smtClean="0">
                    <a:latin typeface="Arial" charset="0"/>
                  </a:rPr>
                  <a:t>2</a:t>
                </a:r>
                <a:endParaRPr kumimoji="0" lang="en-US" altLang="zh-CN" sz="1300" b="1" dirty="0">
                  <a:latin typeface="Arial" charset="0"/>
                </a:endParaRPr>
              </a:p>
            </p:txBody>
          </p:sp>
        </p:grpSp>
        <p:sp>
          <p:nvSpPr>
            <p:cNvPr id="6" name="Line 9"/>
            <p:cNvSpPr>
              <a:spLocks noChangeShapeType="1"/>
            </p:cNvSpPr>
            <p:nvPr/>
          </p:nvSpPr>
          <p:spPr bwMode="auto">
            <a:xfrm>
              <a:off x="2880" y="2256"/>
              <a:ext cx="2496" cy="0"/>
            </a:xfrm>
            <a:prstGeom prst="line">
              <a:avLst/>
            </a:prstGeom>
            <a:noFill/>
            <a:ln w="2857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Text Box 10"/>
            <p:cNvSpPr txBox="1">
              <a:spLocks noChangeArrowheads="1"/>
            </p:cNvSpPr>
            <p:nvPr/>
          </p:nvSpPr>
          <p:spPr bwMode="auto">
            <a:xfrm>
              <a:off x="2917" y="2018"/>
              <a:ext cx="2537" cy="233"/>
            </a:xfrm>
            <a:prstGeom prst="rect">
              <a:avLst/>
            </a:prstGeom>
            <a:noFill/>
            <a:ln>
              <a:noFill/>
            </a:ln>
            <a:effectLst/>
            <a:extLst>
              <a:ext uri="{909E8E84-426E-40DD-AFC4-6F175D3DCCD1}">
                <a14:hiddenFill xmlns:a14="http://schemas.microsoft.com/office/drawing/2010/main">
                  <a:solidFill>
                    <a:srgbClr val="6CAAC0"/>
                  </a:solidFill>
                </a14:hiddenFill>
              </a:ext>
              <a:ext uri="{91240B29-F687-4F45-9708-019B960494DF}">
                <a14:hiddenLine xmlns:a14="http://schemas.microsoft.com/office/drawing/2010/main" w="9525">
                  <a:solidFill>
                    <a:srgbClr val="366B7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smtClean="0">
                  <a:solidFill>
                    <a:srgbClr val="8C2532"/>
                  </a:solidFill>
                  <a:latin typeface="楷体_GB2312" pitchFamily="49" charset="-122"/>
                  <a:ea typeface="楷体_GB2312" pitchFamily="49" charset="-122"/>
                </a:rPr>
                <a:t>What did we get?</a:t>
              </a:r>
              <a:endParaRPr lang="zh-CN" altLang="en-US" b="1" dirty="0">
                <a:solidFill>
                  <a:srgbClr val="8C2532"/>
                </a:solidFill>
                <a:latin typeface="楷体_GB2312" pitchFamily="49" charset="-122"/>
                <a:ea typeface="楷体_GB2312" pitchFamily="49" charset="-122"/>
              </a:endParaRPr>
            </a:p>
          </p:txBody>
        </p:sp>
      </p:grpSp>
    </p:spTree>
    <p:extLst>
      <p:ext uri="{BB962C8B-B14F-4D97-AF65-F5344CB8AC3E}">
        <p14:creationId xmlns:p14="http://schemas.microsoft.com/office/powerpoint/2010/main" val="156258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534988" y="1776413"/>
            <a:ext cx="7923212" cy="890587"/>
            <a:chOff x="337" y="1119"/>
            <a:chExt cx="4991" cy="561"/>
          </a:xfrm>
        </p:grpSpPr>
        <p:sp>
          <p:nvSpPr>
            <p:cNvPr id="5" name="Line 5"/>
            <p:cNvSpPr>
              <a:spLocks noChangeShapeType="1"/>
            </p:cNvSpPr>
            <p:nvPr/>
          </p:nvSpPr>
          <p:spPr bwMode="auto">
            <a:xfrm flipV="1">
              <a:off x="422" y="1392"/>
              <a:ext cx="4906" cy="9"/>
            </a:xfrm>
            <a:prstGeom prst="line">
              <a:avLst/>
            </a:prstGeom>
            <a:noFill/>
            <a:ln w="2222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6" name="Rectangle 7"/>
            <p:cNvSpPr>
              <a:spLocks noChangeArrowheads="1"/>
            </p:cNvSpPr>
            <p:nvPr/>
          </p:nvSpPr>
          <p:spPr bwMode="auto">
            <a:xfrm>
              <a:off x="337" y="1119"/>
              <a:ext cx="177" cy="561"/>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0" hangingPunct="0"/>
              <a:r>
                <a:rPr kumimoji="0" lang="en-US" altLang="zh-CN" sz="1500" b="1">
                  <a:solidFill>
                    <a:schemeClr val="bg1"/>
                  </a:solidFill>
                  <a:latin typeface="Arial" charset="0"/>
                </a:rPr>
                <a:t>1</a:t>
              </a:r>
            </a:p>
          </p:txBody>
        </p:sp>
        <p:sp>
          <p:nvSpPr>
            <p:cNvPr id="7" name="Rectangle 8"/>
            <p:cNvSpPr>
              <a:spLocks noChangeArrowheads="1"/>
            </p:cNvSpPr>
            <p:nvPr/>
          </p:nvSpPr>
          <p:spPr bwMode="auto">
            <a:xfrm>
              <a:off x="816" y="1152"/>
              <a:ext cx="4320" cy="480"/>
            </a:xfrm>
            <a:prstGeom prst="rect">
              <a:avLst/>
            </a:prstGeom>
            <a:solidFill>
              <a:srgbClr val="366B7E"/>
            </a:solidFill>
            <a:ln w="9525">
              <a:solidFill>
                <a:srgbClr val="366B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dirty="0">
                  <a:solidFill>
                    <a:schemeClr val="bg1"/>
                  </a:solidFill>
                </a:rPr>
                <a:t>Fisheries and Management in the Guangdong Province, China: </a:t>
              </a:r>
              <a:endParaRPr lang="en-US" altLang="zh-CN" sz="1600" b="1" dirty="0" smtClean="0">
                <a:solidFill>
                  <a:schemeClr val="bg1"/>
                </a:solidFill>
              </a:endParaRPr>
            </a:p>
            <a:p>
              <a:r>
                <a:rPr lang="en-US" altLang="zh-CN" sz="1600" b="1" dirty="0" smtClean="0">
                  <a:solidFill>
                    <a:schemeClr val="bg1"/>
                  </a:solidFill>
                </a:rPr>
                <a:t>Challenges </a:t>
              </a:r>
              <a:r>
                <a:rPr lang="en-US" altLang="zh-CN" sz="1600" b="1" dirty="0">
                  <a:solidFill>
                    <a:schemeClr val="bg1"/>
                  </a:solidFill>
                </a:rPr>
                <a:t>and Recent Developments</a:t>
              </a:r>
              <a:endParaRPr lang="zh-CN" altLang="en-US" sz="1600" b="1" dirty="0">
                <a:solidFill>
                  <a:schemeClr val="bg1"/>
                </a:solidFill>
              </a:endParaRPr>
            </a:p>
          </p:txBody>
        </p:sp>
      </p:grpSp>
      <p:grpSp>
        <p:nvGrpSpPr>
          <p:cNvPr id="8" name="Group 14"/>
          <p:cNvGrpSpPr>
            <a:grpSpLocks/>
          </p:cNvGrpSpPr>
          <p:nvPr/>
        </p:nvGrpSpPr>
        <p:grpSpPr bwMode="auto">
          <a:xfrm>
            <a:off x="533400" y="3186485"/>
            <a:ext cx="7923213" cy="890587"/>
            <a:chOff x="337" y="1119"/>
            <a:chExt cx="4991" cy="561"/>
          </a:xfrm>
        </p:grpSpPr>
        <p:sp>
          <p:nvSpPr>
            <p:cNvPr id="9" name="Line 15"/>
            <p:cNvSpPr>
              <a:spLocks noChangeShapeType="1"/>
            </p:cNvSpPr>
            <p:nvPr/>
          </p:nvSpPr>
          <p:spPr bwMode="auto">
            <a:xfrm flipV="1">
              <a:off x="422" y="1392"/>
              <a:ext cx="4906" cy="9"/>
            </a:xfrm>
            <a:prstGeom prst="line">
              <a:avLst/>
            </a:prstGeom>
            <a:noFill/>
            <a:ln w="2222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10" name="Rectangle 16"/>
            <p:cNvSpPr>
              <a:spLocks noChangeArrowheads="1"/>
            </p:cNvSpPr>
            <p:nvPr/>
          </p:nvSpPr>
          <p:spPr bwMode="auto">
            <a:xfrm>
              <a:off x="337" y="1119"/>
              <a:ext cx="177" cy="561"/>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0" hangingPunct="0"/>
              <a:r>
                <a:rPr kumimoji="0" lang="en-US" altLang="zh-CN" sz="1500" b="1">
                  <a:solidFill>
                    <a:schemeClr val="bg1"/>
                  </a:solidFill>
                  <a:latin typeface="Arial" charset="0"/>
                </a:rPr>
                <a:t>2</a:t>
              </a:r>
            </a:p>
          </p:txBody>
        </p:sp>
        <p:sp>
          <p:nvSpPr>
            <p:cNvPr id="11" name="Rectangle 17"/>
            <p:cNvSpPr>
              <a:spLocks noChangeArrowheads="1"/>
            </p:cNvSpPr>
            <p:nvPr/>
          </p:nvSpPr>
          <p:spPr bwMode="auto">
            <a:xfrm>
              <a:off x="816" y="1152"/>
              <a:ext cx="4320" cy="480"/>
            </a:xfrm>
            <a:prstGeom prst="rect">
              <a:avLst/>
            </a:prstGeom>
            <a:solidFill>
              <a:srgbClr val="366B7E"/>
            </a:solidFill>
            <a:ln w="9525">
              <a:solidFill>
                <a:srgbClr val="366B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dirty="0">
                  <a:solidFill>
                    <a:schemeClr val="bg1"/>
                  </a:solidFill>
                </a:rPr>
                <a:t>Evaluating the Efficacy of Artificial Reefs in the Guangdong Province, China: </a:t>
              </a:r>
              <a:endParaRPr lang="en-US" altLang="zh-CN" sz="1600" b="1" dirty="0" smtClean="0">
                <a:solidFill>
                  <a:schemeClr val="bg1"/>
                </a:solidFill>
              </a:endParaRPr>
            </a:p>
            <a:p>
              <a:r>
                <a:rPr lang="en-US" altLang="zh-CN" sz="1600" b="1" dirty="0" smtClean="0">
                  <a:solidFill>
                    <a:schemeClr val="bg1"/>
                  </a:solidFill>
                </a:rPr>
                <a:t>A </a:t>
              </a:r>
              <a:r>
                <a:rPr lang="en-US" altLang="zh-CN" sz="1600" b="1" dirty="0">
                  <a:solidFill>
                    <a:schemeClr val="bg1"/>
                  </a:solidFill>
                </a:rPr>
                <a:t>Case study Using </a:t>
              </a:r>
              <a:r>
                <a:rPr lang="en-US" altLang="zh-CN" sz="1600" b="1" dirty="0" err="1">
                  <a:solidFill>
                    <a:schemeClr val="bg1"/>
                  </a:solidFill>
                </a:rPr>
                <a:t>Yangmeikeng</a:t>
              </a:r>
              <a:r>
                <a:rPr lang="en-US" altLang="zh-CN" sz="1600" b="1" dirty="0">
                  <a:solidFill>
                    <a:schemeClr val="bg1"/>
                  </a:solidFill>
                </a:rPr>
                <a:t> Artificial Reef</a:t>
              </a:r>
              <a:endParaRPr lang="zh-CN" altLang="en-US" sz="1600" b="1" dirty="0">
                <a:solidFill>
                  <a:schemeClr val="bg1"/>
                </a:solidFill>
              </a:endParaRPr>
            </a:p>
          </p:txBody>
        </p:sp>
      </p:grpSp>
    </p:spTree>
    <p:extLst>
      <p:ext uri="{BB962C8B-B14F-4D97-AF65-F5344CB8AC3E}">
        <p14:creationId xmlns:p14="http://schemas.microsoft.com/office/powerpoint/2010/main" val="2659204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534988" y="2826445"/>
            <a:ext cx="7923212" cy="890587"/>
            <a:chOff x="337" y="1119"/>
            <a:chExt cx="4991" cy="561"/>
          </a:xfrm>
        </p:grpSpPr>
        <p:sp>
          <p:nvSpPr>
            <p:cNvPr id="5" name="Line 5"/>
            <p:cNvSpPr>
              <a:spLocks noChangeShapeType="1"/>
            </p:cNvSpPr>
            <p:nvPr/>
          </p:nvSpPr>
          <p:spPr bwMode="auto">
            <a:xfrm flipV="1">
              <a:off x="422" y="1392"/>
              <a:ext cx="4906" cy="9"/>
            </a:xfrm>
            <a:prstGeom prst="line">
              <a:avLst/>
            </a:prstGeom>
            <a:noFill/>
            <a:ln w="22225">
              <a:solidFill>
                <a:srgbClr val="366B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6" name="Rectangle 7"/>
            <p:cNvSpPr>
              <a:spLocks noChangeArrowheads="1"/>
            </p:cNvSpPr>
            <p:nvPr/>
          </p:nvSpPr>
          <p:spPr bwMode="auto">
            <a:xfrm>
              <a:off x="337" y="1119"/>
              <a:ext cx="177" cy="561"/>
            </a:xfrm>
            <a:prstGeom prst="rect">
              <a:avLst/>
            </a:prstGeom>
            <a:solidFill>
              <a:srgbClr val="366B7E"/>
            </a:solidFill>
            <a:ln w="6350">
              <a:solidFill>
                <a:srgbClr val="366B7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0" hangingPunct="0"/>
              <a:r>
                <a:rPr kumimoji="0" lang="en-US" altLang="zh-CN" sz="1500" b="1">
                  <a:solidFill>
                    <a:schemeClr val="bg1"/>
                  </a:solidFill>
                  <a:latin typeface="Arial" charset="0"/>
                </a:rPr>
                <a:t>1</a:t>
              </a:r>
            </a:p>
          </p:txBody>
        </p:sp>
        <p:sp>
          <p:nvSpPr>
            <p:cNvPr id="7" name="Rectangle 8"/>
            <p:cNvSpPr>
              <a:spLocks noChangeArrowheads="1"/>
            </p:cNvSpPr>
            <p:nvPr/>
          </p:nvSpPr>
          <p:spPr bwMode="auto">
            <a:xfrm>
              <a:off x="816" y="1152"/>
              <a:ext cx="4320" cy="480"/>
            </a:xfrm>
            <a:prstGeom prst="rect">
              <a:avLst/>
            </a:prstGeom>
            <a:solidFill>
              <a:srgbClr val="366B7E"/>
            </a:solidFill>
            <a:ln w="9525">
              <a:solidFill>
                <a:srgbClr val="366B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dirty="0">
                  <a:solidFill>
                    <a:schemeClr val="bg1"/>
                  </a:solidFill>
                </a:rPr>
                <a:t>Fisheries and Management in the Guangdong Province, China: </a:t>
              </a:r>
              <a:endParaRPr lang="en-US" altLang="zh-CN" sz="1600" b="1" dirty="0" smtClean="0">
                <a:solidFill>
                  <a:schemeClr val="bg1"/>
                </a:solidFill>
              </a:endParaRPr>
            </a:p>
            <a:p>
              <a:r>
                <a:rPr lang="en-US" altLang="zh-CN" sz="1600" b="1" dirty="0" smtClean="0">
                  <a:solidFill>
                    <a:schemeClr val="bg1"/>
                  </a:solidFill>
                </a:rPr>
                <a:t>Challenges </a:t>
              </a:r>
              <a:r>
                <a:rPr lang="en-US" altLang="zh-CN" sz="1600" b="1" dirty="0">
                  <a:solidFill>
                    <a:schemeClr val="bg1"/>
                  </a:solidFill>
                </a:rPr>
                <a:t>and Recent Developments</a:t>
              </a:r>
              <a:endParaRPr lang="zh-CN" altLang="en-US" sz="1600" b="1" dirty="0">
                <a:solidFill>
                  <a:schemeClr val="bg1"/>
                </a:solidFill>
              </a:endParaRPr>
            </a:p>
          </p:txBody>
        </p:sp>
      </p:grpSp>
    </p:spTree>
    <p:extLst>
      <p:ext uri="{BB962C8B-B14F-4D97-AF65-F5344CB8AC3E}">
        <p14:creationId xmlns:p14="http://schemas.microsoft.com/office/powerpoint/2010/main" val="453451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Rich biodiversity, high valuation</a:t>
            </a:r>
            <a:endParaRPr lang="zh-CN" altLang="en-US" dirty="0"/>
          </a:p>
        </p:txBody>
      </p:sp>
      <p:sp>
        <p:nvSpPr>
          <p:cNvPr id="3" name="内容占位符 2"/>
          <p:cNvSpPr>
            <a:spLocks noGrp="1"/>
          </p:cNvSpPr>
          <p:nvPr>
            <p:ph idx="1"/>
          </p:nvPr>
        </p:nvSpPr>
        <p:spPr>
          <a:xfrm>
            <a:off x="467544" y="1626484"/>
            <a:ext cx="8229600" cy="4325112"/>
          </a:xfrm>
        </p:spPr>
        <p:txBody>
          <a:bodyPr/>
          <a:lstStyle/>
          <a:p>
            <a:r>
              <a:rPr lang="en-US" altLang="zh-CN" dirty="0" smtClean="0"/>
              <a:t>Rich biodiversity: fish species – 229, shellfish species – 84</a:t>
            </a:r>
            <a:r>
              <a:rPr lang="zh-CN" altLang="en-US" dirty="0" smtClean="0"/>
              <a:t>， </a:t>
            </a:r>
            <a:r>
              <a:rPr lang="en-US" altLang="zh-CN" dirty="0" err="1" smtClean="0"/>
              <a:t>cephalopodium</a:t>
            </a:r>
            <a:r>
              <a:rPr lang="en-US" altLang="zh-CN" dirty="0" smtClean="0"/>
              <a:t> species – 17</a:t>
            </a:r>
            <a:r>
              <a:rPr lang="en-US" altLang="zh-CN" dirty="0"/>
              <a:t>,</a:t>
            </a:r>
            <a:r>
              <a:rPr lang="zh-CN" altLang="en-US" dirty="0" smtClean="0"/>
              <a:t>（</a:t>
            </a:r>
            <a:r>
              <a:rPr lang="en-US" altLang="zh-CN" dirty="0" err="1" smtClean="0"/>
              <a:t>Jia</a:t>
            </a:r>
            <a:r>
              <a:rPr lang="en-US" altLang="zh-CN" dirty="0" smtClean="0"/>
              <a:t> et al.</a:t>
            </a:r>
            <a:r>
              <a:rPr lang="zh-CN" altLang="en-US" dirty="0" smtClean="0"/>
              <a:t>，</a:t>
            </a:r>
            <a:r>
              <a:rPr lang="en-US" altLang="zh-CN" dirty="0" smtClean="0"/>
              <a:t>2012</a:t>
            </a:r>
            <a:r>
              <a:rPr lang="zh-CN" altLang="en-US" dirty="0" smtClean="0"/>
              <a:t>）</a:t>
            </a:r>
            <a:endParaRPr lang="en-US" altLang="zh-CN" dirty="0"/>
          </a:p>
          <a:p>
            <a:r>
              <a:rPr lang="en-US" altLang="zh-CN" dirty="0" smtClean="0"/>
              <a:t>Fishery Production</a:t>
            </a:r>
            <a:endParaRPr lang="en-US" altLang="zh-CN" dirty="0"/>
          </a:p>
          <a:p>
            <a:r>
              <a:rPr lang="en-US" altLang="zh-CN" dirty="0" err="1" smtClean="0"/>
              <a:t>Ecnomic</a:t>
            </a:r>
            <a:r>
              <a:rPr lang="en-US" altLang="zh-CN" dirty="0" smtClean="0"/>
              <a:t> valuation</a:t>
            </a:r>
            <a:endParaRPr lang="zh-CN" altLang="en-US" dirty="0"/>
          </a:p>
          <a:p>
            <a:endParaRPr lang="zh-CN" altLang="en-US" dirty="0"/>
          </a:p>
        </p:txBody>
      </p:sp>
      <p:graphicFrame>
        <p:nvGraphicFramePr>
          <p:cNvPr id="4" name="图表 3"/>
          <p:cNvGraphicFramePr>
            <a:graphicFrameLocks/>
          </p:cNvGraphicFramePr>
          <p:nvPr>
            <p:extLst>
              <p:ext uri="{D42A27DB-BD31-4B8C-83A1-F6EECF244321}">
                <p14:modId xmlns:p14="http://schemas.microsoft.com/office/powerpoint/2010/main" val="252013293"/>
              </p:ext>
            </p:extLst>
          </p:nvPr>
        </p:nvGraphicFramePr>
        <p:xfrm>
          <a:off x="532502" y="4138259"/>
          <a:ext cx="2952328" cy="2349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a:graphicFrameLocks/>
          </p:cNvGraphicFramePr>
          <p:nvPr>
            <p:extLst>
              <p:ext uri="{D42A27DB-BD31-4B8C-83A1-F6EECF244321}">
                <p14:modId xmlns:p14="http://schemas.microsoft.com/office/powerpoint/2010/main" val="3211345073"/>
              </p:ext>
            </p:extLst>
          </p:nvPr>
        </p:nvGraphicFramePr>
        <p:xfrm>
          <a:off x="3213348" y="3131676"/>
          <a:ext cx="2592288" cy="20882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6"/>
          <p:cNvGraphicFramePr>
            <a:graphicFrameLocks/>
          </p:cNvGraphicFramePr>
          <p:nvPr>
            <p:extLst>
              <p:ext uri="{D42A27DB-BD31-4B8C-83A1-F6EECF244321}">
                <p14:modId xmlns:p14="http://schemas.microsoft.com/office/powerpoint/2010/main" val="3507945802"/>
              </p:ext>
            </p:extLst>
          </p:nvPr>
        </p:nvGraphicFramePr>
        <p:xfrm>
          <a:off x="5589612" y="2483604"/>
          <a:ext cx="2438772" cy="2091680"/>
        </p:xfrm>
        <a:graphic>
          <a:graphicData uri="http://schemas.openxmlformats.org/drawingml/2006/chart">
            <c:chart xmlns:c="http://schemas.openxmlformats.org/drawingml/2006/chart" xmlns:r="http://schemas.openxmlformats.org/officeDocument/2006/relationships" r:id="rId5"/>
          </a:graphicData>
        </a:graphic>
      </p:graphicFrame>
      <p:sp>
        <p:nvSpPr>
          <p:cNvPr id="10" name="右箭头 9"/>
          <p:cNvSpPr/>
          <p:nvPr/>
        </p:nvSpPr>
        <p:spPr>
          <a:xfrm>
            <a:off x="2205236" y="3995772"/>
            <a:ext cx="129614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4653508" y="2852936"/>
            <a:ext cx="129614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1269132" y="6309320"/>
            <a:ext cx="684803" cy="369332"/>
          </a:xfrm>
          <a:prstGeom prst="rect">
            <a:avLst/>
          </a:prstGeom>
          <a:noFill/>
        </p:spPr>
        <p:txBody>
          <a:bodyPr wrap="none" rtlCol="0">
            <a:spAutoFit/>
          </a:bodyPr>
          <a:lstStyle/>
          <a:p>
            <a:r>
              <a:rPr lang="en-US" altLang="zh-CN" dirty="0" smtClean="0"/>
              <a:t>1990</a:t>
            </a:r>
            <a:endParaRPr lang="zh-CN" altLang="en-US" dirty="0"/>
          </a:p>
        </p:txBody>
      </p:sp>
      <p:sp>
        <p:nvSpPr>
          <p:cNvPr id="13" name="TextBox 12"/>
          <p:cNvSpPr txBox="1"/>
          <p:nvPr/>
        </p:nvSpPr>
        <p:spPr>
          <a:xfrm>
            <a:off x="4221460" y="5003884"/>
            <a:ext cx="736099" cy="369332"/>
          </a:xfrm>
          <a:prstGeom prst="rect">
            <a:avLst/>
          </a:prstGeom>
          <a:noFill/>
        </p:spPr>
        <p:txBody>
          <a:bodyPr wrap="none" rtlCol="0">
            <a:spAutoFit/>
          </a:bodyPr>
          <a:lstStyle/>
          <a:p>
            <a:r>
              <a:rPr lang="en-US" altLang="zh-CN" dirty="0" smtClean="0"/>
              <a:t>2000</a:t>
            </a:r>
            <a:endParaRPr lang="zh-CN" altLang="en-US" dirty="0"/>
          </a:p>
        </p:txBody>
      </p:sp>
      <p:sp>
        <p:nvSpPr>
          <p:cNvPr id="14" name="TextBox 13"/>
          <p:cNvSpPr txBox="1"/>
          <p:nvPr/>
        </p:nvSpPr>
        <p:spPr>
          <a:xfrm>
            <a:off x="6597724" y="4427983"/>
            <a:ext cx="694421" cy="369332"/>
          </a:xfrm>
          <a:prstGeom prst="rect">
            <a:avLst/>
          </a:prstGeom>
          <a:noFill/>
        </p:spPr>
        <p:txBody>
          <a:bodyPr wrap="none" rtlCol="0">
            <a:spAutoFit/>
          </a:bodyPr>
          <a:lstStyle/>
          <a:p>
            <a:r>
              <a:rPr lang="en-US" altLang="zh-CN" dirty="0" smtClean="0"/>
              <a:t>2010</a:t>
            </a:r>
            <a:endParaRPr lang="zh-CN" altLang="en-US" dirty="0"/>
          </a:p>
        </p:txBody>
      </p:sp>
      <p:sp>
        <p:nvSpPr>
          <p:cNvPr id="6" name="TextBox 5"/>
          <p:cNvSpPr txBox="1"/>
          <p:nvPr/>
        </p:nvSpPr>
        <p:spPr>
          <a:xfrm>
            <a:off x="3635896" y="5579948"/>
            <a:ext cx="4536504" cy="646331"/>
          </a:xfrm>
          <a:prstGeom prst="rect">
            <a:avLst/>
          </a:prstGeom>
          <a:noFill/>
        </p:spPr>
        <p:txBody>
          <a:bodyPr wrap="square" rtlCol="0">
            <a:spAutoFit/>
          </a:bodyPr>
          <a:lstStyle/>
          <a:p>
            <a:r>
              <a:rPr lang="en-US" altLang="zh-CN" dirty="0" smtClean="0"/>
              <a:t>The figure showed the  China’s fishery economic valuation from 1990 to 2010</a:t>
            </a:r>
            <a:endParaRPr lang="zh-CN" altLang="en-US" dirty="0"/>
          </a:p>
        </p:txBody>
      </p:sp>
      <p:cxnSp>
        <p:nvCxnSpPr>
          <p:cNvPr id="9" name="直接箭头连接符 8"/>
          <p:cNvCxnSpPr/>
          <p:nvPr/>
        </p:nvCxnSpPr>
        <p:spPr>
          <a:xfrm>
            <a:off x="107504" y="5146905"/>
            <a:ext cx="82261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0" y="4398894"/>
            <a:ext cx="1303562"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dirty="0" smtClean="0"/>
              <a:t>Guangdong</a:t>
            </a:r>
            <a:endParaRPr lang="zh-CN" altLang="en-US" dirty="0"/>
          </a:p>
        </p:txBody>
      </p:sp>
    </p:spTree>
    <p:extLst>
      <p:ext uri="{BB962C8B-B14F-4D97-AF65-F5344CB8AC3E}">
        <p14:creationId xmlns:p14="http://schemas.microsoft.com/office/powerpoint/2010/main" val="3588785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迪凯特</Template>
  <TotalTime>17426</TotalTime>
  <Words>2731</Words>
  <Application>Microsoft Office PowerPoint</Application>
  <PresentationFormat>全屏显示(4:3)</PresentationFormat>
  <Paragraphs>459</Paragraphs>
  <Slides>58</Slides>
  <Notes>21</Notes>
  <HiddenSlides>0</HiddenSlides>
  <MMClips>0</MMClips>
  <ScaleCrop>false</ScaleCrop>
  <HeadingPairs>
    <vt:vector size="4" baseType="variant">
      <vt:variant>
        <vt:lpstr>主题</vt:lpstr>
      </vt:variant>
      <vt:variant>
        <vt:i4>1</vt:i4>
      </vt:variant>
      <vt:variant>
        <vt:lpstr>幻灯片标题</vt:lpstr>
      </vt:variant>
      <vt:variant>
        <vt:i4>58</vt:i4>
      </vt:variant>
    </vt:vector>
  </HeadingPairs>
  <TitlesOfParts>
    <vt:vector size="59" baseType="lpstr">
      <vt:lpstr>Decatur</vt:lpstr>
      <vt:lpstr>Stock Assessment Methodologies of reef systems: A Case study Using Yangmeikeng Artificial Reef</vt:lpstr>
      <vt:lpstr>Contents</vt:lpstr>
      <vt:lpstr>PowerPoint 演示文稿</vt:lpstr>
      <vt:lpstr>Contents: what did we do in Hawaii…</vt:lpstr>
      <vt:lpstr>PowerPoint 演示文稿</vt:lpstr>
      <vt:lpstr>PowerPoint 演示文稿</vt:lpstr>
      <vt:lpstr>PowerPoint 演示文稿</vt:lpstr>
      <vt:lpstr>PowerPoint 演示文稿</vt:lpstr>
      <vt:lpstr>Rich biodiversity, high valuation</vt:lpstr>
      <vt:lpstr>PowerPoint 演示文稿</vt:lpstr>
      <vt:lpstr>Commercial fisheries</vt:lpstr>
      <vt:lpstr>Challenge</vt:lpstr>
      <vt:lpstr>Challenge</vt:lpstr>
      <vt:lpstr>Total catch in Guangdong Province</vt:lpstr>
      <vt:lpstr>CPUE</vt:lpstr>
      <vt:lpstr>Vessel</vt:lpstr>
      <vt:lpstr>Conclusion</vt:lpstr>
      <vt:lpstr>Fisheries management strategies in Guangdong province: China’s Summer Fishing Moratorium (Close Season)</vt:lpstr>
      <vt:lpstr>Fisheries management strategies in Guangdong province:    Stocking enhancement</vt:lpstr>
      <vt:lpstr>Why we selected these species</vt:lpstr>
      <vt:lpstr>When we stocking…</vt:lpstr>
      <vt:lpstr>PowerPoint 演示文稿</vt:lpstr>
      <vt:lpstr>Fisheries management strategies in Guangdong province:  Artificial reef construction</vt:lpstr>
      <vt:lpstr>Construction schedule and scale</vt:lpstr>
      <vt:lpstr>Fisheries management strategies in Guangdong province: Other management strategies</vt:lpstr>
      <vt:lpstr>Discussion: it works or not…</vt:lpstr>
      <vt:lpstr>PowerPoint 演示文稿</vt:lpstr>
      <vt:lpstr>PowerPoint 演示文稿</vt:lpstr>
      <vt:lpstr>PowerPoint 演示文稿</vt:lpstr>
      <vt:lpstr>PowerPoint 演示文稿</vt:lpstr>
      <vt:lpstr>PowerPoint 演示文稿</vt:lpstr>
      <vt:lpstr>Survey Station design: how to select the station</vt:lpstr>
      <vt:lpstr>Yangmeikeng Artificial reef</vt:lpstr>
      <vt:lpstr>PowerPoint 演示文稿</vt:lpstr>
      <vt:lpstr>PowerPoint 演示文稿</vt:lpstr>
      <vt:lpstr>PowerPoint 演示文稿</vt:lpstr>
      <vt:lpstr>PowerPoint 演示文稿</vt:lpstr>
      <vt:lpstr>Data source: which style data we need</vt:lpstr>
      <vt:lpstr>Trawl data preliminary results </vt:lpstr>
      <vt:lpstr>PowerPoint 演示文稿</vt:lpstr>
      <vt:lpstr>PowerPoint 演示文稿</vt:lpstr>
      <vt:lpstr>PowerPoint 演示文稿</vt:lpstr>
      <vt:lpstr>PowerPoint 演示文稿</vt:lpstr>
      <vt:lpstr>PowerPoint 演示文稿</vt:lpstr>
      <vt:lpstr>Yangmeiken</vt:lpstr>
      <vt:lpstr>Yangmeiken</vt:lpstr>
      <vt:lpstr>Sampling area</vt:lpstr>
      <vt:lpstr>Sampling method</vt:lpstr>
      <vt:lpstr>Trawl survey data</vt:lpstr>
      <vt:lpstr>Gillnet survey data</vt:lpstr>
      <vt:lpstr>Trawl survey data – Regression Tree</vt:lpstr>
      <vt:lpstr>Gillnet survey data – Regression Tree</vt:lpstr>
      <vt:lpstr>PowerPoint 演示文稿</vt:lpstr>
      <vt:lpstr>Conclusion</vt:lpstr>
      <vt:lpstr>PowerPoint 演示文稿</vt:lpstr>
      <vt:lpstr>Future work plan</vt:lpstr>
      <vt:lpstr>Bottlenecks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Fisheries and Management in the Guangdong Province, China Challenge and Recent Development</dc:title>
  <dc:creator>Chuanxin Qin</dc:creator>
  <cp:lastModifiedBy>owner</cp:lastModifiedBy>
  <cp:revision>193</cp:revision>
  <cp:lastPrinted>2012-10-16T00:55:25Z</cp:lastPrinted>
  <dcterms:created xsi:type="dcterms:W3CDTF">2012-09-06T01:18:14Z</dcterms:created>
  <dcterms:modified xsi:type="dcterms:W3CDTF">2012-10-19T05:46:11Z</dcterms:modified>
</cp:coreProperties>
</file>