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61" r:id="rId4"/>
    <p:sldId id="263" r:id="rId5"/>
    <p:sldId id="258" r:id="rId6"/>
    <p:sldId id="259" r:id="rId7"/>
    <p:sldId id="262" r:id="rId8"/>
    <p:sldId id="308" r:id="rId9"/>
    <p:sldId id="309" r:id="rId10"/>
    <p:sldId id="310" r:id="rId11"/>
    <p:sldId id="311" r:id="rId12"/>
    <p:sldId id="312" r:id="rId13"/>
    <p:sldId id="315" r:id="rId14"/>
    <p:sldId id="317" r:id="rId15"/>
    <p:sldId id="318" r:id="rId16"/>
    <p:sldId id="305" r:id="rId17"/>
    <p:sldId id="306" r:id="rId18"/>
    <p:sldId id="296" r:id="rId19"/>
    <p:sldId id="299" r:id="rId20"/>
    <p:sldId id="300" r:id="rId21"/>
    <p:sldId id="301" r:id="rId22"/>
    <p:sldId id="302" r:id="rId23"/>
    <p:sldId id="290" r:id="rId24"/>
    <p:sldId id="260" r:id="rId25"/>
    <p:sldId id="294" r:id="rId26"/>
    <p:sldId id="295" r:id="rId27"/>
    <p:sldId id="319" r:id="rId2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FF9A"/>
    <a:srgbClr val="008000"/>
    <a:srgbClr val="FFE48F"/>
    <a:srgbClr val="AFDDFF"/>
    <a:srgbClr val="7DDDFF"/>
    <a:srgbClr val="CC9900"/>
    <a:srgbClr val="FF9900"/>
  </p:clrMru>
</p:presentationPr>
</file>

<file path=ppt/tableStyles.xml><?xml version="1.0" encoding="utf-8"?>
<a:tblStyleLst xmlns:a="http://schemas.openxmlformats.org/drawingml/2006/main" def="{5C22544A-7EE6-4342-B048-85BDC9FD1C3A}">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14" autoAdjust="0"/>
    <p:restoredTop sz="86314" autoAdjust="0"/>
  </p:normalViewPr>
  <p:slideViewPr>
    <p:cSldViewPr>
      <p:cViewPr>
        <p:scale>
          <a:sx n="60" d="100"/>
          <a:sy n="60" d="100"/>
        </p:scale>
        <p:origin x="-1656"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E:\2011caizheng\&#21344;&#29992;&#28023;&#22495;&#28393;&#28034;&#21450;&#27700;&#29983;&#26893;&#34987;&#38754;&#31215;.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2011caizheng\rate%20of%20shoreline%20chang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13033436108172874"/>
          <c:y val="5.1400554097404488E-2"/>
          <c:w val="0.84328922495274106"/>
          <c:h val="0.68802984672690004"/>
        </c:manualLayout>
      </c:layout>
      <c:barChart>
        <c:barDir val="col"/>
        <c:grouping val="clustered"/>
        <c:ser>
          <c:idx val="0"/>
          <c:order val="0"/>
          <c:tx>
            <c:strRef>
              <c:f>Sheet1!$C$1</c:f>
              <c:strCache>
                <c:ptCount val="1"/>
                <c:pt idx="0">
                  <c:v>围填海面积变化率</c:v>
                </c:pt>
              </c:strCache>
            </c:strRef>
          </c:tx>
          <c:spPr>
            <a:solidFill>
              <a:srgbClr val="0070C0"/>
            </a:solidFill>
            <a:ln>
              <a:noFill/>
            </a:ln>
          </c:spPr>
          <c:dLbls>
            <c:dLbl>
              <c:idx val="3"/>
              <c:layout>
                <c:manualLayout>
                  <c:x val="-1.1454753722794956E-2"/>
                  <c:y val="-2.9914529914529909E-2"/>
                </c:manualLayout>
              </c:layout>
              <c:dLblPos val="outEnd"/>
              <c:showVal val="1"/>
            </c:dLbl>
            <c:dLblPos val="outEnd"/>
            <c:showVal val="1"/>
          </c:dLbls>
          <c:cat>
            <c:numRef>
              <c:f>Sheet1!$A$3:$A$8</c:f>
              <c:numCache>
                <c:formatCode>General</c:formatCode>
                <c:ptCount val="6"/>
                <c:pt idx="0">
                  <c:v>2005</c:v>
                </c:pt>
                <c:pt idx="1">
                  <c:v>2006</c:v>
                </c:pt>
                <c:pt idx="2">
                  <c:v>2008</c:v>
                </c:pt>
                <c:pt idx="3">
                  <c:v>2009</c:v>
                </c:pt>
                <c:pt idx="4">
                  <c:v>2010</c:v>
                </c:pt>
                <c:pt idx="5">
                  <c:v>2011</c:v>
                </c:pt>
              </c:numCache>
            </c:numRef>
          </c:cat>
          <c:val>
            <c:numRef>
              <c:f>Sheet1!$C$3:$C$8</c:f>
              <c:numCache>
                <c:formatCode>0.0_);[Red]\(0.0\)</c:formatCode>
                <c:ptCount val="6"/>
                <c:pt idx="0">
                  <c:v>83.946308724832207</c:v>
                </c:pt>
                <c:pt idx="1">
                  <c:v>67.235843549328692</c:v>
                </c:pt>
                <c:pt idx="2">
                  <c:v>88.61999999999999</c:v>
                </c:pt>
                <c:pt idx="3">
                  <c:v>51.827519200518203</c:v>
                </c:pt>
                <c:pt idx="4">
                  <c:v>35.641150658215494</c:v>
                </c:pt>
                <c:pt idx="5">
                  <c:v>22.553468727534145</c:v>
                </c:pt>
              </c:numCache>
            </c:numRef>
          </c:val>
        </c:ser>
        <c:ser>
          <c:idx val="1"/>
          <c:order val="1"/>
          <c:tx>
            <c:strRef>
              <c:f>Sheet1!$E$1</c:f>
              <c:strCache>
                <c:ptCount val="1"/>
                <c:pt idx="0">
                  <c:v>占用滩涂面积变化率</c:v>
                </c:pt>
              </c:strCache>
            </c:strRef>
          </c:tx>
          <c:spPr>
            <a:solidFill>
              <a:srgbClr val="FFC000"/>
            </a:solidFill>
            <a:ln>
              <a:noFill/>
            </a:ln>
          </c:spPr>
          <c:dLbls>
            <c:dLbl>
              <c:idx val="3"/>
              <c:layout>
                <c:manualLayout>
                  <c:x val="-4.5819014891179113E-3"/>
                  <c:y val="0"/>
                </c:manualLayout>
              </c:layout>
              <c:dLblPos val="ctr"/>
              <c:showVal val="1"/>
            </c:dLbl>
            <c:dLblPos val="ctr"/>
            <c:showVal val="1"/>
          </c:dLbls>
          <c:cat>
            <c:numRef>
              <c:f>Sheet1!$A$3:$A$8</c:f>
              <c:numCache>
                <c:formatCode>General</c:formatCode>
                <c:ptCount val="6"/>
                <c:pt idx="0">
                  <c:v>2005</c:v>
                </c:pt>
                <c:pt idx="1">
                  <c:v>2006</c:v>
                </c:pt>
                <c:pt idx="2">
                  <c:v>2008</c:v>
                </c:pt>
                <c:pt idx="3">
                  <c:v>2009</c:v>
                </c:pt>
                <c:pt idx="4">
                  <c:v>2010</c:v>
                </c:pt>
                <c:pt idx="5">
                  <c:v>2011</c:v>
                </c:pt>
              </c:numCache>
            </c:numRef>
          </c:cat>
          <c:val>
            <c:numRef>
              <c:f>Sheet1!$E$3:$E$8</c:f>
              <c:numCache>
                <c:formatCode>0.0_);[Red]\(0.0\)</c:formatCode>
                <c:ptCount val="6"/>
                <c:pt idx="0">
                  <c:v>73.099999999999994</c:v>
                </c:pt>
                <c:pt idx="1">
                  <c:v>41.220000000000013</c:v>
                </c:pt>
                <c:pt idx="2">
                  <c:v>54.35</c:v>
                </c:pt>
                <c:pt idx="3">
                  <c:v>7.3460665152931934</c:v>
                </c:pt>
                <c:pt idx="4">
                  <c:v>16.05</c:v>
                </c:pt>
                <c:pt idx="5">
                  <c:v>6.6117567415096463</c:v>
                </c:pt>
              </c:numCache>
            </c:numRef>
          </c:val>
        </c:ser>
        <c:ser>
          <c:idx val="2"/>
          <c:order val="2"/>
          <c:tx>
            <c:strRef>
              <c:f>Sheet1!$G$1</c:f>
              <c:strCache>
                <c:ptCount val="1"/>
                <c:pt idx="0">
                  <c:v>占用水生植物区面积变化率</c:v>
                </c:pt>
              </c:strCache>
            </c:strRef>
          </c:tx>
          <c:spPr>
            <a:solidFill>
              <a:srgbClr val="00FF00"/>
            </a:solidFill>
            <a:ln>
              <a:noFill/>
            </a:ln>
          </c:spPr>
          <c:dLbls>
            <c:dLbl>
              <c:idx val="5"/>
              <c:layout>
                <c:manualLayout>
                  <c:x val="1.6036655211913043E-2"/>
                  <c:y val="0"/>
                </c:manualLayout>
              </c:layout>
              <c:dLblPos val="outEnd"/>
              <c:showVal val="1"/>
            </c:dLbl>
            <c:dLblPos val="outEnd"/>
            <c:showVal val="1"/>
          </c:dLbls>
          <c:cat>
            <c:numRef>
              <c:f>Sheet1!$A$3:$A$8</c:f>
              <c:numCache>
                <c:formatCode>General</c:formatCode>
                <c:ptCount val="6"/>
                <c:pt idx="0">
                  <c:v>2005</c:v>
                </c:pt>
                <c:pt idx="1">
                  <c:v>2006</c:v>
                </c:pt>
                <c:pt idx="2">
                  <c:v>2008</c:v>
                </c:pt>
                <c:pt idx="3">
                  <c:v>2009</c:v>
                </c:pt>
                <c:pt idx="4">
                  <c:v>2010</c:v>
                </c:pt>
                <c:pt idx="5">
                  <c:v>2011</c:v>
                </c:pt>
              </c:numCache>
            </c:numRef>
          </c:cat>
          <c:val>
            <c:numRef>
              <c:f>Sheet1!$G$3:$G$8</c:f>
              <c:numCache>
                <c:formatCode>0.0_);[Red]\(0.0\)</c:formatCode>
                <c:ptCount val="6"/>
                <c:pt idx="0">
                  <c:v>0</c:v>
                </c:pt>
                <c:pt idx="1">
                  <c:v>0</c:v>
                </c:pt>
                <c:pt idx="2">
                  <c:v>103.56347438752785</c:v>
                </c:pt>
                <c:pt idx="3">
                  <c:v>35.995623632385112</c:v>
                </c:pt>
                <c:pt idx="4">
                  <c:v>29.042638777151975</c:v>
                </c:pt>
                <c:pt idx="5">
                  <c:v>47.443890274314086</c:v>
                </c:pt>
              </c:numCache>
            </c:numRef>
          </c:val>
        </c:ser>
        <c:axId val="64809216"/>
        <c:axId val="65171456"/>
      </c:barChart>
      <c:catAx>
        <c:axId val="64809216"/>
        <c:scaling>
          <c:orientation val="minMax"/>
        </c:scaling>
        <c:axPos val="b"/>
        <c:numFmt formatCode="General" sourceLinked="1"/>
        <c:majorTickMark val="none"/>
        <c:tickLblPos val="nextTo"/>
        <c:txPr>
          <a:bodyPr/>
          <a:lstStyle/>
          <a:p>
            <a:pPr>
              <a:defRPr sz="1600">
                <a:latin typeface="Times New Roman" pitchFamily="18" charset="0"/>
                <a:cs typeface="Times New Roman" pitchFamily="18" charset="0"/>
              </a:defRPr>
            </a:pPr>
            <a:endParaRPr lang="zh-CN"/>
          </a:p>
        </c:txPr>
        <c:crossAx val="65171456"/>
        <c:crosses val="autoZero"/>
        <c:auto val="1"/>
        <c:lblAlgn val="ctr"/>
        <c:lblOffset val="100"/>
      </c:catAx>
      <c:valAx>
        <c:axId val="65171456"/>
        <c:scaling>
          <c:orientation val="minMax"/>
        </c:scaling>
        <c:axPos val="l"/>
        <c:majorGridlines>
          <c:spPr>
            <a:ln w="6350">
              <a:solidFill>
                <a:schemeClr val="bg1">
                  <a:lumMod val="75000"/>
                </a:schemeClr>
              </a:solidFill>
              <a:prstDash val="sysDot"/>
            </a:ln>
          </c:spPr>
        </c:majorGridlines>
        <c:title>
          <c:tx>
            <c:rich>
              <a:bodyPr/>
              <a:lstStyle/>
              <a:p>
                <a:pPr>
                  <a:defRPr/>
                </a:pPr>
                <a:r>
                  <a:rPr lang="zh-CN"/>
                  <a:t>占用面积增长变化率</a:t>
                </a:r>
                <a:r>
                  <a:rPr lang="en-US"/>
                  <a:t>%</a:t>
                </a:r>
                <a:endParaRPr lang="zh-CN"/>
              </a:p>
            </c:rich>
          </c:tx>
          <c:layout>
            <c:manualLayout>
              <c:xMode val="edge"/>
              <c:yMode val="edge"/>
              <c:x val="1.4954135887653227E-2"/>
              <c:y val="0.16848643919510195"/>
            </c:manualLayout>
          </c:layout>
        </c:title>
        <c:numFmt formatCode="0.0_);[Red]\(0.0\)" sourceLinked="1"/>
        <c:tickLblPos val="nextTo"/>
        <c:crossAx val="64809216"/>
        <c:crosses val="autoZero"/>
        <c:crossBetween val="between"/>
      </c:valAx>
    </c:plotArea>
    <c:legend>
      <c:legendPos val="r"/>
      <c:layout>
        <c:manualLayout>
          <c:xMode val="edge"/>
          <c:yMode val="edge"/>
          <c:x val="1.2003086659676815E-2"/>
          <c:y val="0.87905365995917528"/>
          <c:w val="0.96279646057968016"/>
          <c:h val="7.5225648877223703E-2"/>
        </c:manualLayout>
      </c:layout>
    </c:legend>
    <c:plotVisOnly val="1"/>
  </c:chart>
  <c:spPr>
    <a:solidFill>
      <a:schemeClr val="bg2"/>
    </a:solidFill>
    <a:ln>
      <a:noFill/>
    </a:ln>
  </c:spPr>
  <c:txPr>
    <a:bodyPr/>
    <a:lstStyle/>
    <a:p>
      <a:pPr>
        <a:defRPr sz="1600">
          <a:latin typeface="+mn-ea"/>
          <a:ea typeface="+mn-ea"/>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barChart>
        <c:barDir val="col"/>
        <c:grouping val="clustered"/>
        <c:ser>
          <c:idx val="0"/>
          <c:order val="0"/>
          <c:tx>
            <c:strRef>
              <c:f>Sheet1!$F$1</c:f>
              <c:strCache>
                <c:ptCount val="1"/>
                <c:pt idx="0">
                  <c:v>Shape_Length</c:v>
                </c:pt>
              </c:strCache>
            </c:strRef>
          </c:tx>
          <c:spPr>
            <a:solidFill>
              <a:schemeClr val="bg1">
                <a:lumMod val="50000"/>
              </a:schemeClr>
            </a:solidFill>
          </c:spPr>
          <c:cat>
            <c:strRef>
              <c:f>Sheet1!$D$2:$D$14</c:f>
              <c:strCache>
                <c:ptCount val="13"/>
                <c:pt idx="0">
                  <c:v>05/14/1987</c:v>
                </c:pt>
                <c:pt idx="1">
                  <c:v>04/23/1997</c:v>
                </c:pt>
                <c:pt idx="2">
                  <c:v>06/18/2000</c:v>
                </c:pt>
                <c:pt idx="3">
                  <c:v>02/08/2002</c:v>
                </c:pt>
                <c:pt idx="4">
                  <c:v>05/18/2003</c:v>
                </c:pt>
                <c:pt idx="5">
                  <c:v>11/20/2004</c:v>
                </c:pt>
                <c:pt idx="6">
                  <c:v>05/15/2005</c:v>
                </c:pt>
                <c:pt idx="7">
                  <c:v>05/02/2006</c:v>
                </c:pt>
                <c:pt idx="8">
                  <c:v>04/03/2007</c:v>
                </c:pt>
                <c:pt idx="9">
                  <c:v>03/04/2008</c:v>
                </c:pt>
                <c:pt idx="10">
                  <c:v>05/26/2009</c:v>
                </c:pt>
                <c:pt idx="11">
                  <c:v>05/13/2010</c:v>
                </c:pt>
                <c:pt idx="12">
                  <c:v>08/20/2011</c:v>
                </c:pt>
              </c:strCache>
            </c:strRef>
          </c:cat>
          <c:val>
            <c:numRef>
              <c:f>Sheet1!$F$2:$F$14</c:f>
              <c:numCache>
                <c:formatCode>General</c:formatCode>
                <c:ptCount val="13"/>
                <c:pt idx="0">
                  <c:v>224476.32602316298</c:v>
                </c:pt>
                <c:pt idx="1">
                  <c:v>241772.60173388326</c:v>
                </c:pt>
                <c:pt idx="2">
                  <c:v>244842.90145605209</c:v>
                </c:pt>
                <c:pt idx="3">
                  <c:v>248781.77461038771</c:v>
                </c:pt>
                <c:pt idx="4">
                  <c:v>252215.27964671311</c:v>
                </c:pt>
                <c:pt idx="5">
                  <c:v>251376.73374096872</c:v>
                </c:pt>
                <c:pt idx="6">
                  <c:v>258031.22232500603</c:v>
                </c:pt>
                <c:pt idx="7">
                  <c:v>260262.50553307077</c:v>
                </c:pt>
                <c:pt idx="8">
                  <c:v>286828.79564607673</c:v>
                </c:pt>
                <c:pt idx="9">
                  <c:v>384145.14700757759</c:v>
                </c:pt>
                <c:pt idx="10">
                  <c:v>458802.05638456682</c:v>
                </c:pt>
                <c:pt idx="11">
                  <c:v>486860.90434834122</c:v>
                </c:pt>
                <c:pt idx="12">
                  <c:v>522512.89576661156</c:v>
                </c:pt>
              </c:numCache>
            </c:numRef>
          </c:val>
        </c:ser>
        <c:axId val="64732544"/>
        <c:axId val="64750720"/>
      </c:barChart>
      <c:catAx>
        <c:axId val="64732544"/>
        <c:scaling>
          <c:orientation val="minMax"/>
        </c:scaling>
        <c:axPos val="b"/>
        <c:majorTickMark val="none"/>
        <c:tickLblPos val="nextTo"/>
        <c:crossAx val="64750720"/>
        <c:crosses val="autoZero"/>
        <c:auto val="1"/>
        <c:lblAlgn val="ctr"/>
        <c:lblOffset val="100"/>
      </c:catAx>
      <c:valAx>
        <c:axId val="64750720"/>
        <c:scaling>
          <c:orientation val="minMax"/>
        </c:scaling>
        <c:axPos val="l"/>
        <c:majorGridlines>
          <c:spPr>
            <a:ln>
              <a:solidFill>
                <a:schemeClr val="bg1">
                  <a:lumMod val="85000"/>
                </a:schemeClr>
              </a:solidFill>
              <a:prstDash val="sysDash"/>
            </a:ln>
          </c:spPr>
        </c:majorGridlines>
        <c:title>
          <c:tx>
            <c:rich>
              <a:bodyPr/>
              <a:lstStyle/>
              <a:p>
                <a:pPr>
                  <a:defRPr/>
                </a:pPr>
                <a:r>
                  <a:rPr lang="zh-CN"/>
                  <a:t>岸线长度</a:t>
                </a:r>
                <a:r>
                  <a:rPr lang="en-US"/>
                  <a:t>/m</a:t>
                </a:r>
                <a:endParaRPr lang="zh-CN"/>
              </a:p>
            </c:rich>
          </c:tx>
          <c:layout>
            <c:manualLayout>
              <c:xMode val="edge"/>
              <c:yMode val="edge"/>
              <c:x val="2.1680144015335686E-2"/>
              <c:y val="0.21695854300049425"/>
            </c:manualLayout>
          </c:layout>
        </c:title>
        <c:numFmt formatCode="General" sourceLinked="1"/>
        <c:tickLblPos val="nextTo"/>
        <c:crossAx val="64732544"/>
        <c:crosses val="autoZero"/>
        <c:crossBetween val="between"/>
      </c:valAx>
    </c:plotArea>
    <c:plotVisOnly val="1"/>
  </c:chart>
  <c:spPr>
    <a:solidFill>
      <a:srgbClr val="CCFF99"/>
    </a:solidFill>
    <a:ln>
      <a:noFill/>
    </a:ln>
    <a:effectLst>
      <a:outerShdw blurRad="50800" dist="50800" dir="5400000" algn="ctr" rotWithShape="0">
        <a:srgbClr val="000000"/>
      </a:outerShdw>
    </a:effectLst>
  </c:spPr>
  <c:txPr>
    <a:bodyPr/>
    <a:lstStyle/>
    <a:p>
      <a:pPr>
        <a:defRPr sz="1600">
          <a:latin typeface="Times New Roman" pitchFamily="18" charset="0"/>
          <a:ea typeface="+mn-ea"/>
          <a:cs typeface="Times New Roman" pitchFamily="18" charset="0"/>
        </a:defRPr>
      </a:pPr>
      <a:endParaRPr lang="zh-CN"/>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autoTitleDeleted val="1"/>
    <c:plotArea>
      <c:layout>
        <c:manualLayout>
          <c:layoutTarget val="inner"/>
          <c:xMode val="edge"/>
          <c:yMode val="edge"/>
          <c:x val="0.15455936416327506"/>
          <c:y val="5.9922613499158804E-2"/>
          <c:w val="0.82322635567496028"/>
          <c:h val="0.81939411625430603"/>
        </c:manualLayout>
      </c:layout>
      <c:lineChart>
        <c:grouping val="standard"/>
        <c:ser>
          <c:idx val="1"/>
          <c:order val="0"/>
          <c:tx>
            <c:strRef>
              <c:f>'rate of shoreline change'!$D$1</c:f>
              <c:strCache>
                <c:ptCount val="1"/>
                <c:pt idx="0">
                  <c:v>LRR</c:v>
                </c:pt>
              </c:strCache>
            </c:strRef>
          </c:tx>
          <c:spPr>
            <a:ln w="19050"/>
          </c:spPr>
          <c:marker>
            <c:symbol val="none"/>
          </c:marker>
          <c:val>
            <c:numRef>
              <c:f>'rate of shoreline change'!$D$2:$D$68</c:f>
              <c:numCache>
                <c:formatCode>0_ </c:formatCode>
                <c:ptCount val="67"/>
                <c:pt idx="0">
                  <c:v>-192.87</c:v>
                </c:pt>
                <c:pt idx="1">
                  <c:v>-177.44</c:v>
                </c:pt>
                <c:pt idx="2">
                  <c:v>-199.35000000000051</c:v>
                </c:pt>
                <c:pt idx="3">
                  <c:v>-203.22</c:v>
                </c:pt>
                <c:pt idx="4">
                  <c:v>-12.08</c:v>
                </c:pt>
                <c:pt idx="5">
                  <c:v>-1.6800000000000039</c:v>
                </c:pt>
                <c:pt idx="6">
                  <c:v>0.82000000000000062</c:v>
                </c:pt>
                <c:pt idx="7">
                  <c:v>-34.28</c:v>
                </c:pt>
                <c:pt idx="8">
                  <c:v>-277.479999999999</c:v>
                </c:pt>
                <c:pt idx="9">
                  <c:v>-302.52</c:v>
                </c:pt>
                <c:pt idx="10">
                  <c:v>-216.65</c:v>
                </c:pt>
                <c:pt idx="11">
                  <c:v>-220.79</c:v>
                </c:pt>
                <c:pt idx="12">
                  <c:v>-213.49</c:v>
                </c:pt>
                <c:pt idx="13">
                  <c:v>-415.04</c:v>
                </c:pt>
                <c:pt idx="14">
                  <c:v>-593.14</c:v>
                </c:pt>
                <c:pt idx="15">
                  <c:v>-620.16999999999996</c:v>
                </c:pt>
                <c:pt idx="16">
                  <c:v>-409.1</c:v>
                </c:pt>
                <c:pt idx="17">
                  <c:v>-342.67</c:v>
                </c:pt>
                <c:pt idx="18">
                  <c:v>-128.19</c:v>
                </c:pt>
                <c:pt idx="19">
                  <c:v>-257.16000000000008</c:v>
                </c:pt>
                <c:pt idx="20">
                  <c:v>-324.62</c:v>
                </c:pt>
                <c:pt idx="21">
                  <c:v>-286.81</c:v>
                </c:pt>
                <c:pt idx="22">
                  <c:v>-256.86</c:v>
                </c:pt>
                <c:pt idx="23">
                  <c:v>-89.47</c:v>
                </c:pt>
                <c:pt idx="24">
                  <c:v>-127.06</c:v>
                </c:pt>
                <c:pt idx="25">
                  <c:v>-176.99</c:v>
                </c:pt>
                <c:pt idx="26">
                  <c:v>-57.41</c:v>
                </c:pt>
                <c:pt idx="27">
                  <c:v>-0.69000000000000061</c:v>
                </c:pt>
                <c:pt idx="28">
                  <c:v>-8.57</c:v>
                </c:pt>
                <c:pt idx="29">
                  <c:v>-6.1599999999999975</c:v>
                </c:pt>
                <c:pt idx="30">
                  <c:v>-1.01</c:v>
                </c:pt>
                <c:pt idx="31">
                  <c:v>-5.68</c:v>
                </c:pt>
                <c:pt idx="32">
                  <c:v>-35.690000000000012</c:v>
                </c:pt>
                <c:pt idx="33">
                  <c:v>-61.48</c:v>
                </c:pt>
                <c:pt idx="34">
                  <c:v>-46.220000000000013</c:v>
                </c:pt>
                <c:pt idx="35">
                  <c:v>-44.85</c:v>
                </c:pt>
                <c:pt idx="36">
                  <c:v>-65.05</c:v>
                </c:pt>
                <c:pt idx="37">
                  <c:v>-57.32</c:v>
                </c:pt>
                <c:pt idx="38">
                  <c:v>-56.55</c:v>
                </c:pt>
                <c:pt idx="39">
                  <c:v>-45.720000000000013</c:v>
                </c:pt>
                <c:pt idx="40">
                  <c:v>-42.04</c:v>
                </c:pt>
                <c:pt idx="41">
                  <c:v>-84.6</c:v>
                </c:pt>
                <c:pt idx="42">
                  <c:v>-58.09</c:v>
                </c:pt>
                <c:pt idx="43">
                  <c:v>-41.93</c:v>
                </c:pt>
                <c:pt idx="44">
                  <c:v>-58.720000000000013</c:v>
                </c:pt>
                <c:pt idx="45">
                  <c:v>-101.1</c:v>
                </c:pt>
                <c:pt idx="46">
                  <c:v>-2.06</c:v>
                </c:pt>
                <c:pt idx="47">
                  <c:v>-370.64000000000038</c:v>
                </c:pt>
                <c:pt idx="48">
                  <c:v>-865.77000000000055</c:v>
                </c:pt>
                <c:pt idx="49">
                  <c:v>-867.93</c:v>
                </c:pt>
                <c:pt idx="50">
                  <c:v>-855.94999999999948</c:v>
                </c:pt>
                <c:pt idx="51">
                  <c:v>-849.84999999999798</c:v>
                </c:pt>
                <c:pt idx="52">
                  <c:v>-820.57</c:v>
                </c:pt>
                <c:pt idx="53">
                  <c:v>-549.49</c:v>
                </c:pt>
                <c:pt idx="54">
                  <c:v>-525</c:v>
                </c:pt>
                <c:pt idx="55">
                  <c:v>-524.34999999999798</c:v>
                </c:pt>
                <c:pt idx="56">
                  <c:v>-455.63</c:v>
                </c:pt>
                <c:pt idx="57">
                  <c:v>-479.45</c:v>
                </c:pt>
                <c:pt idx="58">
                  <c:v>-107.67999999999998</c:v>
                </c:pt>
                <c:pt idx="59">
                  <c:v>-116.35</c:v>
                </c:pt>
                <c:pt idx="60">
                  <c:v>-88.36999999999999</c:v>
                </c:pt>
                <c:pt idx="61">
                  <c:v>-3.9299999999999997</c:v>
                </c:pt>
                <c:pt idx="62">
                  <c:v>-0.27</c:v>
                </c:pt>
                <c:pt idx="63">
                  <c:v>-15.65</c:v>
                </c:pt>
                <c:pt idx="64">
                  <c:v>-37.340000000000003</c:v>
                </c:pt>
                <c:pt idx="65">
                  <c:v>-51.94</c:v>
                </c:pt>
                <c:pt idx="66">
                  <c:v>-52.35</c:v>
                </c:pt>
              </c:numCache>
            </c:numRef>
          </c:val>
          <c:smooth val="1"/>
        </c:ser>
        <c:marker val="1"/>
        <c:axId val="65406848"/>
        <c:axId val="65408384"/>
      </c:lineChart>
      <c:catAx>
        <c:axId val="65406848"/>
        <c:scaling>
          <c:orientation val="minMax"/>
        </c:scaling>
        <c:axPos val="b"/>
        <c:majorTickMark val="none"/>
        <c:tickLblPos val="nextTo"/>
        <c:crossAx val="65408384"/>
        <c:crossesAt val="-1000"/>
        <c:auto val="1"/>
        <c:lblAlgn val="ctr"/>
        <c:lblOffset val="100"/>
        <c:tickLblSkip val="5"/>
        <c:tickMarkSkip val="10"/>
      </c:catAx>
      <c:valAx>
        <c:axId val="65408384"/>
        <c:scaling>
          <c:orientation val="minMax"/>
          <c:max val="0"/>
        </c:scaling>
        <c:axPos val="l"/>
        <c:majorGridlines>
          <c:spPr>
            <a:ln w="6350">
              <a:solidFill>
                <a:schemeClr val="bg1">
                  <a:lumMod val="85000"/>
                </a:schemeClr>
              </a:solidFill>
              <a:prstDash val="sysDash"/>
            </a:ln>
          </c:spPr>
        </c:majorGridlines>
        <c:title>
          <c:tx>
            <c:rich>
              <a:bodyPr/>
              <a:lstStyle/>
              <a:p>
                <a:pPr>
                  <a:defRPr/>
                </a:pPr>
                <a:r>
                  <a:rPr lang="en-US" altLang="zh-CN" dirty="0" smtClean="0"/>
                  <a:t>Seaward of rate of change</a:t>
                </a:r>
                <a:r>
                  <a:rPr lang="en-US" dirty="0" smtClean="0"/>
                  <a:t>(m/yr</a:t>
                </a:r>
                <a:r>
                  <a:rPr lang="en-US" dirty="0"/>
                  <a:t>)</a:t>
                </a:r>
                <a:endParaRPr lang="zh-CN" dirty="0"/>
              </a:p>
            </c:rich>
          </c:tx>
          <c:layout/>
        </c:title>
        <c:numFmt formatCode="0_ " sourceLinked="1"/>
        <c:majorTickMark val="none"/>
        <c:tickLblPos val="nextTo"/>
        <c:crossAx val="65406848"/>
        <c:crosses val="autoZero"/>
        <c:crossBetween val="between"/>
      </c:valAx>
    </c:plotArea>
    <c:legend>
      <c:legendPos val="r"/>
      <c:layout>
        <c:manualLayout>
          <c:xMode val="edge"/>
          <c:yMode val="edge"/>
          <c:x val="0.17503408028727999"/>
          <c:y val="0.8040732700645018"/>
          <c:w val="0.17474418454736437"/>
          <c:h val="6.6047690825172423E-2"/>
        </c:manualLayout>
      </c:layout>
    </c:legend>
    <c:plotVisOnly val="1"/>
  </c:chart>
  <c:spPr>
    <a:solidFill>
      <a:schemeClr val="accent3">
        <a:lumMod val="20000"/>
        <a:lumOff val="80000"/>
      </a:schemeClr>
    </a:solidFill>
    <a:ln>
      <a:noFill/>
    </a:ln>
  </c:spPr>
  <c:txPr>
    <a:bodyPr/>
    <a:lstStyle/>
    <a:p>
      <a:pPr>
        <a:defRPr sz="1200">
          <a:latin typeface="Times New Roman" pitchFamily="18" charset="0"/>
          <a:cs typeface="Times New Roman" pitchFamily="18" charset="0"/>
        </a:defRPr>
      </a:pPr>
      <a:endParaRPr lang="zh-CN"/>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0.89453</cdr:x>
      <cdr:y>0.80084</cdr:y>
    </cdr:from>
    <cdr:to>
      <cdr:x>0.98736</cdr:x>
      <cdr:y>0.89596</cdr:y>
    </cdr:to>
    <cdr:sp macro="" textlink="">
      <cdr:nvSpPr>
        <cdr:cNvPr id="2" name="TextBox 1"/>
        <cdr:cNvSpPr txBox="1"/>
      </cdr:nvSpPr>
      <cdr:spPr>
        <a:xfrm xmlns:a="http://schemas.openxmlformats.org/drawingml/2006/main">
          <a:off x="4718021" y="2560224"/>
          <a:ext cx="489614" cy="30409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zh-CN" altLang="en-US" sz="1400" b="1">
              <a:latin typeface="+mj-ea"/>
              <a:ea typeface="+mj-ea"/>
              <a:cs typeface="Times New Roman" pitchFamily="18" charset="0"/>
            </a:rPr>
            <a:t>剖面</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78B8F9-9DD4-42D9-8EDD-FB9BD39ECF60}" type="datetimeFigureOut">
              <a:rPr lang="zh-CN" altLang="en-US" smtClean="0"/>
              <a:pPr/>
              <a:t>2012-10-18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E0557E-93EA-4F33-8676-A9B0CE7B1B1C}"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smtClean="0">
                <a:solidFill>
                  <a:schemeClr val="tx1"/>
                </a:solidFill>
                <a:latin typeface="+mn-lt"/>
                <a:ea typeface="+mn-ea"/>
                <a:cs typeface="+mn-cs"/>
              </a:rPr>
              <a:t>The PFT classification scheme was generated using a two-step hierarchical cluster analysis of 51 species by their traits with SPSS statistical software. The </a:t>
            </a:r>
            <a:r>
              <a:rPr lang="en-US" altLang="zh-CN" sz="1200" kern="1200" baseline="0" dirty="0" err="1" smtClean="0">
                <a:solidFill>
                  <a:schemeClr val="tx1"/>
                </a:solidFill>
                <a:latin typeface="+mn-lt"/>
                <a:ea typeface="+mn-ea"/>
                <a:cs typeface="+mn-cs"/>
              </a:rPr>
              <a:t>dendrogram</a:t>
            </a:r>
            <a:r>
              <a:rPr lang="en-US" altLang="zh-CN" sz="1200" kern="1200" baseline="0" dirty="0" smtClean="0">
                <a:solidFill>
                  <a:schemeClr val="tx1"/>
                </a:solidFill>
                <a:latin typeface="+mn-lt"/>
                <a:ea typeface="+mn-ea"/>
                <a:cs typeface="+mn-cs"/>
              </a:rPr>
              <a:t> resulting from the hierarchical cluster analysis shows the assignment of selected plant species into three major PFTs (emergent plants, hygrophilous vegetation and aquatic </a:t>
            </a:r>
            <a:r>
              <a:rPr lang="en-US" altLang="zh-CN" sz="1200" kern="1200" baseline="0" dirty="0" err="1" smtClean="0">
                <a:solidFill>
                  <a:schemeClr val="tx1"/>
                </a:solidFill>
                <a:latin typeface="+mn-lt"/>
                <a:ea typeface="+mn-ea"/>
                <a:cs typeface="+mn-cs"/>
              </a:rPr>
              <a:t>macrophytes</a:t>
            </a:r>
            <a:r>
              <a:rPr lang="en-US" altLang="zh-CN" sz="1200" kern="1200" baseline="0" dirty="0" smtClean="0">
                <a:solidFill>
                  <a:schemeClr val="tx1"/>
                </a:solidFill>
                <a:latin typeface="+mn-lt"/>
                <a:ea typeface="+mn-ea"/>
                <a:cs typeface="+mn-cs"/>
              </a:rPr>
              <a:t>), each containing two minor PFTs (six functional groups</a:t>
            </a:r>
          </a:p>
          <a:p>
            <a:r>
              <a:rPr lang="en-US" altLang="zh-CN" sz="1200" kern="1200" baseline="0" dirty="0" smtClean="0">
                <a:solidFill>
                  <a:schemeClr val="tx1"/>
                </a:solidFill>
                <a:latin typeface="+mn-lt"/>
                <a:ea typeface="+mn-ea"/>
                <a:cs typeface="+mn-cs"/>
              </a:rPr>
              <a:t>total) with the distinct vegetative traits.</a:t>
            </a:r>
            <a:endParaRPr lang="zh-CN" altLang="en-US" dirty="0"/>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20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next research, we will examine the linkages between this functional diversity of wetland vegetation with fishery habitat associations. And we</a:t>
            </a:r>
            <a:r>
              <a:rPr lang="en-US" sz="1200" kern="1200" baseline="0" dirty="0" smtClean="0">
                <a:solidFill>
                  <a:schemeClr val="tx1"/>
                </a:solidFill>
                <a:latin typeface="+mn-lt"/>
                <a:ea typeface="+mn-ea"/>
                <a:cs typeface="+mn-cs"/>
              </a:rPr>
              <a:t> will assess the </a:t>
            </a:r>
            <a:r>
              <a:rPr lang="en-US" sz="1200" kern="1200" dirty="0" smtClean="0">
                <a:solidFill>
                  <a:schemeClr val="tx1"/>
                </a:solidFill>
                <a:latin typeface="+mn-lt"/>
                <a:ea typeface="+mn-ea"/>
                <a:cs typeface="+mn-cs"/>
              </a:rPr>
              <a:t>impact of </a:t>
            </a:r>
            <a:r>
              <a:rPr lang="en-US" sz="1200" kern="1200" baseline="0" dirty="0" smtClean="0">
                <a:solidFill>
                  <a:schemeClr val="tx1"/>
                </a:solidFill>
                <a:latin typeface="+mn-lt"/>
                <a:ea typeface="+mn-ea"/>
                <a:cs typeface="+mn-cs"/>
              </a:rPr>
              <a:t>different </a:t>
            </a:r>
            <a:r>
              <a:rPr lang="en-US" altLang="zh-CN" sz="1200" kern="1200" baseline="0" dirty="0" smtClean="0">
                <a:solidFill>
                  <a:schemeClr val="tx1"/>
                </a:solidFill>
                <a:latin typeface="+mn-lt"/>
                <a:ea typeface="+mn-ea"/>
                <a:cs typeface="+mn-cs"/>
              </a:rPr>
              <a:t>water-control strategies </a:t>
            </a:r>
            <a:r>
              <a:rPr lang="en-US" sz="1200" kern="1200" dirty="0" smtClean="0">
                <a:solidFill>
                  <a:schemeClr val="tx1"/>
                </a:solidFill>
                <a:latin typeface="+mn-lt"/>
                <a:ea typeface="+mn-ea"/>
                <a:cs typeface="+mn-cs"/>
              </a:rPr>
              <a:t>on the fishery resources and ecosystem function using the scenario simulation method.</a:t>
            </a:r>
            <a:endParaRPr lang="zh-CN" alt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lnSpc>
                <a:spcPts val="3200"/>
              </a:lnSpc>
            </a:pPr>
            <a:r>
              <a:rPr lang="zh-CN" altLang="en-US" sz="1200" dirty="0" smtClean="0">
                <a:latin typeface="方正楷体简体" pitchFamily="2" charset="-122"/>
                <a:ea typeface="方正楷体简体" pitchFamily="2" charset="-122"/>
              </a:rPr>
              <a:t>采用美国</a:t>
            </a:r>
            <a:r>
              <a:rPr lang="en-US" sz="1200" dirty="0" err="1" smtClean="0">
                <a:latin typeface="方正楷体简体" pitchFamily="2" charset="-122"/>
                <a:ea typeface="方正楷体简体" pitchFamily="2" charset="-122"/>
              </a:rPr>
              <a:t>Landsat</a:t>
            </a:r>
            <a:r>
              <a:rPr lang="zh-CN" altLang="en-US" sz="1200" dirty="0" smtClean="0">
                <a:latin typeface="方正楷体简体" pitchFamily="2" charset="-122"/>
                <a:ea typeface="方正楷体简体" pitchFamily="2" charset="-122"/>
              </a:rPr>
              <a:t>专题制图卫星自</a:t>
            </a:r>
            <a:r>
              <a:rPr lang="en-US" sz="1200" dirty="0" smtClean="0">
                <a:latin typeface="方正楷体简体" pitchFamily="2" charset="-122"/>
                <a:ea typeface="方正楷体简体" pitchFamily="2" charset="-122"/>
              </a:rPr>
              <a:t>1987</a:t>
            </a:r>
            <a:r>
              <a:rPr lang="zh-CN" altLang="en-US" sz="1200" dirty="0" smtClean="0">
                <a:latin typeface="方正楷体简体" pitchFamily="2" charset="-122"/>
                <a:ea typeface="方正楷体简体" pitchFamily="2" charset="-122"/>
              </a:rPr>
              <a:t>年以来的卫星遥感图像，对渤海湾北部海域围填海工程（范围主要涵盖了河北曹妃甸和天津滨海新区）的发展变化开展监测。以</a:t>
            </a:r>
            <a:r>
              <a:rPr lang="en-US" sz="1200" dirty="0" smtClean="0">
                <a:latin typeface="方正楷体简体" pitchFamily="2" charset="-122"/>
                <a:ea typeface="方正楷体简体" pitchFamily="2" charset="-122"/>
              </a:rPr>
              <a:t>2003</a:t>
            </a:r>
            <a:r>
              <a:rPr lang="zh-CN" altLang="en-US" sz="1200" dirty="0" smtClean="0">
                <a:latin typeface="方正楷体简体" pitchFamily="2" charset="-122"/>
                <a:ea typeface="方正楷体简体" pitchFamily="2" charset="-122"/>
              </a:rPr>
              <a:t>年</a:t>
            </a:r>
            <a:r>
              <a:rPr lang="en-US" sz="1200" dirty="0" smtClean="0">
                <a:latin typeface="方正楷体简体" pitchFamily="2" charset="-122"/>
                <a:ea typeface="方正楷体简体" pitchFamily="2" charset="-122"/>
              </a:rPr>
              <a:t>5</a:t>
            </a:r>
            <a:r>
              <a:rPr lang="zh-CN" altLang="en-US" sz="1200" dirty="0" smtClean="0">
                <a:latin typeface="方正楷体简体" pitchFamily="2" charset="-122"/>
                <a:ea typeface="方正楷体简体" pitchFamily="2" charset="-122"/>
              </a:rPr>
              <a:t>月</a:t>
            </a:r>
            <a:r>
              <a:rPr lang="en-US" sz="1200" dirty="0" smtClean="0">
                <a:latin typeface="方正楷体简体" pitchFamily="2" charset="-122"/>
                <a:ea typeface="方正楷体简体" pitchFamily="2" charset="-122"/>
              </a:rPr>
              <a:t>18</a:t>
            </a:r>
            <a:r>
              <a:rPr lang="zh-CN" altLang="en-US" sz="1200" dirty="0" smtClean="0">
                <a:latin typeface="方正楷体简体" pitchFamily="2" charset="-122"/>
                <a:ea typeface="方正楷体简体" pitchFamily="2" charset="-122"/>
              </a:rPr>
              <a:t>日对应的滩涂、沉水植物分布范围为基准，定量获取围填海工程占用海域、滩涂、及沉水植物分布面积的动态变化情况。</a:t>
            </a:r>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2DC3E5F-B96D-4142-AA91-CF6C74AF4FD4}" type="slidenum">
              <a:rPr lang="zh-CN" altLang="en-US" smtClean="0"/>
              <a:pPr/>
              <a:t>10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buNone/>
            </a:pPr>
            <a:r>
              <a:rPr lang="en-US" altLang="zh-CN" sz="1200" dirty="0" smtClean="0">
                <a:latin typeface="方正楷体简体" pitchFamily="2" charset="-122"/>
                <a:ea typeface="方正楷体简体" pitchFamily="2" charset="-122"/>
              </a:rPr>
              <a:t>Coastline</a:t>
            </a:r>
            <a:r>
              <a:rPr lang="en-US" altLang="zh-CN" sz="1200" baseline="0" dirty="0" smtClean="0">
                <a:latin typeface="方正楷体简体" pitchFamily="2" charset="-122"/>
                <a:ea typeface="方正楷体简体" pitchFamily="2" charset="-122"/>
              </a:rPr>
              <a:t> were extracted from satellite images for </a:t>
            </a:r>
            <a:r>
              <a:rPr lang="en-US" sz="1200" dirty="0" smtClean="0">
                <a:latin typeface="方正楷体简体" pitchFamily="2" charset="-122"/>
                <a:ea typeface="方正楷体简体" pitchFamily="2" charset="-122"/>
              </a:rPr>
              <a:t>1987</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1997</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2000</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2002</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2003</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2004</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2005</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2006</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2007</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2008</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2009</a:t>
            </a:r>
            <a:r>
              <a:rPr lang="zh-CN" altLang="en-US" sz="1200" dirty="0" smtClean="0">
                <a:latin typeface="方正楷体简体" pitchFamily="2" charset="-122"/>
                <a:ea typeface="方正楷体简体" pitchFamily="2" charset="-122"/>
              </a:rPr>
              <a:t>、</a:t>
            </a:r>
            <a:r>
              <a:rPr lang="en-US" sz="1200" dirty="0" smtClean="0">
                <a:latin typeface="方正楷体简体" pitchFamily="2" charset="-122"/>
                <a:ea typeface="方正楷体简体" pitchFamily="2" charset="-122"/>
              </a:rPr>
              <a:t>2010</a:t>
            </a:r>
            <a:r>
              <a:rPr lang="zh-CN" altLang="en-US" sz="1200" dirty="0" smtClean="0">
                <a:latin typeface="方正楷体简体" pitchFamily="2" charset="-122"/>
                <a:ea typeface="方正楷体简体" pitchFamily="2" charset="-122"/>
              </a:rPr>
              <a:t> </a:t>
            </a:r>
            <a:r>
              <a:rPr lang="en-US" altLang="zh-CN" sz="1200" dirty="0" smtClean="0">
                <a:latin typeface="方正楷体简体" pitchFamily="2" charset="-122"/>
                <a:ea typeface="方正楷体简体" pitchFamily="2" charset="-122"/>
              </a:rPr>
              <a:t>and </a:t>
            </a:r>
            <a:r>
              <a:rPr lang="en-US" sz="1200" dirty="0" smtClean="0">
                <a:latin typeface="方正楷体简体" pitchFamily="2" charset="-122"/>
                <a:ea typeface="方正楷体简体" pitchFamily="2" charset="-122"/>
              </a:rPr>
              <a:t>2011 by segmentation</a:t>
            </a:r>
            <a:r>
              <a:rPr lang="en-US" sz="1200" baseline="0" dirty="0" smtClean="0">
                <a:latin typeface="方正楷体简体" pitchFamily="2" charset="-122"/>
                <a:ea typeface="方正楷体简体" pitchFamily="2" charset="-122"/>
              </a:rPr>
              <a:t> with histogram based on automatic </a:t>
            </a:r>
            <a:r>
              <a:rPr lang="en-US" sz="1200" baseline="0" dirty="0" err="1" smtClean="0">
                <a:latin typeface="方正楷体简体" pitchFamily="2" charset="-122"/>
                <a:ea typeface="方正楷体简体" pitchFamily="2" charset="-122"/>
              </a:rPr>
              <a:t>threshhoding</a:t>
            </a:r>
            <a:r>
              <a:rPr lang="en-US" sz="1200" baseline="0" dirty="0" smtClean="0">
                <a:latin typeface="方正楷体简体" pitchFamily="2" charset="-122"/>
                <a:ea typeface="方正楷体简体" pitchFamily="2" charset="-122"/>
              </a:rPr>
              <a:t> method. then, the detected coastline is transferred to GIS environment as a shape file for further processing and mapping. We found that the general length of the shoreline gradually increased, but the relative natural shoreline decreased from 221.5km for 1987 to 100.9km for 2011,and the seaward of the extended shoreline is 421.6km,which occupied 80.7 percent of the whole </a:t>
            </a:r>
            <a:r>
              <a:rPr lang="en-US" sz="1200" baseline="0" dirty="0" err="1" smtClean="0">
                <a:latin typeface="方正楷体简体" pitchFamily="2" charset="-122"/>
                <a:ea typeface="方正楷体简体" pitchFamily="2" charset="-122"/>
              </a:rPr>
              <a:t>lengh</a:t>
            </a:r>
            <a:r>
              <a:rPr lang="en-US" sz="1200" baseline="0" dirty="0" smtClean="0">
                <a:latin typeface="方正楷体简体" pitchFamily="2" charset="-122"/>
                <a:ea typeface="方正楷体简体" pitchFamily="2" charset="-122"/>
              </a:rPr>
              <a:t>.</a:t>
            </a:r>
          </a:p>
          <a:p>
            <a:endParaRPr lang="zh-CN" altLang="en-US" dirty="0"/>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12</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方正楷体简体" pitchFamily="2" charset="-122"/>
                <a:ea typeface="方正楷体简体" pitchFamily="2" charset="-122"/>
              </a:rPr>
              <a:t>After this stage, the coastline rate of change was calculated using DSAS software with Weighted Linear Regression Rate-of-change(WLR) techniques. As a result of analysis, the coastal land loss is arising primarily because of human </a:t>
            </a:r>
            <a:r>
              <a:rPr lang="en-US" altLang="zh-CN" sz="1200" baseline="0" dirty="0" err="1" smtClean="0">
                <a:latin typeface="方正楷体简体" pitchFamily="2" charset="-122"/>
                <a:ea typeface="方正楷体简体" pitchFamily="2" charset="-122"/>
              </a:rPr>
              <a:t>activies</a:t>
            </a:r>
            <a:r>
              <a:rPr lang="en-US" altLang="zh-CN" sz="1200" baseline="0" dirty="0" smtClean="0">
                <a:latin typeface="方正楷体简体" pitchFamily="2" charset="-122"/>
                <a:ea typeface="方正楷体简体" pitchFamily="2" charset="-122"/>
              </a:rPr>
              <a:t> such as agriculture, irrigation, reclamation and fishery. And among of these reasons, the most significant changes were observed at the reclamation projects of </a:t>
            </a:r>
            <a:r>
              <a:rPr lang="en-US" altLang="zh-CN" sz="1200" baseline="0" dirty="0" err="1" smtClean="0">
                <a:latin typeface="方正楷体简体" pitchFamily="2" charset="-122"/>
                <a:ea typeface="方正楷体简体" pitchFamily="2" charset="-122"/>
              </a:rPr>
              <a:t>Caofeidian</a:t>
            </a:r>
            <a:r>
              <a:rPr lang="en-US" altLang="zh-CN" sz="1200" baseline="0" dirty="0" smtClean="0">
                <a:latin typeface="方正楷体简体" pitchFamily="2" charset="-122"/>
                <a:ea typeface="方正楷体简体" pitchFamily="2" charset="-122"/>
              </a:rPr>
              <a:t> and Tianjin Port, which represented the two biggest ocean projects over the north of Bo Sea Bay, with 852m/yr average rate of change at </a:t>
            </a:r>
            <a:r>
              <a:rPr lang="en-US" altLang="zh-CN" sz="1200" baseline="0" dirty="0" err="1" smtClean="0">
                <a:latin typeface="方正楷体简体" pitchFamily="2" charset="-122"/>
                <a:ea typeface="方正楷体简体" pitchFamily="2" charset="-122"/>
              </a:rPr>
              <a:t>Caofeidian</a:t>
            </a:r>
            <a:r>
              <a:rPr lang="en-US" altLang="zh-CN" sz="1200" baseline="0" dirty="0" smtClean="0">
                <a:latin typeface="方正楷体简体" pitchFamily="2" charset="-122"/>
                <a:ea typeface="方正楷体简体" pitchFamily="2" charset="-122"/>
              </a:rPr>
              <a:t> and 542m/yr at Tianjin Port.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baseline="0" dirty="0" smtClean="0">
                <a:latin typeface="方正楷体简体" pitchFamily="2" charset="-122"/>
                <a:ea typeface="方正楷体简体" pitchFamily="2" charset="-122"/>
              </a:rPr>
              <a:t>You need set a baseline, and DSAS generates transects that are cast perpendicular to the baseline at a user-specified spacing along-shore. The transect shoreline intersections along this baseline are then used to calculate the rate-of-change statistics. </a:t>
            </a:r>
            <a:endParaRPr lang="zh-CN" altLang="en-US" sz="1200" dirty="0" smtClean="0">
              <a:latin typeface="方正楷体简体" pitchFamily="2" charset="-122"/>
              <a:ea typeface="方正楷体简体" pitchFamily="2" charset="-122"/>
            </a:endParaRPr>
          </a:p>
        </p:txBody>
      </p:sp>
      <p:sp>
        <p:nvSpPr>
          <p:cNvPr id="4" name="灯片编号占位符 3"/>
          <p:cNvSpPr>
            <a:spLocks noGrp="1"/>
          </p:cNvSpPr>
          <p:nvPr>
            <p:ph type="sldNum" sz="quarter" idx="10"/>
          </p:nvPr>
        </p:nvSpPr>
        <p:spPr/>
        <p:txBody>
          <a:bodyPr/>
          <a:lstStyle/>
          <a:p>
            <a:fld id="{72DC3E5F-B96D-4142-AA91-CF6C74AF4FD4}" type="slidenum">
              <a:rPr lang="zh-CN" altLang="en-US" smtClean="0"/>
              <a:pPr/>
              <a:t>13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Our</a:t>
            </a:r>
            <a:r>
              <a:rPr lang="en-US" altLang="zh-CN" baseline="0" dirty="0" smtClean="0"/>
              <a:t> selection of ecosystem services is based on a combination of different ecosystem service lists provided in recent literature. </a:t>
            </a:r>
          </a:p>
          <a:p>
            <a:r>
              <a:rPr lang="en-US" altLang="zh-CN" baseline="0" dirty="0" smtClean="0"/>
              <a:t>The different land cover type’s capacities to provide particular services were assessed on a scale consisting of :0 = no relevant capacities, 1 = low, 2 = relevant capacities, 3 = medium, 4 = high, 5 = very high. The matrix values are based on experience from different case studies in different China coastal regions and have to be considered as hypotheses of possible capacities of ecosystem services provision.  </a:t>
            </a:r>
          </a:p>
          <a:p>
            <a:r>
              <a:rPr kumimoji="0" lang="zh-CN" altLang="en-US" sz="1200" b="0" i="0" u="none" strike="noStrike" cap="none" normalizeH="0" baseline="0" dirty="0" smtClean="0">
                <a:ln>
                  <a:noFill/>
                </a:ln>
                <a:solidFill>
                  <a:srgbClr val="FF0000"/>
                </a:solidFill>
                <a:effectLst/>
                <a:latin typeface="方正楷体简体" pitchFamily="2" charset="-122"/>
                <a:ea typeface="方正楷体简体" pitchFamily="2" charset="-122"/>
                <a:cs typeface="Times New Roman" pitchFamily="18" charset="0"/>
              </a:rPr>
              <a:t>因此，为达到可持续发展的目标，应逐步放缓工程的进度，或者延长达到该进度所需要经历的时间；适当增加水产养殖业的发展，以满足建设工程发展带来的对这类生态系统服务功能的需求量。另外，差值矩阵也表明渤海湾北部沿海养殖业仍然有其发展的容量，应鼓励其发展和增加水产品的出口。</a:t>
            </a:r>
            <a:endParaRPr lang="zh-CN" altLang="en-US" dirty="0"/>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smtClean="0">
                <a:solidFill>
                  <a:schemeClr val="tx1"/>
                </a:solidFill>
                <a:latin typeface="方正楷体简体" pitchFamily="2" charset="-122"/>
                <a:ea typeface="方正楷体简体" pitchFamily="2" charset="-122"/>
                <a:cs typeface="+mn-cs"/>
              </a:rPr>
              <a:t>major wetland cover types were </a:t>
            </a:r>
            <a:r>
              <a:rPr lang="en-US" altLang="zh-CN" sz="1200" baseline="0" dirty="0" smtClean="0">
                <a:latin typeface="方正楷体简体" pitchFamily="2" charset="-122"/>
                <a:ea typeface="方正楷体简体" pitchFamily="2" charset="-122"/>
              </a:rPr>
              <a:t>extracted from satellite images for 1986,1996 and 2009 with </a:t>
            </a:r>
            <a:r>
              <a:rPr lang="en-US" altLang="zh-CN" sz="1200" baseline="0" dirty="0" err="1" smtClean="0">
                <a:latin typeface="方正楷体简体" pitchFamily="2" charset="-122"/>
                <a:ea typeface="方正楷体简体" pitchFamily="2" charset="-122"/>
              </a:rPr>
              <a:t>hierachical</a:t>
            </a:r>
            <a:r>
              <a:rPr lang="en-US" altLang="zh-CN" sz="1200" baseline="0" dirty="0" smtClean="0">
                <a:latin typeface="方正楷体简体" pitchFamily="2" charset="-122"/>
                <a:ea typeface="方正楷体简体" pitchFamily="2" charset="-122"/>
              </a:rPr>
              <a:t> classification and decision tree model. Area of wetland over this region increased initially and decreased afterwards, the proportion of the constructed wetlands has always been increasing, area of </a:t>
            </a:r>
            <a:r>
              <a:rPr lang="en-US" altLang="zh-CN" sz="1200" baseline="0" dirty="0" err="1" smtClean="0">
                <a:latin typeface="方正楷体简体" pitchFamily="2" charset="-122"/>
                <a:ea typeface="方正楷体简体" pitchFamily="2" charset="-122"/>
              </a:rPr>
              <a:t>salina</a:t>
            </a:r>
            <a:r>
              <a:rPr lang="en-US" altLang="zh-CN" sz="1200" baseline="0" dirty="0" smtClean="0">
                <a:latin typeface="方正楷体简体" pitchFamily="2" charset="-122"/>
                <a:ea typeface="方正楷体简体" pitchFamily="2" charset="-122"/>
              </a:rPr>
              <a:t> wetlands increase most, and tidal flats reduce least. the wetland </a:t>
            </a:r>
            <a:r>
              <a:rPr lang="en-US" altLang="zh-CN" sz="1200" baseline="0" dirty="0" err="1" smtClean="0">
                <a:latin typeface="方正楷体简体" pitchFamily="2" charset="-122"/>
                <a:ea typeface="方正楷体简体" pitchFamily="2" charset="-122"/>
              </a:rPr>
              <a:t>salinization</a:t>
            </a:r>
            <a:r>
              <a:rPr lang="en-US" altLang="zh-CN" sz="1200" baseline="0" dirty="0" smtClean="0">
                <a:latin typeface="方正楷体简体" pitchFamily="2" charset="-122"/>
                <a:ea typeface="方正楷体简体" pitchFamily="2" charset="-122"/>
              </a:rPr>
              <a:t> has aggravated. The accuracy of the classification can reach to 90%, superior to traditional supervised and unsupervised classification.</a:t>
            </a:r>
            <a:endParaRPr lang="zh-CN" altLang="en-US" dirty="0"/>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smtClean="0"/>
              <a:t>I will go over this quickly</a:t>
            </a:r>
            <a:r>
              <a:rPr lang="en-US" altLang="zh-CN" baseline="0" dirty="0" smtClean="0"/>
              <a:t> and leave some time for discussion.</a:t>
            </a:r>
            <a:endParaRPr lang="zh-CN" altLang="en-US" dirty="0"/>
          </a:p>
        </p:txBody>
      </p:sp>
      <p:sp>
        <p:nvSpPr>
          <p:cNvPr id="4" name="灯片编号占位符 3"/>
          <p:cNvSpPr>
            <a:spLocks noGrp="1"/>
          </p:cNvSpPr>
          <p:nvPr>
            <p:ph type="sldNum" sz="quarter" idx="10"/>
          </p:nvPr>
        </p:nvSpPr>
        <p:spPr/>
        <p:txBody>
          <a:bodyPr/>
          <a:lstStyle/>
          <a:p>
            <a:fld id="{FC050F2B-FA31-442E-8AFF-97F59EF998A4}" type="slidenum">
              <a:rPr lang="de-DE" smtClean="0"/>
              <a:pPr/>
              <a:t>18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baseline="0" dirty="0" err="1" smtClean="0">
                <a:solidFill>
                  <a:schemeClr val="tx1"/>
                </a:solidFill>
                <a:latin typeface="+mn-lt"/>
                <a:ea typeface="+mn-ea"/>
                <a:cs typeface="+mn-cs"/>
              </a:rPr>
              <a:t>Wefocused</a:t>
            </a:r>
            <a:r>
              <a:rPr lang="en-US" altLang="zh-CN" sz="1200" kern="1200" baseline="0" dirty="0" smtClean="0">
                <a:solidFill>
                  <a:schemeClr val="tx1"/>
                </a:solidFill>
                <a:latin typeface="+mn-lt"/>
                <a:ea typeface="+mn-ea"/>
                <a:cs typeface="+mn-cs"/>
              </a:rPr>
              <a:t> on 1) traits describing photosynthesis pathway and carbon storage potential, inundation tolerance, morphology and </a:t>
            </a:r>
            <a:r>
              <a:rPr lang="en-US" altLang="zh-CN" sz="1200" kern="1200" baseline="0" dirty="0" err="1" smtClean="0">
                <a:solidFill>
                  <a:schemeClr val="tx1"/>
                </a:solidFill>
                <a:latin typeface="+mn-lt"/>
                <a:ea typeface="+mn-ea"/>
                <a:cs typeface="+mn-cs"/>
              </a:rPr>
              <a:t>phenology</a:t>
            </a:r>
            <a:r>
              <a:rPr lang="en-US" altLang="zh-CN" sz="1200" kern="1200" baseline="0" dirty="0" smtClean="0">
                <a:solidFill>
                  <a:schemeClr val="tx1"/>
                </a:solidFill>
                <a:latin typeface="+mn-lt"/>
                <a:ea typeface="+mn-ea"/>
                <a:cs typeface="+mn-cs"/>
              </a:rPr>
              <a:t>, and 2) characteristics related to </a:t>
            </a:r>
            <a:r>
              <a:rPr lang="en-US" altLang="zh-CN" sz="1200" kern="1200" baseline="0" dirty="0" err="1" smtClean="0">
                <a:solidFill>
                  <a:schemeClr val="tx1"/>
                </a:solidFill>
                <a:latin typeface="+mn-lt"/>
                <a:ea typeface="+mn-ea"/>
                <a:cs typeface="+mn-cs"/>
              </a:rPr>
              <a:t>waterbird</a:t>
            </a:r>
            <a:r>
              <a:rPr lang="en-US" altLang="zh-CN" sz="1200" kern="1200" baseline="0" dirty="0" smtClean="0">
                <a:solidFill>
                  <a:schemeClr val="tx1"/>
                </a:solidFill>
                <a:latin typeface="+mn-lt"/>
                <a:ea typeface="+mn-ea"/>
                <a:cs typeface="+mn-cs"/>
              </a:rPr>
              <a:t> foraging preferences, plot-level plant percent cover, and homogeneity of landscape composition around the sample plots.</a:t>
            </a:r>
            <a:endParaRPr lang="zh-CN" altLang="en-US" dirty="0"/>
          </a:p>
        </p:txBody>
      </p:sp>
      <p:sp>
        <p:nvSpPr>
          <p:cNvPr id="4" name="灯片编号占位符 3"/>
          <p:cNvSpPr>
            <a:spLocks noGrp="1"/>
          </p:cNvSpPr>
          <p:nvPr>
            <p:ph type="sldNum" sz="quarter" idx="10"/>
          </p:nvPr>
        </p:nvSpPr>
        <p:spPr/>
        <p:txBody>
          <a:bodyPr/>
          <a:lstStyle/>
          <a:p>
            <a:fld id="{D1E0557E-93EA-4F33-8676-A9B0CE7B1B1C}" type="slidenum">
              <a:rPr lang="zh-CN" altLang="en-US" smtClean="0"/>
              <a:pPr/>
              <a:t>19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41F1808-F956-4DC7-8801-C292CDE5205C}" type="datetimeFigureOut">
              <a:rPr lang="zh-CN" altLang="en-US" smtClean="0"/>
              <a:pPr/>
              <a:t>2012-10-18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AFC830-D111-4456-B0BC-B3CBC286D461}"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F1808-F956-4DC7-8801-C292CDE5205C}" type="datetimeFigureOut">
              <a:rPr lang="zh-CN" altLang="en-US" smtClean="0"/>
              <a:pPr/>
              <a:t>2012-10-18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FC830-D111-4456-B0BC-B3CBC286D46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1643050"/>
            <a:ext cx="9144000" cy="2771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0" b="1"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宋体" pitchFamily="2" charset="-122"/>
              </a:rPr>
              <a:t>Work Report </a:t>
            </a:r>
            <a:endParaRPr kumimoji="0" lang="en-US" altLang="zh-CN" sz="4000" b="0" i="0" u="none" strike="noStrike" cap="none" normalizeH="0" baseline="0" dirty="0" smtClean="0">
              <a:ln>
                <a:noFill/>
              </a:ln>
              <a:solidFill>
                <a:schemeClr val="tx1"/>
              </a:solidFill>
              <a:effectLst/>
              <a:latin typeface="Arial" pitchFamily="34" charset="0"/>
              <a:ea typeface="宋体"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0" b="0" i="0" u="none" strike="noStrike" cap="none" normalizeH="0" baseline="0" dirty="0" smtClean="0">
                <a:ln>
                  <a:noFill/>
                </a:ln>
                <a:solidFill>
                  <a:schemeClr val="tx1"/>
                </a:solidFill>
                <a:effectLst>
                  <a:outerShdw blurRad="38100" dist="38100" dir="2700000" algn="tl">
                    <a:srgbClr val="C0C0C0"/>
                  </a:outerShdw>
                </a:effectLst>
                <a:latin typeface="Arial" pitchFamily="34" charset="0"/>
                <a:ea typeface="宋体" pitchFamily="2" charset="-122"/>
              </a:rPr>
              <a:t>Fishery Remote Sensing Applications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pitchFamily="34" charset="0"/>
                <a:ea typeface="宋体" pitchFamily="2" charset="-122"/>
              </a:rPr>
              <a:t>Resources and Eco-environmental Research Center,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pitchFamily="34" charset="0"/>
                <a:ea typeface="宋体" pitchFamily="2" charset="-122"/>
              </a:rPr>
              <a:t>Chinese Academy of Fishery Science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pitchFamily="34" charset="0"/>
                <a:ea typeface="宋体" pitchFamily="2" charset="-122"/>
              </a:rPr>
              <a:t>Fishery Remote Sensing Scientific Observation Station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Arial" pitchFamily="34" charset="0"/>
                <a:ea typeface="宋体" pitchFamily="2" charset="-122"/>
              </a:rPr>
              <a:t>of the Ministry of Agriculture</a:t>
            </a:r>
            <a:endParaRPr kumimoji="0" lang="zh-CN" altLang="zh-CN" sz="1800" b="0" i="0" u="none" strike="noStrike" cap="none" normalizeH="0" baseline="0" dirty="0" smtClean="0">
              <a:ln>
                <a:noFill/>
              </a:ln>
              <a:solidFill>
                <a:schemeClr val="tx1"/>
              </a:solidFill>
              <a:effectLst/>
              <a:latin typeface="Arial" pitchFamily="34" charset="0"/>
              <a:ea typeface="宋体" pitchFamily="2" charset="-122"/>
            </a:endParaRPr>
          </a:p>
        </p:txBody>
      </p:sp>
      <p:sp>
        <p:nvSpPr>
          <p:cNvPr id="1027" name="Rectangle 3"/>
          <p:cNvSpPr>
            <a:spLocks noChangeArrowheads="1"/>
          </p:cNvSpPr>
          <p:nvPr/>
        </p:nvSpPr>
        <p:spPr bwMode="auto">
          <a:xfrm>
            <a:off x="5867400" y="5294313"/>
            <a:ext cx="2673350" cy="36671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itchFamily="34" charset="0"/>
                <a:ea typeface="宋体" pitchFamily="2" charset="-122"/>
              </a:rPr>
              <a:t>Shanghai, Oct 18, 2012</a:t>
            </a:r>
            <a:endParaRPr kumimoji="0" lang="zh-CN" altLang="zh-CN" sz="1800" b="0" i="0" u="none" strike="noStrike" cap="none" normalizeH="0" baseline="0" smtClean="0">
              <a:ln>
                <a:noFill/>
              </a:ln>
              <a:solidFill>
                <a:schemeClr val="tx1"/>
              </a:solidFill>
              <a:effectLst/>
              <a:latin typeface="Arial" pitchFamily="34" charset="0"/>
              <a:ea typeface="宋体" pitchFamily="2" charset="-122"/>
            </a:endParaRPr>
          </a:p>
        </p:txBody>
      </p:sp>
      <p:pic>
        <p:nvPicPr>
          <p:cNvPr id="5" name="Picture 4" descr="D:\ppt\g1.jpg"/>
          <p:cNvPicPr>
            <a:picLocks noChangeAspect="1" noChangeArrowheads="1"/>
          </p:cNvPicPr>
          <p:nvPr/>
        </p:nvPicPr>
        <p:blipFill>
          <a:blip r:embed="rId2"/>
          <a:srcRect/>
          <a:stretch>
            <a:fillRect/>
          </a:stretch>
        </p:blipFill>
        <p:spPr bwMode="auto">
          <a:xfrm>
            <a:off x="-1295" y="0"/>
            <a:ext cx="9145295" cy="6858000"/>
          </a:xfrm>
          <a:prstGeom prst="rect">
            <a:avLst/>
          </a:prstGeom>
          <a:noFill/>
        </p:spPr>
      </p:pic>
      <p:sp>
        <p:nvSpPr>
          <p:cNvPr id="6" name="TextBox 5"/>
          <p:cNvSpPr txBox="1"/>
          <p:nvPr/>
        </p:nvSpPr>
        <p:spPr>
          <a:xfrm>
            <a:off x="1571604" y="5143512"/>
            <a:ext cx="1523559" cy="523220"/>
          </a:xfrm>
          <a:prstGeom prst="rect">
            <a:avLst/>
          </a:prstGeom>
          <a:noFill/>
        </p:spPr>
        <p:txBody>
          <a:bodyPr wrap="none" rtlCol="0">
            <a:spAutoFit/>
          </a:bodyPr>
          <a:lstStyle/>
          <a:p>
            <a:r>
              <a:rPr lang="en-US" altLang="zh-CN"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Wang Lin</a:t>
            </a:r>
            <a:endParaRPr lang="zh-CN" altLang="en-US" sz="2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内容占位符 9" descr="彩图2.jpg"/>
          <p:cNvPicPr>
            <a:picLocks noGrp="1" noChangeAspect="1"/>
          </p:cNvPicPr>
          <p:nvPr>
            <p:ph idx="1"/>
          </p:nvPr>
        </p:nvPicPr>
        <p:blipFill>
          <a:blip r:embed="rId3" cstate="print"/>
          <a:stretch>
            <a:fillRect/>
          </a:stretch>
        </p:blipFill>
        <p:spPr>
          <a:xfrm>
            <a:off x="-1" y="816357"/>
            <a:ext cx="9144001" cy="6041643"/>
          </a:xfrm>
        </p:spPr>
      </p:pic>
      <p:sp>
        <p:nvSpPr>
          <p:cNvPr id="7" name="TextBox 6"/>
          <p:cNvSpPr txBox="1"/>
          <p:nvPr/>
        </p:nvSpPr>
        <p:spPr>
          <a:xfrm>
            <a:off x="0" y="1"/>
            <a:ext cx="9144000" cy="954107"/>
          </a:xfrm>
          <a:prstGeom prst="rect">
            <a:avLst/>
          </a:prstGeom>
          <a:noFill/>
        </p:spPr>
        <p:txBody>
          <a:bodyPr wrap="square" rtlCol="0">
            <a:spAutoFit/>
          </a:bodyPr>
          <a:lstStyle/>
          <a:p>
            <a:r>
              <a:rPr lang="en-US" altLang="zh-CN" sz="2800" dirty="0" smtClean="0">
                <a:ln w="18415" cmpd="sng">
                  <a:solidFill>
                    <a:schemeClr val="tx1"/>
                  </a:solidFill>
                  <a:prstDash val="solid"/>
                </a:ln>
                <a:solidFill>
                  <a:sysClr val="windowText" lastClr="000000"/>
                </a:solidFill>
                <a:latin typeface="+mj-lt"/>
                <a:ea typeface="华文新魏" pitchFamily="2" charset="-122"/>
                <a:cs typeface="+mj-cs"/>
              </a:rPr>
              <a:t>Sea, interstitial wetland, aquatic </a:t>
            </a:r>
            <a:r>
              <a:rPr lang="en-US" altLang="zh-CN" sz="2800" dirty="0" err="1" smtClean="0">
                <a:ln w="18415" cmpd="sng">
                  <a:solidFill>
                    <a:schemeClr val="tx1"/>
                  </a:solidFill>
                  <a:prstDash val="solid"/>
                </a:ln>
                <a:solidFill>
                  <a:sysClr val="windowText" lastClr="000000"/>
                </a:solidFill>
                <a:latin typeface="+mj-lt"/>
                <a:ea typeface="华文新魏" pitchFamily="2" charset="-122"/>
                <a:cs typeface="+mj-cs"/>
              </a:rPr>
              <a:t>macrophytes</a:t>
            </a:r>
            <a:r>
              <a:rPr lang="en-US" altLang="zh-CN" sz="2800" dirty="0" smtClean="0">
                <a:ln w="18415" cmpd="sng">
                  <a:solidFill>
                    <a:schemeClr val="tx1"/>
                  </a:solidFill>
                  <a:prstDash val="solid"/>
                </a:ln>
                <a:solidFill>
                  <a:sysClr val="windowText" lastClr="000000"/>
                </a:solidFill>
                <a:latin typeface="+mj-lt"/>
                <a:ea typeface="华文新魏" pitchFamily="2" charset="-122"/>
                <a:cs typeface="+mj-cs"/>
              </a:rPr>
              <a:t> distribution mapping for different years since from 2004</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1414"/>
            <a:ext cx="8858280" cy="523220"/>
          </a:xfrm>
          <a:prstGeom prst="rect">
            <a:avLst/>
          </a:prstGeom>
          <a:noFill/>
        </p:spPr>
        <p:txBody>
          <a:bodyPr wrap="square" rtlCol="0">
            <a:spAutoFit/>
          </a:bodyPr>
          <a:lstStyle/>
          <a:p>
            <a:pPr algn="ctr"/>
            <a:r>
              <a:rPr lang="en-US" altLang="zh-CN" sz="2800" dirty="0" smtClean="0">
                <a:ln w="18415" cmpd="sng">
                  <a:solidFill>
                    <a:schemeClr val="tx1"/>
                  </a:solidFill>
                  <a:prstDash val="solid"/>
                </a:ln>
                <a:solidFill>
                  <a:sysClr val="windowText" lastClr="000000"/>
                </a:solidFill>
                <a:latin typeface="+mj-lt"/>
                <a:ea typeface="华文新魏" pitchFamily="2" charset="-122"/>
                <a:cs typeface="+mj-cs"/>
              </a:rPr>
              <a:t>The reclamation occupation area and the rate of change</a:t>
            </a:r>
          </a:p>
        </p:txBody>
      </p:sp>
      <p:graphicFrame>
        <p:nvGraphicFramePr>
          <p:cNvPr id="9" name="内容占位符 8"/>
          <p:cNvGraphicFramePr>
            <a:graphicFrameLocks noGrp="1"/>
          </p:cNvGraphicFramePr>
          <p:nvPr>
            <p:ph idx="1"/>
          </p:nvPr>
        </p:nvGraphicFramePr>
        <p:xfrm>
          <a:off x="246783" y="654762"/>
          <a:ext cx="8715436" cy="2428890"/>
        </p:xfrm>
        <a:graphic>
          <a:graphicData uri="http://schemas.openxmlformats.org/drawingml/2006/table">
            <a:tbl>
              <a:tblPr/>
              <a:tblGrid>
                <a:gridCol w="1772719"/>
                <a:gridCol w="2353168"/>
                <a:gridCol w="2187574"/>
                <a:gridCol w="2401975"/>
              </a:tblGrid>
              <a:tr h="530378">
                <a:tc>
                  <a:txBody>
                    <a:bodyPr/>
                    <a:lstStyle/>
                    <a:p>
                      <a:pPr algn="ctr"/>
                      <a:endParaRPr lang="zh-CN" sz="1600" b="1" kern="100" dirty="0">
                        <a:solidFill>
                          <a:srgbClr val="000000"/>
                        </a:solidFill>
                        <a:latin typeface="Times New Roman" pitchFamily="18" charset="0"/>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altLang="zh-CN" sz="1600" b="1" kern="0" dirty="0" smtClean="0">
                          <a:solidFill>
                            <a:srgbClr val="000000"/>
                          </a:solidFill>
                          <a:latin typeface="Times New Roman" pitchFamily="18" charset="0"/>
                          <a:ea typeface="华文细黑"/>
                          <a:cs typeface="Times New Roman" pitchFamily="18" charset="0"/>
                        </a:rPr>
                        <a:t>Sea occupation</a:t>
                      </a:r>
                    </a:p>
                    <a:p>
                      <a:pPr algn="ctr">
                        <a:spcAft>
                          <a:spcPts val="0"/>
                        </a:spcAft>
                      </a:pPr>
                      <a:r>
                        <a:rPr lang="en-US" sz="1600" b="1" kern="0" dirty="0" smtClean="0">
                          <a:solidFill>
                            <a:srgbClr val="000000"/>
                          </a:solidFill>
                          <a:latin typeface="Times New Roman" pitchFamily="18" charset="0"/>
                          <a:ea typeface="华文细黑"/>
                          <a:cs typeface="Times New Roman" pitchFamily="18" charset="0"/>
                        </a:rPr>
                        <a:t>/km</a:t>
                      </a:r>
                      <a:r>
                        <a:rPr lang="en-US" sz="1600" b="1" kern="0" baseline="30000" dirty="0" smtClean="0">
                          <a:solidFill>
                            <a:srgbClr val="000000"/>
                          </a:solidFill>
                          <a:latin typeface="Times New Roman" pitchFamily="18" charset="0"/>
                          <a:ea typeface="华文细黑"/>
                          <a:cs typeface="Times New Roman" pitchFamily="18" charset="0"/>
                        </a:rPr>
                        <a:t>2</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rtl="0"/>
                      <a:r>
                        <a:rPr lang="en-US" sz="1600" b="1" kern="1200" dirty="0" smtClean="0">
                          <a:solidFill>
                            <a:schemeClr val="tx1"/>
                          </a:solidFill>
                          <a:latin typeface="Times New Roman" pitchFamily="18" charset="0"/>
                          <a:ea typeface="+mn-ea"/>
                          <a:cs typeface="Times New Roman" pitchFamily="18" charset="0"/>
                        </a:rPr>
                        <a:t>Intertidal wetlands</a:t>
                      </a:r>
                    </a:p>
                    <a:p>
                      <a:pPr algn="ctr">
                        <a:spcAft>
                          <a:spcPts val="0"/>
                        </a:spcAft>
                      </a:pPr>
                      <a:r>
                        <a:rPr lang="en-US" altLang="zh-CN" sz="1600" b="1" kern="0" dirty="0" smtClean="0">
                          <a:solidFill>
                            <a:srgbClr val="000000"/>
                          </a:solidFill>
                          <a:latin typeface="Times New Roman" pitchFamily="18" charset="0"/>
                          <a:ea typeface="华文细黑"/>
                          <a:cs typeface="Times New Roman" pitchFamily="18" charset="0"/>
                        </a:rPr>
                        <a:t>occupation</a:t>
                      </a:r>
                      <a:r>
                        <a:rPr lang="en-US" sz="1600" b="1" kern="0" dirty="0" smtClean="0">
                          <a:solidFill>
                            <a:srgbClr val="000000"/>
                          </a:solidFill>
                          <a:latin typeface="Times New Roman" pitchFamily="18" charset="0"/>
                          <a:ea typeface="华文细黑"/>
                          <a:cs typeface="Times New Roman" pitchFamily="18" charset="0"/>
                        </a:rPr>
                        <a:t>/km</a:t>
                      </a:r>
                      <a:r>
                        <a:rPr lang="en-US" sz="1600" b="1" kern="0" baseline="30000" dirty="0" smtClean="0">
                          <a:solidFill>
                            <a:srgbClr val="000000"/>
                          </a:solidFill>
                          <a:latin typeface="Times New Roman" pitchFamily="18" charset="0"/>
                          <a:ea typeface="华文细黑"/>
                          <a:cs typeface="Times New Roman" pitchFamily="18" charset="0"/>
                        </a:rPr>
                        <a:t>2</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altLang="zh-CN" sz="1600" b="1" kern="0" dirty="0" smtClean="0">
                          <a:solidFill>
                            <a:srgbClr val="000000"/>
                          </a:solidFill>
                          <a:latin typeface="Times New Roman" pitchFamily="18" charset="0"/>
                          <a:ea typeface="华文细黑"/>
                          <a:cs typeface="Times New Roman" pitchFamily="18" charset="0"/>
                        </a:rPr>
                        <a:t>Aquatic </a:t>
                      </a:r>
                      <a:r>
                        <a:rPr lang="en-US" altLang="zh-CN" sz="1600" b="1" kern="0" dirty="0" err="1" smtClean="0">
                          <a:solidFill>
                            <a:srgbClr val="000000"/>
                          </a:solidFill>
                          <a:latin typeface="Times New Roman" pitchFamily="18" charset="0"/>
                          <a:ea typeface="华文细黑"/>
                          <a:cs typeface="Times New Roman" pitchFamily="18" charset="0"/>
                        </a:rPr>
                        <a:t>macrophytes</a:t>
                      </a:r>
                      <a:r>
                        <a:rPr lang="en-US" altLang="zh-CN" sz="1600" b="1" kern="0" baseline="0" dirty="0" smtClean="0">
                          <a:solidFill>
                            <a:srgbClr val="000000"/>
                          </a:solidFill>
                          <a:latin typeface="Times New Roman" pitchFamily="18" charset="0"/>
                          <a:ea typeface="华文细黑"/>
                          <a:cs typeface="Times New Roman" pitchFamily="18" charset="0"/>
                        </a:rPr>
                        <a:t> occupation</a:t>
                      </a:r>
                      <a:r>
                        <a:rPr lang="en-US" sz="1600" b="1" kern="0" dirty="0" smtClean="0">
                          <a:solidFill>
                            <a:srgbClr val="000000"/>
                          </a:solidFill>
                          <a:latin typeface="Times New Roman" pitchFamily="18" charset="0"/>
                          <a:ea typeface="华文细黑"/>
                          <a:cs typeface="Times New Roman" pitchFamily="18" charset="0"/>
                        </a:rPr>
                        <a:t>/km</a:t>
                      </a:r>
                      <a:r>
                        <a:rPr lang="en-US" sz="1600" b="1" kern="0" baseline="30000" dirty="0" smtClean="0">
                          <a:solidFill>
                            <a:srgbClr val="000000"/>
                          </a:solidFill>
                          <a:latin typeface="Times New Roman" pitchFamily="18" charset="0"/>
                          <a:ea typeface="华文细黑"/>
                          <a:cs typeface="Times New Roman" pitchFamily="18" charset="0"/>
                        </a:rPr>
                        <a:t>2</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71216">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2004.11.20</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37.25</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27.96</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0</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CFFCC"/>
                    </a:solidFill>
                  </a:tcPr>
                </a:tc>
              </a:tr>
              <a:tr h="271216">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2005.11.23</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68.52</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48.4</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dirty="0" smtClean="0">
                          <a:solidFill>
                            <a:srgbClr val="000000"/>
                          </a:solidFill>
                          <a:latin typeface="Times New Roman" pitchFamily="18" charset="0"/>
                          <a:ea typeface="宋体"/>
                          <a:cs typeface="Times New Roman" pitchFamily="18" charset="0"/>
                        </a:rPr>
                        <a:t>0</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r>
              <a:tr h="271216">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2006.12.28</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114.59</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68.35</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4.49</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r>
              <a:tr h="271216">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2008.03.04</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216.14</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149.74</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9.14</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r>
              <a:tr h="271216">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2009.05.26</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328.16</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152.74</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12.43</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r>
              <a:tr h="271216">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2010.05.13</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445.12</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a:solidFill>
                            <a:srgbClr val="000000"/>
                          </a:solidFill>
                          <a:latin typeface="Times New Roman" pitchFamily="18" charset="0"/>
                          <a:ea typeface="宋体"/>
                          <a:cs typeface="Times New Roman" pitchFamily="18" charset="0"/>
                        </a:rPr>
                        <a:t>177.26</a:t>
                      </a:r>
                      <a:endParaRPr lang="zh-CN" sz="1600" b="1" kern="10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16.04</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a:noFill/>
                    </a:lnB>
                    <a:solidFill>
                      <a:srgbClr val="CCFFCC"/>
                    </a:solidFill>
                  </a:tcPr>
                </a:tc>
              </a:tr>
              <a:tr h="271216">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2011.08.20</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545.51</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188.98</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CC"/>
                    </a:solidFill>
                  </a:tcPr>
                </a:tc>
                <a:tc>
                  <a:txBody>
                    <a:bodyPr/>
                    <a:lstStyle/>
                    <a:p>
                      <a:pPr algn="ctr">
                        <a:spcAft>
                          <a:spcPts val="0"/>
                        </a:spcAft>
                      </a:pPr>
                      <a:r>
                        <a:rPr lang="en-US" sz="1600" b="1" kern="0" dirty="0">
                          <a:solidFill>
                            <a:srgbClr val="000000"/>
                          </a:solidFill>
                          <a:latin typeface="Times New Roman" pitchFamily="18" charset="0"/>
                          <a:ea typeface="宋体"/>
                          <a:cs typeface="Times New Roman" pitchFamily="18" charset="0"/>
                        </a:rPr>
                        <a:t>23.65</a:t>
                      </a:r>
                      <a:endParaRPr lang="zh-CN" sz="1600" b="1" kern="100" dirty="0">
                        <a:solidFill>
                          <a:srgbClr val="000000"/>
                        </a:solidFill>
                        <a:latin typeface="Times New Roman" pitchFamily="18" charset="0"/>
                        <a:ea typeface="宋体"/>
                        <a:cs typeface="Times New Roman"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CFFCC"/>
                    </a:solidFill>
                  </a:tcPr>
                </a:tc>
              </a:tr>
            </a:tbl>
          </a:graphicData>
        </a:graphic>
      </p:graphicFrame>
      <p:graphicFrame>
        <p:nvGraphicFramePr>
          <p:cNvPr id="10" name="图表 9"/>
          <p:cNvGraphicFramePr/>
          <p:nvPr/>
        </p:nvGraphicFramePr>
        <p:xfrm>
          <a:off x="200005" y="3303369"/>
          <a:ext cx="8801604" cy="3286148"/>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2" descr="N:\ppt\水科院logo.png"/>
          <p:cNvPicPr>
            <a:picLocks noChangeAspect="1" noChangeArrowheads="1"/>
          </p:cNvPicPr>
          <p:nvPr/>
        </p:nvPicPr>
        <p:blipFill>
          <a:blip r:embed="rId3" cstate="print"/>
          <a:srcRect/>
          <a:stretch>
            <a:fillRect/>
          </a:stretch>
        </p:blipFill>
        <p:spPr bwMode="auto">
          <a:xfrm>
            <a:off x="8342250" y="6000768"/>
            <a:ext cx="801750" cy="8572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图表 95"/>
          <p:cNvGraphicFramePr/>
          <p:nvPr/>
        </p:nvGraphicFramePr>
        <p:xfrm>
          <a:off x="3529972" y="4264079"/>
          <a:ext cx="5500694" cy="2428868"/>
        </p:xfrm>
        <a:graphic>
          <a:graphicData uri="http://schemas.openxmlformats.org/drawingml/2006/chart">
            <c:chart xmlns:c="http://schemas.openxmlformats.org/drawingml/2006/chart" xmlns:r="http://schemas.openxmlformats.org/officeDocument/2006/relationships" r:id="rId3"/>
          </a:graphicData>
        </a:graphic>
      </p:graphicFrame>
      <p:sp>
        <p:nvSpPr>
          <p:cNvPr id="8" name="矩形 7"/>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4000" dirty="0"/>
          </a:p>
        </p:txBody>
      </p:sp>
      <p:sp>
        <p:nvSpPr>
          <p:cNvPr id="6" name="TextBox 5"/>
          <p:cNvSpPr txBox="1"/>
          <p:nvPr/>
        </p:nvSpPr>
        <p:spPr>
          <a:xfrm>
            <a:off x="0" y="0"/>
            <a:ext cx="9144000" cy="769441"/>
          </a:xfrm>
          <a:prstGeom prst="rect">
            <a:avLst/>
          </a:prstGeom>
          <a:noFill/>
        </p:spPr>
        <p:txBody>
          <a:bodyPr wrap="square" rtlCol="0">
            <a:spAutoFit/>
          </a:bodyPr>
          <a:lstStyle/>
          <a:p>
            <a:r>
              <a:rPr lang="en-US" altLang="zh-CN"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Automatic detection of shoreline change on costal with respect to comparing the impacts between fisheries and sea reclamation </a:t>
            </a:r>
            <a:endParaRPr lang="zh-CN" alt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endParaRPr>
          </a:p>
        </p:txBody>
      </p:sp>
      <p:grpSp>
        <p:nvGrpSpPr>
          <p:cNvPr id="94" name="组合 93"/>
          <p:cNvGrpSpPr/>
          <p:nvPr/>
        </p:nvGrpSpPr>
        <p:grpSpPr>
          <a:xfrm>
            <a:off x="142844" y="928670"/>
            <a:ext cx="3286148" cy="5786478"/>
            <a:chOff x="142844" y="928670"/>
            <a:chExt cx="3286148" cy="5786478"/>
          </a:xfrm>
        </p:grpSpPr>
        <p:sp>
          <p:nvSpPr>
            <p:cNvPr id="9" name="矩形 8"/>
            <p:cNvSpPr/>
            <p:nvPr/>
          </p:nvSpPr>
          <p:spPr>
            <a:xfrm>
              <a:off x="142844" y="928670"/>
              <a:ext cx="3214710"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err="1" smtClean="0"/>
                <a:t>Landsat</a:t>
              </a:r>
              <a:r>
                <a:rPr lang="en-US" altLang="zh-CN" dirty="0" smtClean="0"/>
                <a:t> TM and ETM+</a:t>
              </a:r>
              <a:endParaRPr lang="zh-CN" altLang="en-US" dirty="0"/>
            </a:p>
          </p:txBody>
        </p:sp>
        <p:cxnSp>
          <p:nvCxnSpPr>
            <p:cNvPr id="11" name="直接箭头连接符 10"/>
            <p:cNvCxnSpPr>
              <a:stCxn id="9" idx="2"/>
              <a:endCxn id="12" idx="0"/>
            </p:cNvCxnSpPr>
            <p:nvPr/>
          </p:nvCxnSpPr>
          <p:spPr>
            <a:xfrm rot="5400000">
              <a:off x="1607323" y="150017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42844" y="1643050"/>
              <a:ext cx="3214710"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Spectral (At sensor) Radiance</a:t>
              </a:r>
              <a:endParaRPr lang="zh-CN" altLang="en-US" dirty="0"/>
            </a:p>
          </p:txBody>
        </p:sp>
        <p:sp>
          <p:nvSpPr>
            <p:cNvPr id="14" name="矩形 13"/>
            <p:cNvSpPr/>
            <p:nvPr/>
          </p:nvSpPr>
          <p:spPr>
            <a:xfrm>
              <a:off x="571472" y="2357430"/>
              <a:ext cx="2286016"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TOA Reflectance</a:t>
              </a:r>
              <a:endParaRPr lang="zh-CN" altLang="en-US" dirty="0"/>
            </a:p>
          </p:txBody>
        </p:sp>
        <p:cxnSp>
          <p:nvCxnSpPr>
            <p:cNvPr id="15" name="直接箭头连接符 14"/>
            <p:cNvCxnSpPr>
              <a:stCxn id="12" idx="2"/>
              <a:endCxn id="14" idx="0"/>
            </p:cNvCxnSpPr>
            <p:nvPr/>
          </p:nvCxnSpPr>
          <p:spPr>
            <a:xfrm rot="5400000">
              <a:off x="1589464" y="2196695"/>
              <a:ext cx="285752" cy="357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14" idx="2"/>
            </p:cNvCxnSpPr>
            <p:nvPr/>
          </p:nvCxnSpPr>
          <p:spPr>
            <a:xfrm rot="5400000">
              <a:off x="1607323" y="2893215"/>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500034" y="3000372"/>
              <a:ext cx="2571768" cy="1588"/>
            </a:xfrm>
            <a:prstGeom prst="line">
              <a:avLst/>
            </a:prstGeom>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42844" y="3214686"/>
              <a:ext cx="1357322"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R</a:t>
              </a:r>
              <a:r>
                <a:rPr lang="en-US" altLang="zh-CN" sz="1200" dirty="0" smtClean="0"/>
                <a:t>TOA</a:t>
              </a:r>
              <a:r>
                <a:rPr lang="en-US" altLang="zh-CN" dirty="0" smtClean="0"/>
                <a:t>(Green)</a:t>
              </a:r>
              <a:endParaRPr lang="zh-CN" altLang="en-US" sz="1200" dirty="0"/>
            </a:p>
          </p:txBody>
        </p:sp>
        <p:sp>
          <p:nvSpPr>
            <p:cNvPr id="30" name="矩形 29"/>
            <p:cNvSpPr/>
            <p:nvPr/>
          </p:nvSpPr>
          <p:spPr>
            <a:xfrm>
              <a:off x="2214546" y="3214686"/>
              <a:ext cx="1214446"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R</a:t>
              </a:r>
              <a:r>
                <a:rPr lang="en-US" altLang="zh-CN" sz="1200" dirty="0" smtClean="0"/>
                <a:t>TOA</a:t>
              </a:r>
              <a:r>
                <a:rPr lang="en-US" altLang="zh-CN" dirty="0" smtClean="0"/>
                <a:t>(IR)</a:t>
              </a:r>
              <a:endParaRPr lang="zh-CN" altLang="en-US" sz="1200" dirty="0"/>
            </a:p>
          </p:txBody>
        </p:sp>
        <p:cxnSp>
          <p:nvCxnSpPr>
            <p:cNvPr id="37" name="直接连接符 36"/>
            <p:cNvCxnSpPr/>
            <p:nvPr/>
          </p:nvCxnSpPr>
          <p:spPr>
            <a:xfrm>
              <a:off x="500034" y="3857628"/>
              <a:ext cx="2571768"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393671" y="3106735"/>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rot="5400000">
              <a:off x="2965439" y="3106735"/>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rot="5400000">
              <a:off x="2965440" y="3749677"/>
              <a:ext cx="214313"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rot="5400000">
              <a:off x="393671" y="3749677"/>
              <a:ext cx="21431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rot="5400000">
              <a:off x="1572001" y="4000107"/>
              <a:ext cx="28575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571472" y="4143380"/>
              <a:ext cx="2286016"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Applying NDWI</a:t>
              </a:r>
              <a:endParaRPr lang="zh-CN" altLang="en-US" dirty="0"/>
            </a:p>
          </p:txBody>
        </p:sp>
        <p:sp>
          <p:nvSpPr>
            <p:cNvPr id="80" name="矩形 79"/>
            <p:cNvSpPr/>
            <p:nvPr/>
          </p:nvSpPr>
          <p:spPr>
            <a:xfrm>
              <a:off x="142844" y="4857760"/>
              <a:ext cx="3214710"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Automatic </a:t>
              </a:r>
              <a:r>
                <a:rPr lang="en-US" altLang="zh-CN" dirty="0" err="1" smtClean="0"/>
                <a:t>Thresholding</a:t>
              </a:r>
              <a:endParaRPr lang="zh-CN" altLang="en-US" dirty="0"/>
            </a:p>
          </p:txBody>
        </p:sp>
        <p:cxnSp>
          <p:nvCxnSpPr>
            <p:cNvPr id="81" name="直接箭头连接符 80"/>
            <p:cNvCxnSpPr/>
            <p:nvPr/>
          </p:nvCxnSpPr>
          <p:spPr>
            <a:xfrm rot="5400000">
              <a:off x="1572001" y="4714487"/>
              <a:ext cx="28575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rot="5400000">
              <a:off x="1572001" y="5428867"/>
              <a:ext cx="28575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142844" y="5572140"/>
              <a:ext cx="3214710"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Binary Image(Land and Water)</a:t>
              </a:r>
              <a:endParaRPr lang="zh-CN" altLang="en-US" dirty="0"/>
            </a:p>
          </p:txBody>
        </p:sp>
        <p:cxnSp>
          <p:nvCxnSpPr>
            <p:cNvPr id="84" name="直接箭头连接符 83"/>
            <p:cNvCxnSpPr/>
            <p:nvPr/>
          </p:nvCxnSpPr>
          <p:spPr>
            <a:xfrm rot="5400000">
              <a:off x="1571207" y="6143247"/>
              <a:ext cx="28575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5" name="矩形 84"/>
            <p:cNvSpPr/>
            <p:nvPr/>
          </p:nvSpPr>
          <p:spPr>
            <a:xfrm>
              <a:off x="142844" y="6286520"/>
              <a:ext cx="3214710" cy="42862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dirty="0" smtClean="0"/>
                <a:t>Coastline Contouring</a:t>
              </a:r>
              <a:endParaRPr lang="zh-CN" altLang="en-US" dirty="0"/>
            </a:p>
          </p:txBody>
        </p:sp>
      </p:grpSp>
      <p:graphicFrame>
        <p:nvGraphicFramePr>
          <p:cNvPr id="95" name="表格 94"/>
          <p:cNvGraphicFramePr>
            <a:graphicFrameLocks noGrp="1"/>
          </p:cNvGraphicFramePr>
          <p:nvPr/>
        </p:nvGraphicFramePr>
        <p:xfrm>
          <a:off x="3571868" y="928670"/>
          <a:ext cx="5286412" cy="3200400"/>
        </p:xfrm>
        <a:graphic>
          <a:graphicData uri="http://schemas.openxmlformats.org/drawingml/2006/table">
            <a:tbl>
              <a:tblPr>
                <a:effectLst>
                  <a:outerShdw blurRad="63500" sx="102000" sy="102000" algn="ctr" rotWithShape="0">
                    <a:prstClr val="black">
                      <a:alpha val="40000"/>
                    </a:prstClr>
                  </a:outerShdw>
                </a:effectLst>
              </a:tblPr>
              <a:tblGrid>
                <a:gridCol w="500066"/>
                <a:gridCol w="1928826"/>
                <a:gridCol w="2857520"/>
              </a:tblGrid>
              <a:tr h="191138">
                <a:tc>
                  <a:txBody>
                    <a:bodyPr/>
                    <a:lstStyle/>
                    <a:p>
                      <a:pPr algn="ctr">
                        <a:lnSpc>
                          <a:spcPts val="1800"/>
                        </a:lnSpc>
                        <a:spcAft>
                          <a:spcPts val="0"/>
                        </a:spcAft>
                      </a:pPr>
                      <a:r>
                        <a:rPr lang="en-US" altLang="zh-CN" sz="1800" b="0" kern="0" dirty="0" smtClean="0">
                          <a:solidFill>
                            <a:srgbClr val="000000"/>
                          </a:solidFill>
                          <a:latin typeface="Calibri"/>
                          <a:ea typeface="华文细黑"/>
                          <a:cs typeface="Times New Roman"/>
                        </a:rPr>
                        <a:t>No</a:t>
                      </a:r>
                      <a:endParaRPr lang="zh-CN" sz="1800" b="0" kern="100" dirty="0">
                        <a:solidFill>
                          <a:srgbClr val="000000"/>
                        </a:solidFill>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altLang="zh-CN" sz="1800" b="0" kern="0" dirty="0" smtClean="0">
                          <a:solidFill>
                            <a:srgbClr val="000000"/>
                          </a:solidFill>
                          <a:latin typeface="Calibri"/>
                          <a:ea typeface="华文细黑"/>
                          <a:cs typeface="Times New Roman"/>
                        </a:rPr>
                        <a:t>Date</a:t>
                      </a:r>
                      <a:endParaRPr lang="zh-CN" sz="1800" b="0" kern="100" dirty="0">
                        <a:solidFill>
                          <a:srgbClr val="000000"/>
                        </a:solidFill>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800"/>
                        </a:lnSpc>
                        <a:spcAft>
                          <a:spcPts val="0"/>
                        </a:spcAft>
                      </a:pPr>
                      <a:r>
                        <a:rPr lang="en-US" altLang="zh-CN" sz="1800" b="0" kern="0" dirty="0" smtClean="0">
                          <a:solidFill>
                            <a:srgbClr val="000000"/>
                          </a:solidFill>
                          <a:latin typeface="Calibri"/>
                          <a:ea typeface="华文细黑"/>
                          <a:cs typeface="Times New Roman"/>
                        </a:rPr>
                        <a:t>Length of the shoreline</a:t>
                      </a:r>
                      <a:r>
                        <a:rPr lang="en-US" sz="1800" b="0" kern="0" dirty="0" smtClean="0">
                          <a:solidFill>
                            <a:srgbClr val="000000"/>
                          </a:solidFill>
                          <a:latin typeface="Calibri"/>
                          <a:ea typeface="华文细黑"/>
                          <a:cs typeface="Times New Roman"/>
                        </a:rPr>
                        <a:t>/km</a:t>
                      </a:r>
                      <a:endParaRPr lang="zh-CN" sz="1800" b="0" kern="100" dirty="0">
                        <a:solidFill>
                          <a:srgbClr val="000000"/>
                        </a:solidFill>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9830">
                <a:tc>
                  <a:txBody>
                    <a:bodyPr/>
                    <a:lstStyle/>
                    <a:p>
                      <a:pPr algn="ctr">
                        <a:lnSpc>
                          <a:spcPts val="1800"/>
                        </a:lnSpc>
                        <a:spcAft>
                          <a:spcPts val="0"/>
                        </a:spcAft>
                      </a:pPr>
                      <a:r>
                        <a:rPr lang="en-US" sz="1800" b="0" kern="0">
                          <a:solidFill>
                            <a:srgbClr val="000000"/>
                          </a:solidFill>
                          <a:latin typeface="华文细黑"/>
                          <a:ea typeface="宋体"/>
                          <a:cs typeface="Times New Roman"/>
                        </a:rPr>
                        <a:t>1</a:t>
                      </a:r>
                      <a:endParaRPr lang="zh-CN" sz="1800" b="0" kern="100">
                        <a:solidFill>
                          <a:srgbClr val="000000"/>
                        </a:solidFill>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ts val="1800"/>
                        </a:lnSpc>
                        <a:spcAft>
                          <a:spcPts val="0"/>
                        </a:spcAft>
                      </a:pPr>
                      <a:r>
                        <a:rPr lang="en-US" sz="1800" b="0" kern="0">
                          <a:solidFill>
                            <a:srgbClr val="000000"/>
                          </a:solidFill>
                          <a:latin typeface="华文细黑"/>
                          <a:ea typeface="宋体"/>
                          <a:cs typeface="Times New Roman"/>
                        </a:rPr>
                        <a:t>05/14/1987</a:t>
                      </a:r>
                      <a:endParaRPr lang="zh-CN" sz="1800" b="0" kern="100">
                        <a:solidFill>
                          <a:srgbClr val="000000"/>
                        </a:solidFill>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224.5</a:t>
                      </a:r>
                      <a:endParaRPr lang="zh-CN" sz="1800" b="0" kern="100" dirty="0">
                        <a:solidFill>
                          <a:srgbClr val="000000"/>
                        </a:solidFill>
                        <a:latin typeface="Calibri"/>
                        <a:ea typeface="宋体"/>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2</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a:solidFill>
                            <a:srgbClr val="000000"/>
                          </a:solidFill>
                          <a:latin typeface="华文细黑"/>
                          <a:ea typeface="宋体"/>
                          <a:cs typeface="Times New Roman"/>
                        </a:rPr>
                        <a:t>04/23/1997</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241.8</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3</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a:solidFill>
                            <a:srgbClr val="000000"/>
                          </a:solidFill>
                          <a:latin typeface="华文细黑"/>
                          <a:ea typeface="宋体"/>
                          <a:cs typeface="Times New Roman"/>
                        </a:rPr>
                        <a:t>06/18/2000</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244.8</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4</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a:solidFill>
                            <a:srgbClr val="000000"/>
                          </a:solidFill>
                          <a:latin typeface="华文细黑"/>
                          <a:ea typeface="宋体"/>
                          <a:cs typeface="Times New Roman"/>
                        </a:rPr>
                        <a:t>02/08/2002</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248.8</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5</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a:solidFill>
                            <a:srgbClr val="000000"/>
                          </a:solidFill>
                          <a:latin typeface="华文细黑"/>
                          <a:ea typeface="宋体"/>
                          <a:cs typeface="Times New Roman"/>
                        </a:rPr>
                        <a:t>05/18/2003</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252.2</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6</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a:solidFill>
                            <a:srgbClr val="000000"/>
                          </a:solidFill>
                          <a:latin typeface="华文细黑"/>
                          <a:ea typeface="宋体"/>
                          <a:cs typeface="Times New Roman"/>
                        </a:rPr>
                        <a:t>11/20/2004</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251.3</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7</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a:solidFill>
                            <a:srgbClr val="000000"/>
                          </a:solidFill>
                          <a:latin typeface="华文细黑"/>
                          <a:ea typeface="宋体"/>
                          <a:cs typeface="Times New Roman"/>
                        </a:rPr>
                        <a:t>05/15/2005</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258.0</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8</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a:solidFill>
                            <a:srgbClr val="000000"/>
                          </a:solidFill>
                          <a:latin typeface="华文细黑"/>
                          <a:ea typeface="宋体"/>
                          <a:cs typeface="Times New Roman"/>
                        </a:rPr>
                        <a:t>05/02/2006</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260.3</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9</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a:solidFill>
                            <a:srgbClr val="000000"/>
                          </a:solidFill>
                          <a:latin typeface="华文细黑"/>
                          <a:ea typeface="宋体"/>
                          <a:cs typeface="Times New Roman"/>
                        </a:rPr>
                        <a:t>04/03/2007</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286.8</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10</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a:solidFill>
                            <a:srgbClr val="000000"/>
                          </a:solidFill>
                          <a:latin typeface="华文细黑"/>
                          <a:ea typeface="宋体"/>
                          <a:cs typeface="Times New Roman"/>
                        </a:rPr>
                        <a:t>03/04/2008</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384.1</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11</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a:solidFill>
                            <a:srgbClr val="000000"/>
                          </a:solidFill>
                          <a:latin typeface="华文细黑"/>
                          <a:ea typeface="宋体"/>
                          <a:cs typeface="Times New Roman"/>
                        </a:rPr>
                        <a:t>05/26/2009</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4588.2</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solidFill>
                      <a:srgbClr val="C0C0C0"/>
                    </a:solidFill>
                  </a:tcPr>
                </a:tc>
              </a:tr>
              <a:tr h="188520">
                <a:tc>
                  <a:txBody>
                    <a:bodyPr/>
                    <a:lstStyle/>
                    <a:p>
                      <a:pPr algn="ctr">
                        <a:lnSpc>
                          <a:spcPts val="1800"/>
                        </a:lnSpc>
                        <a:spcAft>
                          <a:spcPts val="0"/>
                        </a:spcAft>
                      </a:pPr>
                      <a:r>
                        <a:rPr lang="en-US" sz="1800" b="0" kern="0">
                          <a:solidFill>
                            <a:srgbClr val="000000"/>
                          </a:solidFill>
                          <a:latin typeface="华文细黑"/>
                          <a:ea typeface="宋体"/>
                          <a:cs typeface="Times New Roman"/>
                        </a:rPr>
                        <a:t>12</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a:solidFill>
                            <a:srgbClr val="000000"/>
                          </a:solidFill>
                          <a:latin typeface="华文细黑"/>
                          <a:ea typeface="宋体"/>
                          <a:cs typeface="Times New Roman"/>
                        </a:rPr>
                        <a:t>05/13/2010</a:t>
                      </a:r>
                      <a:endParaRPr lang="zh-CN" sz="1800" b="0" kern="100">
                        <a:solidFill>
                          <a:srgbClr val="000000"/>
                        </a:solidFill>
                        <a:latin typeface="Calibri"/>
                        <a:ea typeface="宋体"/>
                        <a:cs typeface="Times New Roman"/>
                      </a:endParaRPr>
                    </a:p>
                  </a:txBody>
                  <a:tcPr marL="68580" marR="68580" marT="0" marB="0">
                    <a:lnL>
                      <a:noFill/>
                    </a:lnL>
                    <a:lnR>
                      <a:noFill/>
                    </a:lnR>
                    <a:lnT>
                      <a:noFill/>
                    </a:lnT>
                    <a:lnB>
                      <a:noFill/>
                    </a:lnB>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486.9</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a:noFill/>
                    </a:lnB>
                  </a:tcPr>
                </a:tc>
              </a:tr>
              <a:tr h="188520">
                <a:tc>
                  <a:txBody>
                    <a:bodyPr/>
                    <a:lstStyle/>
                    <a:p>
                      <a:pPr algn="ctr">
                        <a:lnSpc>
                          <a:spcPts val="1800"/>
                        </a:lnSpc>
                        <a:spcAft>
                          <a:spcPts val="0"/>
                        </a:spcAft>
                      </a:pPr>
                      <a:r>
                        <a:rPr lang="en-US" sz="1800" b="0" kern="0" dirty="0">
                          <a:solidFill>
                            <a:srgbClr val="000000"/>
                          </a:solidFill>
                          <a:latin typeface="华文细黑"/>
                          <a:ea typeface="宋体"/>
                          <a:cs typeface="Times New Roman"/>
                        </a:rPr>
                        <a:t>13</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ts val="1800"/>
                        </a:lnSpc>
                        <a:spcAft>
                          <a:spcPts val="0"/>
                        </a:spcAft>
                      </a:pPr>
                      <a:r>
                        <a:rPr lang="en-US" sz="1800" b="0" kern="0" dirty="0">
                          <a:solidFill>
                            <a:srgbClr val="000000"/>
                          </a:solidFill>
                          <a:latin typeface="华文细黑"/>
                          <a:ea typeface="宋体"/>
                          <a:cs typeface="Times New Roman"/>
                        </a:rPr>
                        <a:t>08/20/2011</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ts val="1800"/>
                        </a:lnSpc>
                        <a:spcAft>
                          <a:spcPts val="0"/>
                        </a:spcAft>
                      </a:pPr>
                      <a:r>
                        <a:rPr lang="en-US" sz="1800" b="0" kern="0" dirty="0" smtClean="0">
                          <a:solidFill>
                            <a:srgbClr val="000000"/>
                          </a:solidFill>
                          <a:latin typeface="华文细黑"/>
                          <a:ea typeface="宋体"/>
                          <a:cs typeface="Times New Roman"/>
                        </a:rPr>
                        <a:t>522.5</a:t>
                      </a:r>
                      <a:endParaRPr lang="zh-CN" sz="1800" b="0" kern="100" dirty="0">
                        <a:solidFill>
                          <a:srgbClr val="000000"/>
                        </a:solidFill>
                        <a:latin typeface="Calibri"/>
                        <a:ea typeface="宋体"/>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sp>
        <p:nvSpPr>
          <p:cNvPr id="97" name="圆角矩形标注 96"/>
          <p:cNvSpPr/>
          <p:nvPr/>
        </p:nvSpPr>
        <p:spPr>
          <a:xfrm>
            <a:off x="3214678" y="2928934"/>
            <a:ext cx="5643602" cy="1643074"/>
          </a:xfrm>
          <a:prstGeom prst="wedgeRoundRectCallout">
            <a:avLst>
              <a:gd name="adj1" fmla="val 39856"/>
              <a:gd name="adj2" fmla="val 70224"/>
              <a:gd name="adj3" fmla="val 16667"/>
            </a:avLst>
          </a:prstGeom>
          <a:solidFill>
            <a:schemeClr val="tx1">
              <a:lumMod val="95000"/>
              <a:lumOff val="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en-US" b="1" dirty="0" smtClean="0">
                <a:latin typeface="Times New Roman" pitchFamily="18" charset="0"/>
                <a:ea typeface="Arial Unicode MS" pitchFamily="34" charset="-122"/>
                <a:cs typeface="Times New Roman" pitchFamily="18" charset="0"/>
              </a:rPr>
              <a:t>The general length of the shoreline gradually increased, but the relative natural shoreline decreased from 221km for 1987 to about 100km for 2011, and the seaward of the extended shoreline is 421 </a:t>
            </a:r>
            <a:r>
              <a:rPr lang="en-US" b="1" dirty="0" err="1" smtClean="0">
                <a:latin typeface="Times New Roman" pitchFamily="18" charset="0"/>
                <a:ea typeface="Arial Unicode MS" pitchFamily="34" charset="-122"/>
                <a:cs typeface="Times New Roman" pitchFamily="18" charset="0"/>
              </a:rPr>
              <a:t>km,which</a:t>
            </a:r>
            <a:r>
              <a:rPr lang="en-US" b="1" dirty="0" smtClean="0">
                <a:latin typeface="Times New Roman" pitchFamily="18" charset="0"/>
                <a:ea typeface="Arial Unicode MS" pitchFamily="34" charset="-122"/>
                <a:cs typeface="Times New Roman" pitchFamily="18" charset="0"/>
              </a:rPr>
              <a:t> occupied 80.7% of the whole length.</a:t>
            </a:r>
            <a:endParaRPr lang="zh-CN" altLang="en-US" dirty="0">
              <a:latin typeface="Times New Roman" pitchFamily="18" charset="0"/>
              <a:ea typeface="Arial Unicode MS" pitchFamily="34"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linds(horizont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transectmap.jpg"/>
          <p:cNvPicPr/>
          <p:nvPr/>
        </p:nvPicPr>
        <p:blipFill>
          <a:blip r:embed="rId3"/>
          <a:stretch>
            <a:fillRect/>
          </a:stretch>
        </p:blipFill>
        <p:spPr>
          <a:xfrm>
            <a:off x="0" y="0"/>
            <a:ext cx="5715007" cy="4112016"/>
          </a:xfrm>
          <a:prstGeom prst="rect">
            <a:avLst/>
          </a:prstGeom>
        </p:spPr>
      </p:pic>
      <p:sp>
        <p:nvSpPr>
          <p:cNvPr id="6" name="TextBox 5"/>
          <p:cNvSpPr txBox="1"/>
          <p:nvPr/>
        </p:nvSpPr>
        <p:spPr>
          <a:xfrm>
            <a:off x="428596" y="785794"/>
            <a:ext cx="8358246" cy="369332"/>
          </a:xfrm>
          <a:prstGeom prst="rect">
            <a:avLst/>
          </a:prstGeom>
          <a:noFill/>
        </p:spPr>
        <p:txBody>
          <a:bodyPr wrap="square" rtlCol="0">
            <a:spAutoFit/>
          </a:bodyPr>
          <a:lstStyle/>
          <a:p>
            <a:endParaRPr lang="zh-CN" altLang="en-US" dirty="0"/>
          </a:p>
        </p:txBody>
      </p:sp>
      <p:graphicFrame>
        <p:nvGraphicFramePr>
          <p:cNvPr id="8" name="图表 7"/>
          <p:cNvGraphicFramePr/>
          <p:nvPr/>
        </p:nvGraphicFramePr>
        <p:xfrm>
          <a:off x="0" y="4071943"/>
          <a:ext cx="5715008" cy="2786057"/>
        </p:xfrm>
        <a:graphic>
          <a:graphicData uri="http://schemas.openxmlformats.org/drawingml/2006/chart">
            <c:chart xmlns:c="http://schemas.openxmlformats.org/drawingml/2006/chart" xmlns:r="http://schemas.openxmlformats.org/officeDocument/2006/relationships" r:id="rId4"/>
          </a:graphicData>
        </a:graphic>
      </p:graphicFrame>
      <p:sp>
        <p:nvSpPr>
          <p:cNvPr id="9" name="矩形 8"/>
          <p:cNvSpPr/>
          <p:nvPr/>
        </p:nvSpPr>
        <p:spPr>
          <a:xfrm>
            <a:off x="928662" y="5715016"/>
            <a:ext cx="3286148" cy="646331"/>
          </a:xfrm>
          <a:prstGeom prst="rect">
            <a:avLst/>
          </a:prstGeom>
        </p:spPr>
        <p:txBody>
          <a:bodyPr wrap="square">
            <a:spAutoFit/>
          </a:bodyPr>
          <a:lstStyle/>
          <a:p>
            <a:r>
              <a:rPr lang="en-US" altLang="zh-CN" sz="1200" dirty="0" smtClean="0">
                <a:latin typeface="方正楷体简体" pitchFamily="2" charset="-122"/>
                <a:ea typeface="方正楷体简体" pitchFamily="2" charset="-122"/>
              </a:rPr>
              <a:t>the coastline rate of change was calculated using DSAS software with Weighted Linear Regression Rate-of-change(WLR) techniques.</a:t>
            </a:r>
            <a:endParaRPr lang="zh-CN" altLang="en-US" sz="1200" dirty="0">
              <a:solidFill>
                <a:schemeClr val="tx1">
                  <a:lumMod val="95000"/>
                  <a:lumOff val="5000"/>
                </a:schemeClr>
              </a:solidFill>
              <a:latin typeface="方正楷体简体" pitchFamily="2" charset="-122"/>
              <a:ea typeface="方正楷体简体" pitchFamily="2" charset="-122"/>
            </a:endParaRPr>
          </a:p>
        </p:txBody>
      </p:sp>
      <p:sp>
        <p:nvSpPr>
          <p:cNvPr id="26625" name="Rectangle 1"/>
          <p:cNvSpPr>
            <a:spLocks noChangeArrowheads="1"/>
          </p:cNvSpPr>
          <p:nvPr/>
        </p:nvSpPr>
        <p:spPr bwMode="auto">
          <a:xfrm>
            <a:off x="5715008" y="428604"/>
            <a:ext cx="3428992" cy="58631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55600" algn="just" fontAlgn="base">
              <a:lnSpc>
                <a:spcPts val="1800"/>
              </a:lnSpc>
              <a:spcBef>
                <a:spcPct val="0"/>
              </a:spcBef>
              <a:spcAft>
                <a:spcPct val="0"/>
              </a:spcAft>
              <a:buFont typeface="Wingdings" pitchFamily="2" charset="2"/>
              <a:buChar char="Ø"/>
            </a:pPr>
            <a:r>
              <a:rPr lang="en-US" altLang="zh-CN" dirty="0" smtClean="0">
                <a:latin typeface="Times New Roman" pitchFamily="18" charset="0"/>
                <a:ea typeface="方正楷体简体" pitchFamily="2" charset="-122"/>
                <a:cs typeface="Times New Roman" pitchFamily="18" charset="0"/>
              </a:rPr>
              <a:t>The coastal land loss is arising primarily because of human </a:t>
            </a:r>
            <a:r>
              <a:rPr lang="en-US" altLang="zh-CN" dirty="0" err="1" smtClean="0">
                <a:latin typeface="Times New Roman" pitchFamily="18" charset="0"/>
                <a:ea typeface="方正楷体简体" pitchFamily="2" charset="-122"/>
                <a:cs typeface="Times New Roman" pitchFamily="18" charset="0"/>
              </a:rPr>
              <a:t>activies</a:t>
            </a:r>
            <a:r>
              <a:rPr lang="en-US" altLang="zh-CN" dirty="0" smtClean="0">
                <a:latin typeface="Times New Roman" pitchFamily="18" charset="0"/>
                <a:ea typeface="方正楷体简体" pitchFamily="2" charset="-122"/>
                <a:cs typeface="Times New Roman" pitchFamily="18" charset="0"/>
              </a:rPr>
              <a:t> such as agriculture, irrigation, reclamation and fishery. </a:t>
            </a:r>
          </a:p>
          <a:p>
            <a:pPr lvl="0" indent="355600" algn="just" fontAlgn="base">
              <a:lnSpc>
                <a:spcPts val="1800"/>
              </a:lnSpc>
              <a:spcBef>
                <a:spcPct val="0"/>
              </a:spcBef>
              <a:spcAft>
                <a:spcPct val="0"/>
              </a:spcAft>
              <a:buFont typeface="Wingdings" pitchFamily="2" charset="2"/>
              <a:buChar char="Ø"/>
            </a:pPr>
            <a:endParaRPr kumimoji="0" lang="en-US" altLang="zh-CN" b="0" i="0" u="none" strike="noStrike" cap="none" normalizeH="0" baseline="0" dirty="0" smtClean="0">
              <a:ln>
                <a:noFill/>
              </a:ln>
              <a:solidFill>
                <a:schemeClr val="tx1"/>
              </a:solidFill>
              <a:effectLst/>
              <a:latin typeface="Times New Roman" pitchFamily="18" charset="0"/>
              <a:ea typeface="方正楷体简体" pitchFamily="2" charset="-122"/>
              <a:cs typeface="Times New Roman" pitchFamily="18" charset="0"/>
            </a:endParaRPr>
          </a:p>
          <a:p>
            <a:pPr lvl="0" indent="355600" algn="just" fontAlgn="base">
              <a:lnSpc>
                <a:spcPts val="1800"/>
              </a:lnSpc>
              <a:spcBef>
                <a:spcPct val="0"/>
              </a:spcBef>
              <a:spcAft>
                <a:spcPct val="0"/>
              </a:spcAft>
              <a:buFont typeface="Wingdings" pitchFamily="2" charset="2"/>
              <a:buChar char="Ø"/>
            </a:pPr>
            <a:r>
              <a:rPr lang="en-US" altLang="zh-CN" dirty="0" smtClean="0">
                <a:latin typeface="Times New Roman" pitchFamily="18" charset="0"/>
                <a:ea typeface="方正楷体简体" pitchFamily="2" charset="-122"/>
                <a:cs typeface="Times New Roman" pitchFamily="18" charset="0"/>
              </a:rPr>
              <a:t>On the one hand, the most significant changes were observed at the reclamation projects of </a:t>
            </a:r>
            <a:r>
              <a:rPr lang="en-US" altLang="zh-CN" dirty="0" err="1" smtClean="0">
                <a:latin typeface="Times New Roman" pitchFamily="18" charset="0"/>
                <a:ea typeface="方正楷体简体" pitchFamily="2" charset="-122"/>
                <a:cs typeface="Times New Roman" pitchFamily="18" charset="0"/>
              </a:rPr>
              <a:t>Caofeidian</a:t>
            </a:r>
            <a:r>
              <a:rPr lang="en-US" altLang="zh-CN" dirty="0" smtClean="0">
                <a:latin typeface="Times New Roman" pitchFamily="18" charset="0"/>
                <a:ea typeface="方正楷体简体" pitchFamily="2" charset="-122"/>
                <a:cs typeface="Times New Roman" pitchFamily="18" charset="0"/>
              </a:rPr>
              <a:t> and Tianjin Port, in this area the net rate of erosion averaged over 32 transects was 375m/yr.</a:t>
            </a:r>
          </a:p>
          <a:p>
            <a:pPr lvl="0" indent="355600" algn="just" fontAlgn="base">
              <a:lnSpc>
                <a:spcPts val="1800"/>
              </a:lnSpc>
              <a:spcBef>
                <a:spcPct val="0"/>
              </a:spcBef>
              <a:spcAft>
                <a:spcPct val="0"/>
              </a:spcAft>
              <a:buFont typeface="Wingdings" pitchFamily="2" charset="2"/>
              <a:buChar char="Ø"/>
            </a:pPr>
            <a:endParaRPr lang="en-US" altLang="zh-CN" dirty="0" smtClean="0">
              <a:latin typeface="Times New Roman" pitchFamily="18" charset="0"/>
              <a:ea typeface="方正楷体简体" pitchFamily="2" charset="-122"/>
              <a:cs typeface="Times New Roman" pitchFamily="18" charset="0"/>
            </a:endParaRPr>
          </a:p>
          <a:p>
            <a:pPr lvl="0" indent="355600" algn="just" fontAlgn="base">
              <a:lnSpc>
                <a:spcPts val="1800"/>
              </a:lnSpc>
              <a:spcBef>
                <a:spcPct val="0"/>
              </a:spcBef>
              <a:spcAft>
                <a:spcPct val="0"/>
              </a:spcAft>
              <a:buFont typeface="Wingdings" pitchFamily="2" charset="2"/>
              <a:buChar char="Ø"/>
            </a:pPr>
            <a:r>
              <a:rPr lang="en-US" altLang="zh-CN" dirty="0" smtClean="0">
                <a:latin typeface="Times New Roman" pitchFamily="18" charset="0"/>
                <a:ea typeface="方正楷体简体" pitchFamily="2" charset="-122"/>
                <a:cs typeface="Times New Roman" pitchFamily="18" charset="0"/>
              </a:rPr>
              <a:t>On the other hand, the net rate of erosion averaged over 34 transects which represented the impacts by agriculture, irrigation and fishery  was  34m/yr.</a:t>
            </a:r>
          </a:p>
          <a:p>
            <a:pPr lvl="0" indent="355600" algn="just" fontAlgn="base">
              <a:lnSpc>
                <a:spcPts val="1800"/>
              </a:lnSpc>
              <a:spcBef>
                <a:spcPct val="0"/>
              </a:spcBef>
              <a:spcAft>
                <a:spcPct val="0"/>
              </a:spcAft>
              <a:buFont typeface="Wingdings" pitchFamily="2" charset="2"/>
              <a:buChar char="Ø"/>
            </a:pPr>
            <a:endParaRPr lang="en-US" altLang="zh-CN" dirty="0" smtClean="0">
              <a:latin typeface="Times New Roman" pitchFamily="18" charset="0"/>
              <a:ea typeface="方正楷体简体" pitchFamily="2" charset="-122"/>
              <a:cs typeface="Times New Roman" pitchFamily="18" charset="0"/>
            </a:endParaRPr>
          </a:p>
          <a:p>
            <a:pPr lvl="0" indent="355600" algn="just" fontAlgn="base">
              <a:lnSpc>
                <a:spcPts val="1800"/>
              </a:lnSpc>
              <a:spcBef>
                <a:spcPct val="0"/>
              </a:spcBef>
              <a:spcAft>
                <a:spcPct val="0"/>
              </a:spcAft>
              <a:buFont typeface="Wingdings" pitchFamily="2" charset="2"/>
              <a:buChar char="Ø"/>
            </a:pPr>
            <a:r>
              <a:rPr lang="en-US" altLang="zh-CN" dirty="0" smtClean="0">
                <a:latin typeface="Times New Roman" pitchFamily="18" charset="0"/>
                <a:ea typeface="方正楷体简体" pitchFamily="2" charset="-122"/>
                <a:cs typeface="Times New Roman" pitchFamily="18" charset="0"/>
              </a:rPr>
              <a:t>According to this, the impact of  the reclamation is 10 times as large as agriculture and fishery to the coastal land loss over the north </a:t>
            </a:r>
            <a:r>
              <a:rPr lang="en-US" altLang="zh-CN" dirty="0" err="1" smtClean="0">
                <a:latin typeface="Times New Roman" pitchFamily="18" charset="0"/>
                <a:ea typeface="方正楷体简体" pitchFamily="2" charset="-122"/>
                <a:cs typeface="Times New Roman" pitchFamily="18" charset="0"/>
              </a:rPr>
              <a:t>Bohai</a:t>
            </a:r>
            <a:r>
              <a:rPr lang="en-US" altLang="zh-CN" dirty="0" smtClean="0">
                <a:latin typeface="Times New Roman" pitchFamily="18" charset="0"/>
                <a:ea typeface="方正楷体简体" pitchFamily="2" charset="-122"/>
                <a:cs typeface="Times New Roman" pitchFamily="18" charset="0"/>
              </a:rPr>
              <a:t> Bay.</a:t>
            </a:r>
            <a:endParaRPr lang="zh-CN" altLang="en-US" dirty="0" smtClean="0">
              <a:latin typeface="Times New Roman" pitchFamily="18" charset="0"/>
              <a:ea typeface="方正楷体简体" pitchFamily="2" charset="-122"/>
              <a:cs typeface="Times New Roman" pitchFamily="18" charset="0"/>
            </a:endParaRPr>
          </a:p>
        </p:txBody>
      </p:sp>
      <p:pic>
        <p:nvPicPr>
          <p:cNvPr id="10" name="Picture 2" descr="N:\ppt\水科院logo.png"/>
          <p:cNvPicPr>
            <a:picLocks noChangeAspect="1" noChangeArrowheads="1"/>
          </p:cNvPicPr>
          <p:nvPr/>
        </p:nvPicPr>
        <p:blipFill>
          <a:blip r:embed="rId5" cstate="print"/>
          <a:srcRect/>
          <a:stretch>
            <a:fillRect/>
          </a:stretch>
        </p:blipFill>
        <p:spPr bwMode="auto">
          <a:xfrm>
            <a:off x="8143900" y="6017802"/>
            <a:ext cx="785818" cy="84019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土地利用分类结果.jpg"/>
          <p:cNvPicPr/>
          <p:nvPr/>
        </p:nvPicPr>
        <p:blipFill>
          <a:blip r:embed="rId2" cstate="print"/>
          <a:stretch>
            <a:fillRect/>
          </a:stretch>
        </p:blipFill>
        <p:spPr>
          <a:xfrm>
            <a:off x="0" y="743221"/>
            <a:ext cx="3571867" cy="6121821"/>
          </a:xfrm>
          <a:prstGeom prst="rect">
            <a:avLst/>
          </a:prstGeom>
        </p:spPr>
      </p:pic>
      <p:sp>
        <p:nvSpPr>
          <p:cNvPr id="7" name="TextBox 6"/>
          <p:cNvSpPr txBox="1"/>
          <p:nvPr/>
        </p:nvSpPr>
        <p:spPr>
          <a:xfrm>
            <a:off x="2143108" y="2928934"/>
            <a:ext cx="864339" cy="369332"/>
          </a:xfrm>
          <a:prstGeom prst="rect">
            <a:avLst/>
          </a:prstGeom>
          <a:noFill/>
        </p:spPr>
        <p:txBody>
          <a:bodyPr wrap="none" rtlCol="0">
            <a:spAutoFit/>
          </a:bodyPr>
          <a:lstStyle/>
          <a:p>
            <a:r>
              <a:rPr lang="en-US" altLang="zh-CN" dirty="0" smtClean="0">
                <a:solidFill>
                  <a:schemeClr val="bg1"/>
                </a:solidFill>
                <a:latin typeface="Times New Roman" pitchFamily="18" charset="0"/>
                <a:ea typeface="方正楷体简体" pitchFamily="2" charset="-122"/>
                <a:cs typeface="Times New Roman" pitchFamily="18" charset="0"/>
              </a:rPr>
              <a:t>2011</a:t>
            </a:r>
            <a:r>
              <a:rPr lang="zh-CN" altLang="en-US" dirty="0" smtClean="0">
                <a:solidFill>
                  <a:schemeClr val="bg1"/>
                </a:solidFill>
                <a:latin typeface="Times New Roman" pitchFamily="18" charset="0"/>
                <a:ea typeface="方正楷体简体" pitchFamily="2" charset="-122"/>
                <a:cs typeface="Times New Roman" pitchFamily="18" charset="0"/>
              </a:rPr>
              <a:t>年</a:t>
            </a:r>
            <a:endParaRPr lang="zh-CN" altLang="en-US" dirty="0">
              <a:solidFill>
                <a:schemeClr val="bg1"/>
              </a:solidFill>
              <a:latin typeface="Times New Roman" pitchFamily="18" charset="0"/>
              <a:ea typeface="方正楷体简体" pitchFamily="2" charset="-122"/>
              <a:cs typeface="Times New Roman" pitchFamily="18" charset="0"/>
            </a:endParaRPr>
          </a:p>
        </p:txBody>
      </p:sp>
      <p:sp>
        <p:nvSpPr>
          <p:cNvPr id="8" name="TextBox 7"/>
          <p:cNvSpPr txBox="1"/>
          <p:nvPr/>
        </p:nvSpPr>
        <p:spPr>
          <a:xfrm>
            <a:off x="2143108" y="6286520"/>
            <a:ext cx="877163" cy="369332"/>
          </a:xfrm>
          <a:prstGeom prst="rect">
            <a:avLst/>
          </a:prstGeom>
          <a:noFill/>
        </p:spPr>
        <p:txBody>
          <a:bodyPr wrap="none" rtlCol="0">
            <a:spAutoFit/>
          </a:bodyPr>
          <a:lstStyle/>
          <a:p>
            <a:r>
              <a:rPr lang="en-US" altLang="zh-CN" dirty="0" smtClean="0">
                <a:solidFill>
                  <a:schemeClr val="bg1"/>
                </a:solidFill>
                <a:latin typeface="Times New Roman" pitchFamily="18" charset="0"/>
                <a:ea typeface="方正楷体简体" pitchFamily="2" charset="-122"/>
                <a:cs typeface="Times New Roman" pitchFamily="18" charset="0"/>
              </a:rPr>
              <a:t>2003</a:t>
            </a:r>
            <a:r>
              <a:rPr lang="zh-CN" altLang="en-US" dirty="0" smtClean="0">
                <a:solidFill>
                  <a:schemeClr val="bg1"/>
                </a:solidFill>
                <a:latin typeface="Times New Roman" pitchFamily="18" charset="0"/>
                <a:ea typeface="方正楷体简体" pitchFamily="2" charset="-122"/>
                <a:cs typeface="Times New Roman" pitchFamily="18" charset="0"/>
              </a:rPr>
              <a:t>年</a:t>
            </a:r>
            <a:endParaRPr lang="zh-CN" altLang="en-US" dirty="0">
              <a:solidFill>
                <a:schemeClr val="bg1"/>
              </a:solidFill>
              <a:latin typeface="Times New Roman" pitchFamily="18" charset="0"/>
              <a:ea typeface="方正楷体简体" pitchFamily="2" charset="-122"/>
              <a:cs typeface="Times New Roman" pitchFamily="18" charset="0"/>
            </a:endParaRPr>
          </a:p>
        </p:txBody>
      </p:sp>
      <p:graphicFrame>
        <p:nvGraphicFramePr>
          <p:cNvPr id="9" name="表格 8"/>
          <p:cNvGraphicFramePr>
            <a:graphicFrameLocks noGrp="1"/>
          </p:cNvGraphicFramePr>
          <p:nvPr/>
        </p:nvGraphicFramePr>
        <p:xfrm>
          <a:off x="3500430" y="1445082"/>
          <a:ext cx="5572164" cy="5341504"/>
        </p:xfrm>
        <a:graphic>
          <a:graphicData uri="http://schemas.openxmlformats.org/drawingml/2006/table">
            <a:tbl>
              <a:tblPr>
                <a:tableStyleId>{69C7853C-536D-4A76-A0AE-DD22124D55A5}</a:tableStyleId>
              </a:tblPr>
              <a:tblGrid>
                <a:gridCol w="1214445"/>
                <a:gridCol w="1571636"/>
                <a:gridCol w="1643074"/>
                <a:gridCol w="1143009"/>
              </a:tblGrid>
              <a:tr h="673558">
                <a:tc>
                  <a:txBody>
                    <a:bodyPr/>
                    <a:lstStyle/>
                    <a:p>
                      <a:pPr algn="ctr">
                        <a:lnSpc>
                          <a:spcPts val="1800"/>
                        </a:lnSpc>
                        <a:spcAft>
                          <a:spcPts val="0"/>
                        </a:spcAft>
                      </a:pPr>
                      <a:r>
                        <a:rPr lang="en-US" altLang="zh-CN" sz="1600" kern="0" dirty="0" smtClean="0">
                          <a:solidFill>
                            <a:schemeClr val="bg1"/>
                          </a:solidFill>
                        </a:rPr>
                        <a:t>Land cover</a:t>
                      </a:r>
                      <a:r>
                        <a:rPr lang="en-US" altLang="zh-CN" sz="1600" kern="0" baseline="0" dirty="0" smtClean="0">
                          <a:solidFill>
                            <a:schemeClr val="bg1"/>
                          </a:solidFill>
                        </a:rPr>
                        <a:t> types</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smtClean="0">
                          <a:solidFill>
                            <a:schemeClr val="bg1"/>
                          </a:solidFill>
                        </a:rPr>
                        <a:t>The area of each type</a:t>
                      </a:r>
                      <a:r>
                        <a:rPr lang="en-US" sz="1600" kern="0" baseline="0" dirty="0" smtClean="0">
                          <a:solidFill>
                            <a:schemeClr val="bg1"/>
                          </a:solidFill>
                        </a:rPr>
                        <a:t> in </a:t>
                      </a:r>
                      <a:r>
                        <a:rPr lang="en-US" sz="1600" kern="0" dirty="0" smtClean="0">
                          <a:solidFill>
                            <a:schemeClr val="bg1"/>
                          </a:solidFill>
                        </a:rPr>
                        <a:t>2003/km</a:t>
                      </a:r>
                      <a:r>
                        <a:rPr lang="en-US" sz="1600" kern="0" baseline="30000" dirty="0" smtClean="0">
                          <a:solidFill>
                            <a:schemeClr val="bg1"/>
                          </a:solidFill>
                        </a:rPr>
                        <a:t>2</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smtClean="0">
                          <a:solidFill>
                            <a:schemeClr val="bg1"/>
                          </a:solidFill>
                        </a:rPr>
                        <a:t>The area of each type</a:t>
                      </a:r>
                      <a:r>
                        <a:rPr lang="en-US" sz="1600" kern="0" baseline="0" dirty="0" smtClean="0">
                          <a:solidFill>
                            <a:schemeClr val="bg1"/>
                          </a:solidFill>
                        </a:rPr>
                        <a:t> in </a:t>
                      </a:r>
                      <a:r>
                        <a:rPr lang="en-US" sz="1600" kern="0" dirty="0" smtClean="0">
                          <a:solidFill>
                            <a:schemeClr val="bg1"/>
                          </a:solidFill>
                        </a:rPr>
                        <a:t>2011/km</a:t>
                      </a:r>
                      <a:r>
                        <a:rPr lang="en-US" sz="1600" kern="0" baseline="30000" dirty="0" smtClean="0">
                          <a:solidFill>
                            <a:schemeClr val="bg1"/>
                          </a:solidFill>
                        </a:rPr>
                        <a:t>2</a:t>
                      </a:r>
                      <a:endParaRPr lang="zh-CN" altLang="en-US" sz="1600" kern="100" dirty="0" smtClean="0">
                        <a:solidFill>
                          <a:schemeClr val="bg1"/>
                        </a:solidFill>
                        <a:latin typeface="+mn-lt"/>
                        <a:ea typeface="+mn-ea"/>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altLang="zh-CN" sz="1600" kern="0" dirty="0" smtClean="0">
                          <a:solidFill>
                            <a:schemeClr val="bg1"/>
                          </a:solidFill>
                        </a:rPr>
                        <a:t>Change </a:t>
                      </a:r>
                      <a:r>
                        <a:rPr lang="en-US" altLang="zh-CN" sz="1600" kern="0" dirty="0" err="1" smtClean="0">
                          <a:solidFill>
                            <a:schemeClr val="bg1"/>
                          </a:solidFill>
                        </a:rPr>
                        <a:t>amont</a:t>
                      </a:r>
                      <a:r>
                        <a:rPr lang="en-US" sz="1600" kern="0" dirty="0" smtClean="0">
                          <a:solidFill>
                            <a:schemeClr val="bg1"/>
                          </a:solidFill>
                        </a:rPr>
                        <a:t>/km</a:t>
                      </a:r>
                      <a:r>
                        <a:rPr lang="en-US" sz="1600" kern="0" baseline="30000" dirty="0" smtClean="0">
                          <a:solidFill>
                            <a:schemeClr val="bg1"/>
                          </a:solidFill>
                        </a:rPr>
                        <a:t>2</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smtClean="0">
                          <a:solidFill>
                            <a:srgbClr val="FF0000"/>
                          </a:solidFill>
                        </a:rPr>
                        <a:t>Human-dominated cover types</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768.44</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1237.63</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FF00"/>
                          </a:solidFill>
                        </a:rPr>
                        <a:t>469.19</a:t>
                      </a:r>
                      <a:endParaRPr lang="zh-CN" sz="1600" b="1" kern="100" dirty="0">
                        <a:solidFill>
                          <a:srgbClr val="FFFF00"/>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smtClean="0">
                          <a:solidFill>
                            <a:srgbClr val="47FF9A"/>
                          </a:solidFill>
                        </a:rPr>
                        <a:t>Dry land</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285.85</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131.13</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effectLst/>
                        </a:rPr>
                        <a:t>-154.72</a:t>
                      </a:r>
                      <a:endParaRPr lang="zh-CN" sz="1600" b="1" kern="100" dirty="0">
                        <a:solidFill>
                          <a:srgbClr val="47FF9A"/>
                        </a:solidFill>
                        <a:effectLst/>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smtClean="0">
                          <a:solidFill>
                            <a:srgbClr val="FF0000"/>
                          </a:solidFill>
                        </a:rPr>
                        <a:t>Paddy field</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1279.63</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1844.7</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565.07</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smtClean="0">
                          <a:solidFill>
                            <a:srgbClr val="47FF9A"/>
                          </a:solidFill>
                        </a:rPr>
                        <a:t>Saline land</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657.44</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53.3</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-604.14</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err="1" smtClean="0">
                          <a:solidFill>
                            <a:srgbClr val="FF0000"/>
                          </a:solidFill>
                          <a:latin typeface="Calibri"/>
                          <a:ea typeface="宋体"/>
                          <a:cs typeface="Times New Roman"/>
                        </a:rPr>
                        <a:t>Saltern</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162.49</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363.22</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FF0000"/>
                          </a:solidFill>
                        </a:rPr>
                        <a:t>200.73</a:t>
                      </a:r>
                      <a:endParaRPr lang="zh-CN" sz="1600" b="1" kern="100" dirty="0">
                        <a:solidFill>
                          <a:srgbClr val="FF0000"/>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kern="0" dirty="0" smtClean="0">
                          <a:solidFill>
                            <a:schemeClr val="bg1"/>
                          </a:solidFill>
                        </a:rPr>
                        <a:t>Water bodies</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a:solidFill>
                            <a:schemeClr val="bg1"/>
                          </a:solidFill>
                        </a:rPr>
                        <a:t>718.29</a:t>
                      </a:r>
                      <a:endParaRPr lang="zh-CN" sz="1600" kern="10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712.49</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-5.8</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kern="0" dirty="0" smtClean="0">
                          <a:solidFill>
                            <a:schemeClr val="bg1"/>
                          </a:solidFill>
                        </a:rPr>
                        <a:t>Freshwater wetland</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339.42</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431.33</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91.91</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r>
              <a:tr h="469451">
                <a:tc>
                  <a:txBody>
                    <a:bodyPr/>
                    <a:lstStyle/>
                    <a:p>
                      <a:pPr rtl="0"/>
                      <a:r>
                        <a:rPr lang="en-US" altLang="zh-CN" sz="1600" kern="0" dirty="0" smtClean="0">
                          <a:solidFill>
                            <a:schemeClr val="bg1"/>
                          </a:solidFill>
                          <a:latin typeface="+mn-lt"/>
                          <a:ea typeface="+mn-ea"/>
                          <a:cs typeface="+mn-cs"/>
                        </a:rPr>
                        <a:t>Aquaculture</a:t>
                      </a:r>
                      <a:endParaRPr lang="en-US" altLang="zh-CN" sz="1600" kern="0" dirty="0">
                        <a:solidFill>
                          <a:schemeClr val="bg1"/>
                        </a:solidFill>
                        <a:latin typeface="+mn-lt"/>
                        <a:ea typeface="+mn-ea"/>
                        <a:cs typeface="+mn-cs"/>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a:solidFill>
                            <a:schemeClr val="bg1"/>
                          </a:solidFill>
                        </a:rPr>
                        <a:t>718.13</a:t>
                      </a:r>
                      <a:endParaRPr lang="zh-CN" sz="1600" kern="10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714.56</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-3.57</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smtClean="0">
                          <a:solidFill>
                            <a:srgbClr val="47FF9A"/>
                          </a:solidFill>
                        </a:rPr>
                        <a:t>Intertidal wetland</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484.02</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64.89</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-419.13</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en-US" altLang="zh-CN" sz="1600" b="1" kern="0" dirty="0" smtClean="0">
                          <a:solidFill>
                            <a:srgbClr val="47FF9A"/>
                          </a:solidFill>
                        </a:rPr>
                        <a:t>Sea and ocean</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4586.29</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4446.75</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b="1" kern="0" dirty="0">
                          <a:solidFill>
                            <a:srgbClr val="47FF9A"/>
                          </a:solidFill>
                        </a:rPr>
                        <a:t>-139.54</a:t>
                      </a:r>
                      <a:endParaRPr lang="zh-CN" sz="1600" b="1" kern="100" dirty="0">
                        <a:solidFill>
                          <a:srgbClr val="47FF9A"/>
                        </a:solidFill>
                        <a:latin typeface="Calibri"/>
                        <a:ea typeface="宋体"/>
                        <a:cs typeface="Times New Roman"/>
                      </a:endParaRPr>
                    </a:p>
                  </a:txBody>
                  <a:tcPr marL="68580" marR="68580" marT="0" marB="0" anchor="ctr">
                    <a:blipFill>
                      <a:blip r:embed="rId3"/>
                      <a:tile tx="0" ty="0" sx="100000" sy="100000" flip="none" algn="tl"/>
                    </a:blipFill>
                  </a:tcPr>
                </a:tc>
              </a:tr>
              <a:tr h="336779">
                <a:tc>
                  <a:txBody>
                    <a:bodyPr/>
                    <a:lstStyle/>
                    <a:p>
                      <a:pPr algn="ctr">
                        <a:lnSpc>
                          <a:spcPts val="1800"/>
                        </a:lnSpc>
                        <a:spcAft>
                          <a:spcPts val="0"/>
                        </a:spcAft>
                      </a:pPr>
                      <a:r>
                        <a:rPr lang="zh-CN" sz="1600" kern="0">
                          <a:solidFill>
                            <a:schemeClr val="bg1"/>
                          </a:solidFill>
                        </a:rPr>
                        <a:t>合计</a:t>
                      </a:r>
                      <a:endParaRPr lang="zh-CN" sz="1600" kern="10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a:solidFill>
                            <a:schemeClr val="bg1"/>
                          </a:solidFill>
                        </a:rPr>
                        <a:t>10000</a:t>
                      </a:r>
                      <a:endParaRPr lang="zh-CN" sz="1600" kern="10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10000</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c>
                  <a:txBody>
                    <a:bodyPr/>
                    <a:lstStyle/>
                    <a:p>
                      <a:pPr algn="ctr">
                        <a:lnSpc>
                          <a:spcPts val="1800"/>
                        </a:lnSpc>
                        <a:spcAft>
                          <a:spcPts val="0"/>
                        </a:spcAft>
                      </a:pPr>
                      <a:r>
                        <a:rPr lang="en-US" sz="1600" kern="0" dirty="0">
                          <a:solidFill>
                            <a:schemeClr val="bg1"/>
                          </a:solidFill>
                        </a:rPr>
                        <a:t>0</a:t>
                      </a:r>
                      <a:endParaRPr lang="zh-CN" sz="1600" kern="100" dirty="0">
                        <a:solidFill>
                          <a:schemeClr val="bg1"/>
                        </a:solidFill>
                        <a:latin typeface="Calibri"/>
                        <a:ea typeface="宋体"/>
                        <a:cs typeface="Times New Roman"/>
                      </a:endParaRPr>
                    </a:p>
                  </a:txBody>
                  <a:tcPr marL="68580" marR="68580" marT="0" marB="0" anchor="ctr">
                    <a:blipFill>
                      <a:blip r:embed="rId3"/>
                      <a:tile tx="0" ty="0" sx="100000" sy="100000" flip="none" algn="tl"/>
                    </a:blipFill>
                  </a:tcPr>
                </a:tc>
              </a:tr>
            </a:tbl>
          </a:graphicData>
        </a:graphic>
      </p:graphicFrame>
      <p:sp>
        <p:nvSpPr>
          <p:cNvPr id="27649" name="Rectangle 1"/>
          <p:cNvSpPr>
            <a:spLocks noChangeArrowheads="1"/>
          </p:cNvSpPr>
          <p:nvPr/>
        </p:nvSpPr>
        <p:spPr bwMode="auto">
          <a:xfrm>
            <a:off x="3643306" y="782405"/>
            <a:ext cx="535781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zh-CN" dirty="0" smtClean="0">
                <a:latin typeface="华文细黑" pitchFamily="2" charset="-122"/>
                <a:ea typeface="华文细黑" pitchFamily="2" charset="-122"/>
                <a:cs typeface="Arial" pitchFamily="34" charset="0"/>
              </a:rPr>
              <a:t>Land use and land cover change between 2003 and 2011</a:t>
            </a:r>
            <a:endParaRPr kumimoji="0" lang="zh-CN" altLang="en-US" b="0" i="0" u="none" strike="noStrike" cap="none" normalizeH="0" baseline="0" dirty="0" smtClean="0">
              <a:ln>
                <a:noFill/>
              </a:ln>
              <a:solidFill>
                <a:schemeClr val="tx1"/>
              </a:solidFill>
              <a:effectLst/>
              <a:latin typeface="Arial" pitchFamily="34" charset="0"/>
              <a:ea typeface="宋体" pitchFamily="2" charset="-122"/>
            </a:endParaRPr>
          </a:p>
        </p:txBody>
      </p:sp>
      <p:sp>
        <p:nvSpPr>
          <p:cNvPr id="10" name="矩形 9"/>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4000" dirty="0"/>
          </a:p>
        </p:txBody>
      </p:sp>
      <p:sp>
        <p:nvSpPr>
          <p:cNvPr id="11" name="TextBox 10"/>
          <p:cNvSpPr txBox="1"/>
          <p:nvPr/>
        </p:nvSpPr>
        <p:spPr>
          <a:xfrm>
            <a:off x="0" y="0"/>
            <a:ext cx="9144000" cy="769441"/>
          </a:xfrm>
          <a:prstGeom prst="rect">
            <a:avLst/>
          </a:prstGeom>
          <a:noFill/>
        </p:spPr>
        <p:txBody>
          <a:bodyPr wrap="square" rtlCol="0">
            <a:spAutoFit/>
          </a:bodyPr>
          <a:lstStyle/>
          <a:p>
            <a:r>
              <a:rPr lang="en-US" altLang="zh-CN"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Landscape analysis of coastal ecosystem supply and demand for: the effects of reclamation, land cover change, and classification method</a:t>
            </a:r>
            <a:endParaRPr lang="zh-CN" alt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apacities and demands.jpg"/>
          <p:cNvPicPr/>
          <p:nvPr/>
        </p:nvPicPr>
        <p:blipFill>
          <a:blip r:embed="rId3" cstate="print"/>
          <a:stretch>
            <a:fillRect/>
          </a:stretch>
        </p:blipFill>
        <p:spPr>
          <a:xfrm>
            <a:off x="111281" y="71414"/>
            <a:ext cx="5675205" cy="6656081"/>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5929322" y="355185"/>
            <a:ext cx="3214678" cy="6463308"/>
          </a:xfrm>
          <a:prstGeom prst="rect">
            <a:avLst/>
          </a:prstGeom>
        </p:spPr>
        <p:txBody>
          <a:bodyPr wrap="square">
            <a:spAutoFit/>
          </a:bodyPr>
          <a:lstStyle/>
          <a:p>
            <a:pPr algn="just">
              <a:spcBef>
                <a:spcPts val="1200"/>
              </a:spcBef>
              <a:buFont typeface="Wingdings" pitchFamily="2" charset="2"/>
              <a:buChar char="Ø"/>
            </a:pPr>
            <a:r>
              <a:rPr lang="en-US" altLang="zh-CN" sz="1600" dirty="0" smtClean="0">
                <a:latin typeface="Times New Roman" pitchFamily="18" charset="0"/>
                <a:ea typeface="方正楷体简体" pitchFamily="2" charset="-122"/>
                <a:cs typeface="Times New Roman" pitchFamily="18" charset="0"/>
              </a:rPr>
              <a:t>Identification the multi-indicators  and data to quantify the broad range of ecosystem services.</a:t>
            </a:r>
          </a:p>
          <a:p>
            <a:pPr algn="just">
              <a:spcBef>
                <a:spcPts val="1200"/>
              </a:spcBef>
              <a:buFont typeface="Wingdings" pitchFamily="2" charset="2"/>
              <a:buChar char="Ø"/>
            </a:pPr>
            <a:r>
              <a:rPr lang="en-US" altLang="zh-CN" sz="1600" dirty="0" smtClean="0">
                <a:latin typeface="Times New Roman" pitchFamily="18" charset="0"/>
                <a:ea typeface="方正楷体简体" pitchFamily="2" charset="-122"/>
                <a:cs typeface="Times New Roman" pitchFamily="18" charset="0"/>
              </a:rPr>
              <a:t>A matrix linking 8 Regulating ecosystem services, 11 Provisioning ecosystem services and 2 Cultural ecosystem services to 10 land cover types.</a:t>
            </a:r>
          </a:p>
          <a:p>
            <a:pPr algn="just">
              <a:spcBef>
                <a:spcPts val="1200"/>
              </a:spcBef>
              <a:buFont typeface="Wingdings" pitchFamily="2" charset="2"/>
              <a:buChar char="Ø"/>
            </a:pPr>
            <a:r>
              <a:rPr lang="en-US" altLang="zh-CN" sz="1600" dirty="0" smtClean="0">
                <a:latin typeface="Times New Roman" pitchFamily="18" charset="0"/>
                <a:ea typeface="方正楷体简体" pitchFamily="2" charset="-122"/>
                <a:cs typeface="Times New Roman" pitchFamily="18" charset="0"/>
              </a:rPr>
              <a:t>By linking the 0-5 values to appropriate spatial data in GIS, estimates of ecosystem services supply, demand and budgets can be mapped in spatially explicit units of similar biophysical settings (land cover types in combination with soil types, hydrological and climatic conditions)</a:t>
            </a:r>
          </a:p>
          <a:p>
            <a:pPr algn="just">
              <a:spcBef>
                <a:spcPts val="1200"/>
              </a:spcBef>
              <a:buFont typeface="Wingdings" pitchFamily="2" charset="2"/>
              <a:buChar char="Ø"/>
            </a:pPr>
            <a:r>
              <a:rPr lang="en-US" altLang="zh-CN" sz="1600" dirty="0" smtClean="0">
                <a:latin typeface="Times New Roman" pitchFamily="18" charset="0"/>
                <a:ea typeface="方正楷体简体" pitchFamily="2" charset="-122"/>
                <a:cs typeface="Times New Roman" pitchFamily="18" charset="0"/>
              </a:rPr>
              <a:t>There is an obvious undersupply of ecosystem services like freshwater and seawater aquaculture in human-dominated land cover types while these area were primarily change from occupying the fishery water.</a:t>
            </a:r>
          </a:p>
        </p:txBody>
      </p:sp>
      <p:sp>
        <p:nvSpPr>
          <p:cNvPr id="6" name="TextBox 5"/>
          <p:cNvSpPr txBox="1"/>
          <p:nvPr/>
        </p:nvSpPr>
        <p:spPr>
          <a:xfrm>
            <a:off x="4572000" y="1142984"/>
            <a:ext cx="1214446" cy="1169551"/>
          </a:xfrm>
          <a:prstGeom prst="rect">
            <a:avLst/>
          </a:prstGeom>
          <a:solidFill>
            <a:schemeClr val="bg1"/>
          </a:solidFill>
        </p:spPr>
        <p:txBody>
          <a:bodyPr wrap="square" rtlCol="0">
            <a:spAutoFit/>
          </a:bodyPr>
          <a:lstStyle/>
          <a:p>
            <a:r>
              <a:rPr lang="en-US" altLang="zh-CN" sz="1000" dirty="0" smtClean="0"/>
              <a:t>0 no relevant capacity</a:t>
            </a:r>
          </a:p>
          <a:p>
            <a:r>
              <a:rPr lang="en-US" altLang="zh-CN" sz="1000" dirty="0" smtClean="0"/>
              <a:t>1 low</a:t>
            </a:r>
          </a:p>
          <a:p>
            <a:r>
              <a:rPr lang="en-US" altLang="zh-CN" sz="1000" dirty="0" smtClean="0"/>
              <a:t>2 </a:t>
            </a:r>
            <a:r>
              <a:rPr lang="en-US" altLang="zh-CN" sz="1000" dirty="0" err="1" smtClean="0"/>
              <a:t>relavant</a:t>
            </a:r>
            <a:endParaRPr lang="en-US" altLang="zh-CN" sz="1000" dirty="0" smtClean="0"/>
          </a:p>
          <a:p>
            <a:r>
              <a:rPr lang="en-US" altLang="zh-CN" sz="1000" dirty="0" smtClean="0"/>
              <a:t>3 medium </a:t>
            </a:r>
          </a:p>
          <a:p>
            <a:r>
              <a:rPr lang="en-US" altLang="zh-CN" sz="1000" dirty="0" smtClean="0"/>
              <a:t>4 high</a:t>
            </a:r>
          </a:p>
          <a:p>
            <a:r>
              <a:rPr lang="en-US" altLang="zh-CN" sz="1000" dirty="0" smtClean="0"/>
              <a:t>5 very high</a:t>
            </a:r>
            <a:endParaRPr lang="zh-CN" altLang="en-US" sz="1000" dirty="0"/>
          </a:p>
        </p:txBody>
      </p:sp>
      <p:sp>
        <p:nvSpPr>
          <p:cNvPr id="7" name="TextBox 6"/>
          <p:cNvSpPr txBox="1"/>
          <p:nvPr/>
        </p:nvSpPr>
        <p:spPr>
          <a:xfrm>
            <a:off x="4572000" y="2715466"/>
            <a:ext cx="1214446" cy="1785104"/>
          </a:xfrm>
          <a:prstGeom prst="rect">
            <a:avLst/>
          </a:prstGeom>
          <a:solidFill>
            <a:schemeClr val="bg1"/>
          </a:solidFill>
        </p:spPr>
        <p:txBody>
          <a:bodyPr wrap="square" rtlCol="0">
            <a:spAutoFit/>
          </a:bodyPr>
          <a:lstStyle/>
          <a:p>
            <a:r>
              <a:rPr lang="en-US" altLang="zh-CN" sz="1000" dirty="0" smtClean="0"/>
              <a:t>0 no relevant demand</a:t>
            </a:r>
          </a:p>
          <a:p>
            <a:r>
              <a:rPr lang="en-US" altLang="zh-CN" sz="1000" dirty="0" smtClean="0"/>
              <a:t>From people within </a:t>
            </a:r>
          </a:p>
          <a:p>
            <a:r>
              <a:rPr lang="en-US" altLang="zh-CN" sz="1000" dirty="0" smtClean="0"/>
              <a:t>particular LC for the </a:t>
            </a:r>
          </a:p>
          <a:p>
            <a:r>
              <a:rPr lang="en-US" altLang="zh-CN" sz="1000" dirty="0" smtClean="0"/>
              <a:t>selected ecosystem </a:t>
            </a:r>
          </a:p>
          <a:p>
            <a:r>
              <a:rPr lang="en-US" altLang="zh-CN" sz="1000" dirty="0" smtClean="0"/>
              <a:t>service </a:t>
            </a:r>
          </a:p>
          <a:p>
            <a:r>
              <a:rPr lang="en-US" altLang="zh-CN" sz="1000" dirty="0" smtClean="0"/>
              <a:t>1 low</a:t>
            </a:r>
          </a:p>
          <a:p>
            <a:r>
              <a:rPr lang="en-US" altLang="zh-CN" sz="1000" dirty="0" smtClean="0"/>
              <a:t>2 </a:t>
            </a:r>
            <a:r>
              <a:rPr lang="en-US" altLang="zh-CN" sz="1000" dirty="0" err="1" smtClean="0"/>
              <a:t>relavant</a:t>
            </a:r>
            <a:endParaRPr lang="en-US" altLang="zh-CN" sz="1000" dirty="0" smtClean="0"/>
          </a:p>
          <a:p>
            <a:r>
              <a:rPr lang="en-US" altLang="zh-CN" sz="1000" dirty="0" smtClean="0"/>
              <a:t>3 medium </a:t>
            </a:r>
          </a:p>
          <a:p>
            <a:r>
              <a:rPr lang="en-US" altLang="zh-CN" sz="1000" dirty="0" smtClean="0"/>
              <a:t>4 high</a:t>
            </a:r>
          </a:p>
          <a:p>
            <a:r>
              <a:rPr lang="en-US" altLang="zh-CN" sz="1000" dirty="0" smtClean="0"/>
              <a:t>5 very high</a:t>
            </a:r>
            <a:endParaRPr lang="zh-CN" altLang="en-US" sz="1000" dirty="0"/>
          </a:p>
        </p:txBody>
      </p:sp>
      <p:sp>
        <p:nvSpPr>
          <p:cNvPr id="8" name="TextBox 7"/>
          <p:cNvSpPr txBox="1"/>
          <p:nvPr/>
        </p:nvSpPr>
        <p:spPr>
          <a:xfrm>
            <a:off x="4572000" y="4572008"/>
            <a:ext cx="1229824" cy="830997"/>
          </a:xfrm>
          <a:prstGeom prst="rect">
            <a:avLst/>
          </a:prstGeom>
          <a:noFill/>
        </p:spPr>
        <p:txBody>
          <a:bodyPr wrap="none" rtlCol="0">
            <a:spAutoFit/>
          </a:bodyPr>
          <a:lstStyle/>
          <a:p>
            <a:r>
              <a:rPr lang="en-US" altLang="zh-CN" sz="1600" dirty="0" smtClean="0"/>
              <a:t>Budgets of </a:t>
            </a:r>
          </a:p>
          <a:p>
            <a:r>
              <a:rPr lang="en-US" altLang="zh-CN" sz="1600" dirty="0" smtClean="0"/>
              <a:t>the supply </a:t>
            </a:r>
          </a:p>
          <a:p>
            <a:r>
              <a:rPr lang="en-US" altLang="zh-CN" sz="1600" dirty="0" smtClean="0"/>
              <a:t>and demand</a:t>
            </a:r>
            <a:endParaRPr lang="zh-CN" alt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图片 6" descr="huanghekou.png"/>
          <p:cNvPicPr>
            <a:picLocks noChangeAspect="1"/>
          </p:cNvPicPr>
          <p:nvPr/>
        </p:nvPicPr>
        <p:blipFill>
          <a:blip r:embed="rId3"/>
          <a:srcRect/>
          <a:stretch>
            <a:fillRect/>
          </a:stretch>
        </p:blipFill>
        <p:spPr bwMode="auto">
          <a:xfrm>
            <a:off x="0" y="935059"/>
            <a:ext cx="9144000" cy="5494337"/>
          </a:xfrm>
          <a:prstGeom prst="rect">
            <a:avLst/>
          </a:prstGeom>
          <a:noFill/>
          <a:ln w="9525">
            <a:noFill/>
            <a:miter lim="800000"/>
            <a:headEnd/>
            <a:tailEnd/>
          </a:ln>
        </p:spPr>
      </p:pic>
      <p:sp>
        <p:nvSpPr>
          <p:cNvPr id="6" name="TextBox 7"/>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r>
              <a:rPr lang="en-US" altLang="zh-CN"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rPr>
              <a:t>Change detection of major wetland cover types using time-series RS data over Yellow river delta</a:t>
            </a:r>
            <a:endParaRPr lang="zh-CN" altLang="en-US" sz="28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endParaRPr>
          </a:p>
        </p:txBody>
      </p:sp>
      <p:sp>
        <p:nvSpPr>
          <p:cNvPr id="8" name="矩形 7"/>
          <p:cNvSpPr/>
          <p:nvPr/>
        </p:nvSpPr>
        <p:spPr>
          <a:xfrm>
            <a:off x="7715272" y="2428868"/>
            <a:ext cx="928694" cy="3571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smtClean="0"/>
              <a:t>2009</a:t>
            </a:r>
            <a:endParaRPr lang="zh-CN" alt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F:\地球系统科学研究中心宣传册最终稿\136902.jpg"/>
          <p:cNvPicPr>
            <a:picLocks noChangeAspect="1" noChangeArrowheads="1"/>
          </p:cNvPicPr>
          <p:nvPr/>
        </p:nvPicPr>
        <p:blipFill>
          <a:blip r:embed="rId2" cstate="print"/>
          <a:srcRect/>
          <a:stretch>
            <a:fillRect/>
          </a:stretch>
        </p:blipFill>
        <p:spPr bwMode="auto">
          <a:xfrm>
            <a:off x="0" y="3357562"/>
            <a:ext cx="3500438" cy="3500438"/>
          </a:xfrm>
          <a:prstGeom prst="rect">
            <a:avLst/>
          </a:prstGeom>
          <a:noFill/>
        </p:spPr>
      </p:pic>
      <p:sp>
        <p:nvSpPr>
          <p:cNvPr id="4" name="Rectangle 2"/>
          <p:cNvSpPr txBox="1">
            <a:spLocks noChangeArrowheads="1"/>
          </p:cNvSpPr>
          <p:nvPr/>
        </p:nvSpPr>
        <p:spPr>
          <a:xfrm>
            <a:off x="0" y="2214554"/>
            <a:ext cx="9143999" cy="97632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ctr">
              <a:lnSpc>
                <a:spcPct val="110000"/>
              </a:lnSpc>
              <a:spcBef>
                <a:spcPct val="0"/>
              </a:spcBef>
            </a:pPr>
            <a:r>
              <a:rPr lang="en-US" altLang="zh-CN" sz="4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rPr>
              <a:t>Case </a:t>
            </a:r>
            <a:r>
              <a:rPr lang="en-US" altLang="zh-CN" sz="4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rPr>
              <a:t>study </a:t>
            </a:r>
            <a:r>
              <a:rPr lang="en-US" altLang="zh-CN" sz="4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rPr>
              <a:t>in lake-wetland habitat </a:t>
            </a:r>
            <a:endParaRPr lang="en-US" altLang="zh-CN" sz="2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endParaRPr>
          </a:p>
        </p:txBody>
      </p:sp>
      <p:sp>
        <p:nvSpPr>
          <p:cNvPr id="5" name="矩形 4"/>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 name="矩形 5"/>
          <p:cNvSpPr/>
          <p:nvPr/>
        </p:nvSpPr>
        <p:spPr>
          <a:xfrm>
            <a:off x="1828800" y="1"/>
            <a:ext cx="7315200" cy="830997"/>
          </a:xfrm>
          <a:prstGeom prst="rect">
            <a:avLst/>
          </a:prstGeom>
        </p:spPr>
        <p:txBody>
          <a:bodyPr wrap="square">
            <a:spAutoFit/>
          </a:bodyPr>
          <a:lstStyle/>
          <a:p>
            <a:pPr algn="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hinese</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47FF9A"/>
                </a:solidFill>
                <a:effectLst>
                  <a:innerShdw blurRad="69850" dist="43180" dir="5400000">
                    <a:srgbClr val="000000">
                      <a:alpha val="65000"/>
                    </a:srgbClr>
                  </a:innerShdw>
                </a:effectLst>
              </a:rPr>
              <a:t>A</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cademy</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FFE48F"/>
                </a:solidFill>
                <a:effectLst>
                  <a:innerShdw blurRad="69850" dist="43180" dir="5400000">
                    <a:srgbClr val="000000">
                      <a:alpha val="65000"/>
                    </a:srgbClr>
                  </a:innerShdw>
                </a:effectLst>
              </a:rPr>
              <a:t>F</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ishery </a:t>
            </a:r>
            <a:r>
              <a:rPr lang="en-US" sz="2400" b="1" dirty="0" smtClean="0">
                <a:ln w="1905"/>
                <a:solidFill>
                  <a:schemeClr val="accent6">
                    <a:lumMod val="50000"/>
                  </a:schemeClr>
                </a:solidFill>
                <a:effectLst>
                  <a:innerShdw blurRad="69850" dist="43180" dir="5400000">
                    <a:srgbClr val="000000">
                      <a:alpha val="65000"/>
                    </a:srgbClr>
                  </a:innerShdw>
                </a:effectLst>
              </a:rPr>
              <a:t>S</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ciences</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r>
              <a:rPr lang="en-US" sz="2400" b="1" dirty="0" smtClean="0">
                <a:ln w="1905"/>
                <a:solidFill>
                  <a:srgbClr val="FFFF00"/>
                </a:solidFill>
                <a:effectLst>
                  <a:innerShdw blurRad="69850" dist="43180" dir="5400000">
                    <a:srgbClr val="000000">
                      <a:alpha val="65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esources and </a:t>
            </a:r>
            <a:r>
              <a:rPr lang="en-US" sz="2400" b="1" dirty="0" smtClean="0">
                <a:ln w="1905"/>
                <a:solidFill>
                  <a:srgbClr val="FFC000"/>
                </a:solidFill>
                <a:effectLst>
                  <a:innerShdw blurRad="69850" dist="43180" dir="5400000">
                    <a:srgbClr val="000000">
                      <a:alpha val="65000"/>
                    </a:srgbClr>
                  </a:innerShdw>
                </a:effectLst>
              </a:rPr>
              <a:t>E</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co-environmental</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esearch </a:t>
            </a:r>
            <a:r>
              <a:rPr lang="en-US" sz="2400" b="1" spc="50" dirty="0" smtClean="0">
                <a:ln w="13500">
                  <a:solidFill>
                    <a:schemeClr val="accent1">
                      <a:shade val="2500"/>
                      <a:alpha val="6500"/>
                    </a:schemeClr>
                  </a:solidFill>
                  <a:prstDash val="solid"/>
                </a:ln>
                <a:solidFill>
                  <a:srgbClr val="92D05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enter</a:t>
            </a:r>
            <a:endPar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2" descr="N:\ppt\水科院logo.png"/>
          <p:cNvPicPr>
            <a:picLocks noChangeAspect="1" noChangeArrowheads="1"/>
          </p:cNvPicPr>
          <p:nvPr/>
        </p:nvPicPr>
        <p:blipFill>
          <a:blip r:embed="rId3"/>
          <a:srcRect/>
          <a:stretch>
            <a:fillRect/>
          </a:stretch>
        </p:blipFill>
        <p:spPr bwMode="auto">
          <a:xfrm>
            <a:off x="0" y="0"/>
            <a:ext cx="1495168" cy="15986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gray">
          <a:xfrm>
            <a:off x="218304" y="266228"/>
            <a:ext cx="4378410" cy="600075"/>
          </a:xfrm>
          <a:prstGeom prst="rect">
            <a:avLst/>
          </a:prstGeom>
          <a:noFill/>
          <a:ln w="9525">
            <a:noFill/>
            <a:miter lim="800000"/>
            <a:headEnd/>
            <a:tailEnd/>
          </a:ln>
        </p:spPr>
        <p:txBody>
          <a:bodyPr vert="horz" wrap="square" lIns="0" tIns="45720" rIns="0" bIns="45720" numCol="1" anchor="t" anchorCtr="0" compatLnSpc="1">
            <a:prstTxWarp prst="textNoShape">
              <a:avLst/>
            </a:prstTxWarp>
          </a:bodyPr>
          <a:lstStyle/>
          <a:p>
            <a:pPr marL="0" marR="0" lvl="0" indent="0" algn="l" defTabSz="914400" rtl="0" eaLnBrk="0" fontAlgn="base" latinLnBrk="0" hangingPunct="0">
              <a:lnSpc>
                <a:spcPct val="95000"/>
              </a:lnSpc>
              <a:spcBef>
                <a:spcPct val="0"/>
              </a:spcBef>
              <a:spcAft>
                <a:spcPct val="0"/>
              </a:spcAft>
              <a:buClrTx/>
              <a:buSzTx/>
              <a:buFontTx/>
              <a:buNone/>
              <a:tabLst/>
              <a:defRPr/>
            </a:pPr>
            <a:r>
              <a:rPr kumimoji="0" lang="zh-CN" altLang="en-US" sz="3600" b="1" i="0" u="none" strike="noStrike" kern="0" cap="none" spc="0" normalizeH="0" baseline="0" noProof="1" smtClean="0">
                <a:ln>
                  <a:noFill/>
                </a:ln>
                <a:solidFill>
                  <a:schemeClr val="tx1"/>
                </a:solidFill>
                <a:effectLst/>
                <a:uLnTx/>
                <a:uFillTx/>
                <a:latin typeface="华文楷体" pitchFamily="2" charset="-122"/>
                <a:ea typeface="华文楷体" pitchFamily="2" charset="-122"/>
                <a:cs typeface="+mj-cs"/>
              </a:rPr>
              <a:t>项目立项背景及意义</a:t>
            </a:r>
            <a:endParaRPr kumimoji="0" lang="en-US" sz="3600" b="1" i="0" u="none" strike="noStrike" kern="0" cap="none" spc="0" normalizeH="0" baseline="0" noProof="1" smtClean="0">
              <a:ln>
                <a:noFill/>
              </a:ln>
              <a:solidFill>
                <a:schemeClr val="tx1"/>
              </a:solidFill>
              <a:effectLst/>
              <a:uLnTx/>
              <a:uFillTx/>
              <a:latin typeface="华文楷体" pitchFamily="2" charset="-122"/>
              <a:ea typeface="华文楷体" pitchFamily="2" charset="-122"/>
              <a:cs typeface="+mj-cs"/>
            </a:endParaRPr>
          </a:p>
        </p:txBody>
      </p:sp>
      <p:pic>
        <p:nvPicPr>
          <p:cNvPr id="12" name="图片 11" descr="fig1.jpg"/>
          <p:cNvPicPr>
            <a:picLocks noChangeAspect="1"/>
          </p:cNvPicPr>
          <p:nvPr/>
        </p:nvPicPr>
        <p:blipFill>
          <a:blip r:embed="rId3" cstate="print"/>
          <a:stretch>
            <a:fillRect/>
          </a:stretch>
        </p:blipFill>
        <p:spPr>
          <a:xfrm>
            <a:off x="74504" y="1000108"/>
            <a:ext cx="3081186" cy="3271198"/>
          </a:xfrm>
          <a:prstGeom prst="rect">
            <a:avLst/>
          </a:prstGeom>
        </p:spPr>
      </p:pic>
      <p:grpSp>
        <p:nvGrpSpPr>
          <p:cNvPr id="6" name="组合 18"/>
          <p:cNvGrpSpPr/>
          <p:nvPr/>
        </p:nvGrpSpPr>
        <p:grpSpPr>
          <a:xfrm>
            <a:off x="3138614" y="996196"/>
            <a:ext cx="5906530" cy="5718952"/>
            <a:chOff x="3138614" y="212289"/>
            <a:chExt cx="5906530" cy="5718952"/>
          </a:xfrm>
        </p:grpSpPr>
        <p:grpSp>
          <p:nvGrpSpPr>
            <p:cNvPr id="11" name="组合 13"/>
            <p:cNvGrpSpPr/>
            <p:nvPr/>
          </p:nvGrpSpPr>
          <p:grpSpPr>
            <a:xfrm>
              <a:off x="3138614" y="212289"/>
              <a:ext cx="5906530" cy="5718952"/>
              <a:chOff x="0" y="893440"/>
              <a:chExt cx="5955957" cy="5680355"/>
            </a:xfrm>
          </p:grpSpPr>
          <p:pic>
            <p:nvPicPr>
              <p:cNvPr id="16" name="Picture 4" descr="water"/>
              <p:cNvPicPr>
                <a:picLocks noChangeAspect="1" noChangeArrowheads="1" noCrop="1"/>
              </p:cNvPicPr>
              <p:nvPr/>
            </p:nvPicPr>
            <p:blipFill>
              <a:blip r:embed="rId4"/>
              <a:srcRect/>
              <a:stretch>
                <a:fillRect/>
              </a:stretch>
            </p:blipFill>
            <p:spPr bwMode="auto">
              <a:xfrm>
                <a:off x="0" y="893440"/>
                <a:ext cx="5955957" cy="5680355"/>
              </a:xfrm>
              <a:prstGeom prst="rect">
                <a:avLst/>
              </a:prstGeom>
              <a:ln>
                <a:noFill/>
              </a:ln>
              <a:effectLst>
                <a:outerShdw blurRad="292100" dist="139700" dir="2700000" algn="tl" rotWithShape="0">
                  <a:srgbClr val="333333">
                    <a:alpha val="65000"/>
                  </a:srgbClr>
                </a:outerShdw>
              </a:effectLst>
            </p:spPr>
          </p:pic>
          <p:sp>
            <p:nvSpPr>
              <p:cNvPr id="17" name="矩形 16"/>
              <p:cNvSpPr/>
              <p:nvPr/>
            </p:nvSpPr>
            <p:spPr bwMode="auto">
              <a:xfrm>
                <a:off x="4114800" y="5881816"/>
                <a:ext cx="1643449" cy="197708"/>
              </a:xfrm>
              <a:prstGeom prst="rect">
                <a:avLst/>
              </a:prstGeom>
              <a:solidFill>
                <a:schemeClr val="bg1"/>
              </a:solidFill>
              <a:ln w="9525" cap="flat"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smtClean="0">
                  <a:ln>
                    <a:noFill/>
                  </a:ln>
                  <a:solidFill>
                    <a:schemeClr val="tx1"/>
                  </a:solidFill>
                  <a:effectLst/>
                  <a:latin typeface="Arial" charset="0"/>
                </a:endParaRPr>
              </a:p>
            </p:txBody>
          </p:sp>
        </p:grpSp>
        <p:sp>
          <p:nvSpPr>
            <p:cNvPr id="15" name="Text Box 3"/>
            <p:cNvSpPr txBox="1">
              <a:spLocks noChangeArrowheads="1"/>
            </p:cNvSpPr>
            <p:nvPr/>
          </p:nvSpPr>
          <p:spPr bwMode="auto">
            <a:xfrm>
              <a:off x="6108769" y="5275606"/>
              <a:ext cx="2675784" cy="309868"/>
            </a:xfrm>
            <a:prstGeom prst="rect">
              <a:avLst/>
            </a:prstGeom>
            <a:solidFill>
              <a:schemeClr val="tx1">
                <a:alpha val="66000"/>
              </a:schemeClr>
            </a:solidFill>
            <a:ln w="9525">
              <a:noFill/>
              <a:miter lim="800000"/>
              <a:headEnd/>
              <a:tailEnd/>
            </a:ln>
            <a:effectLst/>
          </p:spPr>
          <p:txBody>
            <a:bodyPr wrap="none">
              <a:spAutoFit/>
            </a:bodyPr>
            <a:lstStyle/>
            <a:p>
              <a:r>
                <a:rPr lang="zh-CN" altLang="en-US" sz="1400" b="1" dirty="0" smtClean="0">
                  <a:solidFill>
                    <a:schemeClr val="bg1"/>
                  </a:solidFill>
                  <a:ea typeface="楷体_GB2312" pitchFamily="49" charset="-122"/>
                </a:rPr>
                <a:t>鄱阳</a:t>
              </a:r>
              <a:r>
                <a:rPr lang="zh-CN" altLang="en-US" sz="1400" b="1" dirty="0">
                  <a:solidFill>
                    <a:schemeClr val="bg1"/>
                  </a:solidFill>
                  <a:ea typeface="楷体_GB2312" pitchFamily="49" charset="-122"/>
                </a:rPr>
                <a:t>湖水</a:t>
              </a:r>
              <a:r>
                <a:rPr lang="zh-CN" altLang="en-US" sz="1400" b="1" dirty="0" smtClean="0">
                  <a:solidFill>
                    <a:schemeClr val="bg1"/>
                  </a:solidFill>
                  <a:ea typeface="楷体_GB2312" pitchFamily="49" charset="-122"/>
                </a:rPr>
                <a:t>位年内季节性动态</a:t>
              </a:r>
              <a:r>
                <a:rPr lang="zh-CN" altLang="en-US" sz="1400" b="1" dirty="0">
                  <a:solidFill>
                    <a:schemeClr val="bg1"/>
                  </a:solidFill>
                  <a:ea typeface="楷体_GB2312" pitchFamily="49" charset="-122"/>
                </a:rPr>
                <a:t>变化</a:t>
              </a:r>
            </a:p>
          </p:txBody>
        </p:sp>
      </p:grpSp>
      <p:pic>
        <p:nvPicPr>
          <p:cNvPr id="18" name="Picture 2" descr="D:\linlin\2012\baohuqufenbu-江西new.jpg"/>
          <p:cNvPicPr>
            <a:picLocks noChangeAspect="1" noChangeArrowheads="1"/>
          </p:cNvPicPr>
          <p:nvPr/>
        </p:nvPicPr>
        <p:blipFill>
          <a:blip r:embed="rId5"/>
          <a:srcRect/>
          <a:stretch>
            <a:fillRect/>
          </a:stretch>
        </p:blipFill>
        <p:spPr bwMode="auto">
          <a:xfrm>
            <a:off x="357158" y="3929066"/>
            <a:ext cx="3332648" cy="2544335"/>
          </a:xfrm>
          <a:prstGeom prst="rect">
            <a:avLst/>
          </a:prstGeom>
          <a:ln>
            <a:noFill/>
          </a:ln>
          <a:effectLst>
            <a:outerShdw blurRad="292100" dist="139700" dir="2700000" algn="tl" rotWithShape="0">
              <a:srgbClr val="333333">
                <a:alpha val="65000"/>
              </a:srgbClr>
            </a:outerShdw>
          </a:effectLst>
        </p:spPr>
      </p:pic>
      <p:sp>
        <p:nvSpPr>
          <p:cNvPr id="19" name="矩形 18"/>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20" name="TextBox 7"/>
          <p:cNvSpPr txBox="1">
            <a:spLocks noChangeArrowheads="1"/>
          </p:cNvSpPr>
          <p:nvPr/>
        </p:nvSpPr>
        <p:spPr bwMode="auto">
          <a:xfrm>
            <a:off x="0" y="0"/>
            <a:ext cx="9144000" cy="769441"/>
          </a:xfrm>
          <a:prstGeom prst="rect">
            <a:avLst/>
          </a:prstGeom>
          <a:noFill/>
          <a:ln w="9525">
            <a:noFill/>
            <a:miter lim="800000"/>
            <a:headEnd/>
            <a:tailEnd/>
          </a:ln>
        </p:spPr>
        <p:txBody>
          <a:bodyPr wrap="square">
            <a:spAutoFit/>
          </a:bodyPr>
          <a:lstStyle/>
          <a:p>
            <a:r>
              <a:rPr lang="en-US" altLang="zh-CN"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rPr>
              <a:t>A new time series vegetation–water index of </a:t>
            </a:r>
            <a:r>
              <a:rPr lang="en-US" altLang="zh-CN" sz="22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rPr>
              <a:t>phenological</a:t>
            </a:r>
            <a:r>
              <a:rPr lang="en-US" altLang="zh-CN"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rPr>
              <a:t>–hydrological trait across species and functional types for Poyang Lake wetland ecosystem</a:t>
            </a:r>
            <a:endParaRPr lang="zh-CN" altLang="en-US"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111213" y="105729"/>
          <a:ext cx="8909222" cy="6518281"/>
        </p:xfrm>
        <a:graphic>
          <a:graphicData uri="http://schemas.openxmlformats.org/drawingml/2006/table">
            <a:tbl>
              <a:tblPr>
                <a:tableStyleId>{0505E3EF-67EA-436B-97B2-0124C06EBD24}</a:tableStyleId>
              </a:tblPr>
              <a:tblGrid>
                <a:gridCol w="1359244"/>
                <a:gridCol w="3472246"/>
                <a:gridCol w="4077732"/>
              </a:tblGrid>
              <a:tr h="151082">
                <a:tc>
                  <a:txBody>
                    <a:bodyPr/>
                    <a:lstStyle/>
                    <a:p>
                      <a:pPr algn="ctr" fontAlgn="t">
                        <a:lnSpc>
                          <a:spcPts val="1200"/>
                        </a:lnSpc>
                        <a:spcAft>
                          <a:spcPts val="0"/>
                        </a:spcAft>
                      </a:pPr>
                      <a:r>
                        <a:rPr lang="en-US" sz="1200" kern="0" dirty="0">
                          <a:effectLst/>
                        </a:rPr>
                        <a:t>Trait</a:t>
                      </a:r>
                      <a:endParaRPr lang="zh-CN" sz="1200" b="1" kern="100" dirty="0">
                        <a:effectLst/>
                        <a:latin typeface="Times New Roman"/>
                        <a:ea typeface="宋体"/>
                        <a:cs typeface="Times New Roman"/>
                      </a:endParaRPr>
                    </a:p>
                  </a:txBody>
                  <a:tcPr marL="4236" marR="4236" marT="0" marB="0"/>
                </a:tc>
                <a:tc>
                  <a:txBody>
                    <a:bodyPr/>
                    <a:lstStyle/>
                    <a:p>
                      <a:pPr algn="ctr" fontAlgn="t">
                        <a:lnSpc>
                          <a:spcPts val="1200"/>
                        </a:lnSpc>
                        <a:spcAft>
                          <a:spcPts val="0"/>
                        </a:spcAft>
                      </a:pPr>
                      <a:r>
                        <a:rPr lang="en-US" sz="1200" kern="0" dirty="0">
                          <a:effectLst/>
                        </a:rPr>
                        <a:t>Description</a:t>
                      </a:r>
                      <a:endParaRPr lang="zh-CN" sz="1200" b="1" kern="100" dirty="0">
                        <a:effectLst/>
                        <a:latin typeface="Times New Roman"/>
                        <a:ea typeface="宋体"/>
                        <a:cs typeface="Times New Roman"/>
                      </a:endParaRPr>
                    </a:p>
                  </a:txBody>
                  <a:tcPr marL="4236" marR="4236" marT="0" marB="0"/>
                </a:tc>
                <a:tc>
                  <a:txBody>
                    <a:bodyPr/>
                    <a:lstStyle/>
                    <a:p>
                      <a:pPr algn="ctr" fontAlgn="t">
                        <a:lnSpc>
                          <a:spcPts val="1200"/>
                        </a:lnSpc>
                        <a:spcAft>
                          <a:spcPts val="0"/>
                        </a:spcAft>
                      </a:pPr>
                      <a:r>
                        <a:rPr lang="en-US" sz="1200" kern="0" dirty="0">
                          <a:effectLst/>
                        </a:rPr>
                        <a:t>Description of variables in analysis</a:t>
                      </a:r>
                      <a:endParaRPr lang="zh-CN" sz="1200" b="1" kern="100" dirty="0">
                        <a:effectLst/>
                        <a:latin typeface="Times New Roman"/>
                        <a:ea typeface="宋体"/>
                        <a:cs typeface="Times New Roman"/>
                      </a:endParaRPr>
                    </a:p>
                  </a:txBody>
                  <a:tcPr marL="4236" marR="4236" marT="0" marB="0"/>
                </a:tc>
              </a:tr>
              <a:tr h="151082">
                <a:tc gridSpan="3">
                  <a:txBody>
                    <a:bodyPr/>
                    <a:lstStyle/>
                    <a:p>
                      <a:pPr algn="l" fontAlgn="t">
                        <a:lnSpc>
                          <a:spcPts val="1200"/>
                        </a:lnSpc>
                        <a:spcAft>
                          <a:spcPts val="0"/>
                        </a:spcAft>
                      </a:pPr>
                      <a:r>
                        <a:rPr lang="en-US" sz="1200" kern="0" dirty="0">
                          <a:effectLst/>
                        </a:rPr>
                        <a:t>Traits recorded on the 51 representative species</a:t>
                      </a:r>
                      <a:endParaRPr lang="zh-CN" sz="1200" b="1" kern="100" dirty="0">
                        <a:effectLst/>
                        <a:latin typeface="Times New Roman"/>
                        <a:ea typeface="宋体"/>
                        <a:cs typeface="Times New Roman"/>
                      </a:endParaRPr>
                    </a:p>
                  </a:txBody>
                  <a:tcPr marL="4236" marR="4236" marT="0" marB="0"/>
                </a:tc>
                <a:tc hMerge="1">
                  <a:txBody>
                    <a:bodyPr/>
                    <a:lstStyle/>
                    <a:p>
                      <a:endParaRPr lang="zh-CN" altLang="en-US"/>
                    </a:p>
                  </a:txBody>
                  <a:tcPr/>
                </a:tc>
                <a:tc hMerge="1">
                  <a:txBody>
                    <a:bodyPr/>
                    <a:lstStyle/>
                    <a:p>
                      <a:endParaRPr lang="zh-CN" altLang="en-US"/>
                    </a:p>
                  </a:txBody>
                  <a:tcPr/>
                </a:tc>
              </a:tr>
              <a:tr h="298203">
                <a:tc>
                  <a:txBody>
                    <a:bodyPr/>
                    <a:lstStyle/>
                    <a:p>
                      <a:pPr marL="57150" indent="-57150" algn="ctr" fontAlgn="t">
                        <a:lnSpc>
                          <a:spcPts val="1200"/>
                        </a:lnSpc>
                        <a:spcAft>
                          <a:spcPts val="0"/>
                        </a:spcAft>
                      </a:pPr>
                      <a:r>
                        <a:rPr lang="en-US" sz="1200" kern="0" dirty="0" smtClean="0"/>
                        <a:t>1-photosynthesis</a:t>
                      </a:r>
                      <a:endParaRPr lang="zh-CN" sz="1200" kern="100" dirty="0"/>
                    </a:p>
                    <a:p>
                      <a:pPr marL="57150" indent="-57150" algn="ctr" fontAlgn="t">
                        <a:lnSpc>
                          <a:spcPts val="1200"/>
                        </a:lnSpc>
                        <a:spcAft>
                          <a:spcPts val="0"/>
                        </a:spcAft>
                      </a:pPr>
                      <a:r>
                        <a:rPr lang="en-US" sz="1200" kern="0" dirty="0"/>
                        <a:t>pathway</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Photosynthetic metabolism, on the basis of literature</a:t>
                      </a:r>
                      <a:r>
                        <a:rPr lang="en-US" sz="1200" kern="0" baseline="30000" dirty="0"/>
                        <a:t>1</a:t>
                      </a:r>
                      <a:r>
                        <a:rPr lang="en-US" sz="1200" kern="0" dirty="0"/>
                        <a:t> and leaf anatomy observation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a:t>
                      </a:r>
                      <a:r>
                        <a:rPr lang="en-US" altLang="zh-CN" sz="1200" kern="0" dirty="0" smtClean="0"/>
                        <a:t>,</a:t>
                      </a:r>
                      <a:r>
                        <a:rPr lang="en-US" sz="1200" kern="0" dirty="0" smtClean="0"/>
                        <a:t> C</a:t>
                      </a:r>
                      <a:r>
                        <a:rPr lang="en-US" sz="1200" kern="0" baseline="-25000" dirty="0" smtClean="0"/>
                        <a:t>4</a:t>
                      </a:r>
                      <a:r>
                        <a:rPr lang="en-US" sz="1200" kern="0" dirty="0" smtClean="0"/>
                        <a:t> </a:t>
                      </a:r>
                      <a:r>
                        <a:rPr lang="en-US" sz="1200" kern="0" dirty="0"/>
                        <a:t>= 1; C</a:t>
                      </a:r>
                      <a:r>
                        <a:rPr lang="en-US" sz="1200" kern="0" baseline="-25000" dirty="0"/>
                        <a:t>3</a:t>
                      </a:r>
                      <a:r>
                        <a:rPr lang="en-US" sz="1200" kern="0" dirty="0"/>
                        <a:t> = 2</a:t>
                      </a:r>
                      <a:endParaRPr lang="zh-CN" sz="1200" kern="100" dirty="0">
                        <a:latin typeface="Times New Roman"/>
                        <a:ea typeface="宋体"/>
                        <a:cs typeface="Times New Roman"/>
                      </a:endParaRPr>
                    </a:p>
                  </a:txBody>
                  <a:tcPr marL="4236" marR="4236" marT="0" marB="0"/>
                </a:tc>
              </a:tr>
              <a:tr h="445324">
                <a:tc>
                  <a:txBody>
                    <a:bodyPr/>
                    <a:lstStyle/>
                    <a:p>
                      <a:pPr algn="ctr" fontAlgn="t">
                        <a:lnSpc>
                          <a:spcPts val="1200"/>
                        </a:lnSpc>
                        <a:spcAft>
                          <a:spcPts val="0"/>
                        </a:spcAft>
                      </a:pPr>
                      <a:r>
                        <a:rPr lang="en-US" sz="1200" kern="0" dirty="0"/>
                        <a:t>2-Carbohydrate storage</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Capacity to store carbohydrate than can be broken down and allocated to new growth (thickened roots and stems, bulbs, rhizomes)</a:t>
                      </a:r>
                      <a:r>
                        <a:rPr lang="en-US" sz="1200" kern="0" baseline="30000" dirty="0"/>
                        <a:t>2</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a:t>
                      </a:r>
                      <a:r>
                        <a:rPr lang="en-US" altLang="zh-CN" sz="1200" kern="0" dirty="0" smtClean="0"/>
                        <a:t>, </a:t>
                      </a:r>
                      <a:r>
                        <a:rPr lang="en-US" sz="1200" kern="0" dirty="0" smtClean="0"/>
                        <a:t>no </a:t>
                      </a:r>
                      <a:r>
                        <a:rPr lang="en-US" sz="1200" kern="0" dirty="0"/>
                        <a:t>specialized storage organs = 0; slightly storage organs = 1; strong storage organs = 2</a:t>
                      </a:r>
                      <a:endParaRPr lang="zh-CN" sz="1200" kern="100" dirty="0">
                        <a:latin typeface="Times New Roman"/>
                        <a:ea typeface="宋体"/>
                        <a:cs typeface="Times New Roman"/>
                      </a:endParaRPr>
                    </a:p>
                  </a:txBody>
                  <a:tcPr marL="4236" marR="4236" marT="0" marB="0"/>
                </a:tc>
              </a:tr>
              <a:tr h="445324">
                <a:tc>
                  <a:txBody>
                    <a:bodyPr/>
                    <a:lstStyle/>
                    <a:p>
                      <a:pPr algn="ctr" fontAlgn="t">
                        <a:lnSpc>
                          <a:spcPts val="1200"/>
                        </a:lnSpc>
                        <a:spcAft>
                          <a:spcPts val="0"/>
                        </a:spcAft>
                      </a:pPr>
                      <a:r>
                        <a:rPr lang="en-US" sz="1200" kern="0"/>
                        <a:t>3-Carbon immobilization</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Capacity to invest C in support tissue (xylem and bark), in compounds that cannot be broken down to be used in further biosyhthesis</a:t>
                      </a:r>
                      <a:r>
                        <a:rPr lang="en-US" sz="1200" kern="0" baseline="30000" dirty="0"/>
                        <a:t>2</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err="1" smtClean="0"/>
                        <a:t>acquisition,herbaceous</a:t>
                      </a:r>
                      <a:r>
                        <a:rPr lang="en-US" sz="1200" kern="0" dirty="0" smtClean="0"/>
                        <a:t> </a:t>
                      </a:r>
                      <a:r>
                        <a:rPr lang="en-US" sz="1200" kern="0" dirty="0"/>
                        <a:t>monocots = 1</a:t>
                      </a:r>
                      <a:r>
                        <a:rPr lang="en-US" sz="1200" kern="0"/>
                        <a:t>; </a:t>
                      </a:r>
                      <a:r>
                        <a:rPr lang="en-US" sz="1200" kern="0" smtClean="0"/>
                        <a:t>Herbaceous </a:t>
                      </a:r>
                      <a:r>
                        <a:rPr lang="en-US" sz="1200" kern="0" dirty="0" err="1"/>
                        <a:t>dicots</a:t>
                      </a:r>
                      <a:r>
                        <a:rPr lang="en-US" sz="1200" kern="0" dirty="0"/>
                        <a:t> = 2</a:t>
                      </a:r>
                      <a:endParaRPr lang="zh-CN" sz="1200" kern="100" dirty="0">
                        <a:latin typeface="Times New Roman"/>
                        <a:ea typeface="宋体"/>
                        <a:cs typeface="Times New Roman"/>
                      </a:endParaRPr>
                    </a:p>
                  </a:txBody>
                  <a:tcPr marL="4236" marR="4236" marT="0" marB="0"/>
                </a:tc>
              </a:tr>
              <a:tr h="299073">
                <a:tc>
                  <a:txBody>
                    <a:bodyPr/>
                    <a:lstStyle/>
                    <a:p>
                      <a:pPr algn="ctr" fontAlgn="t">
                        <a:lnSpc>
                          <a:spcPts val="1200"/>
                        </a:lnSpc>
                        <a:spcAft>
                          <a:spcPts val="0"/>
                        </a:spcAft>
                      </a:pPr>
                      <a:r>
                        <a:rPr lang="en-US" sz="1200" kern="0"/>
                        <a:t>4-Life span</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The period to complete its life cycle of the non-woody plant, based on literatured</a:t>
                      </a:r>
                      <a:r>
                        <a:rPr lang="en-US" sz="1200" kern="0" baseline="30000" dirty="0"/>
                        <a:t>3</a:t>
                      </a:r>
                      <a:r>
                        <a:rPr lang="en-US" sz="1200" kern="0" dirty="0"/>
                        <a:t> and field observation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perennials </a:t>
                      </a:r>
                      <a:r>
                        <a:rPr lang="en-US" sz="1200" kern="0" dirty="0"/>
                        <a:t>= 1; annual or biennial = 2</a:t>
                      </a:r>
                      <a:endParaRPr lang="zh-CN" sz="1200" kern="100" dirty="0">
                        <a:latin typeface="Times New Roman"/>
                        <a:ea typeface="宋体"/>
                        <a:cs typeface="Times New Roman"/>
                      </a:endParaRPr>
                    </a:p>
                  </a:txBody>
                  <a:tcPr marL="4236" marR="4236" marT="0" marB="0"/>
                </a:tc>
              </a:tr>
              <a:tr h="294242">
                <a:tc>
                  <a:txBody>
                    <a:bodyPr/>
                    <a:lstStyle/>
                    <a:p>
                      <a:pPr algn="ctr">
                        <a:lnSpc>
                          <a:spcPts val="1200"/>
                        </a:lnSpc>
                        <a:spcAft>
                          <a:spcPts val="0"/>
                        </a:spcAft>
                      </a:pPr>
                      <a:r>
                        <a:rPr lang="en-US" sz="1200" kern="0"/>
                        <a:t>5-Life-forms</a:t>
                      </a:r>
                      <a:endParaRPr lang="zh-CN" sz="1200" kern="100">
                        <a:latin typeface="Times New Roman"/>
                        <a:ea typeface="宋体"/>
                        <a:cs typeface="Times New Roman"/>
                      </a:endParaRPr>
                    </a:p>
                  </a:txBody>
                  <a:tcPr marL="4236" marR="4236" marT="0" marB="0"/>
                </a:tc>
                <a:tc>
                  <a:txBody>
                    <a:bodyPr/>
                    <a:lstStyle/>
                    <a:p>
                      <a:pPr algn="just">
                        <a:lnSpc>
                          <a:spcPts val="1200"/>
                        </a:lnSpc>
                        <a:spcAft>
                          <a:spcPts val="0"/>
                        </a:spcAft>
                      </a:pPr>
                      <a:r>
                        <a:rPr lang="en-US" sz="1200" kern="0" dirty="0"/>
                        <a:t>the relationship to the height of the water table, based on literatured</a:t>
                      </a:r>
                      <a:r>
                        <a:rPr lang="en-US" sz="1200" kern="0" baseline="30000" dirty="0"/>
                        <a:t>3</a:t>
                      </a:r>
                      <a:r>
                        <a:rPr lang="en-US" sz="1200" kern="0" dirty="0"/>
                        <a:t> and  field observation</a:t>
                      </a:r>
                      <a:endParaRPr lang="zh-CN" sz="1200" kern="100" dirty="0">
                        <a:latin typeface="Times New Roman"/>
                        <a:ea typeface="宋体"/>
                        <a:cs typeface="Times New Roman"/>
                      </a:endParaRPr>
                    </a:p>
                  </a:txBody>
                  <a:tcPr marL="4236" marR="4236" marT="0" marB="0"/>
                </a:tc>
                <a:tc>
                  <a:txBody>
                    <a:bodyPr/>
                    <a:lstStyle/>
                    <a:p>
                      <a:pPr algn="jus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hygrophyte </a:t>
                      </a:r>
                      <a:r>
                        <a:rPr lang="en-US" sz="1200" kern="0" dirty="0"/>
                        <a:t>= 1; emergent = 2; </a:t>
                      </a:r>
                      <a:r>
                        <a:rPr lang="en-US" sz="1200" kern="0" dirty="0" smtClean="0"/>
                        <a:t>floating </a:t>
                      </a:r>
                      <a:r>
                        <a:rPr lang="en-US" sz="1200" kern="0" dirty="0"/>
                        <a:t>= 3; submerged = 4</a:t>
                      </a:r>
                      <a:endParaRPr lang="zh-CN" sz="1200" kern="100" dirty="0">
                        <a:latin typeface="Times New Roman"/>
                        <a:ea typeface="宋体"/>
                        <a:cs typeface="Times New Roman"/>
                      </a:endParaRPr>
                    </a:p>
                  </a:txBody>
                  <a:tcPr marL="4236" marR="4236" marT="0" marB="0"/>
                </a:tc>
              </a:tr>
              <a:tr h="298203">
                <a:tc>
                  <a:txBody>
                    <a:bodyPr/>
                    <a:lstStyle/>
                    <a:p>
                      <a:pPr algn="ctr" fontAlgn="t">
                        <a:lnSpc>
                          <a:spcPts val="1200"/>
                        </a:lnSpc>
                        <a:spcAft>
                          <a:spcPts val="0"/>
                        </a:spcAft>
                      </a:pPr>
                      <a:r>
                        <a:rPr lang="en-US" sz="1200" kern="0"/>
                        <a:t>6-Ramification</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Degree of ramification at the base of the plant</a:t>
                      </a:r>
                      <a:r>
                        <a:rPr lang="en-US" sz="1200" kern="0" baseline="30000" dirty="0"/>
                        <a:t>4</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no </a:t>
                      </a:r>
                      <a:r>
                        <a:rPr lang="en-US" sz="1200" kern="0" dirty="0"/>
                        <a:t>evident divided = 0; evident divided = 1;</a:t>
                      </a:r>
                      <a:endParaRPr lang="zh-CN" sz="1200" kern="100" dirty="0">
                        <a:latin typeface="Times New Roman"/>
                        <a:ea typeface="宋体"/>
                        <a:cs typeface="Times New Roman"/>
                      </a:endParaRPr>
                    </a:p>
                  </a:txBody>
                  <a:tcPr marL="4236" marR="4236" marT="0" marB="0"/>
                </a:tc>
              </a:tr>
              <a:tr h="592445">
                <a:tc>
                  <a:txBody>
                    <a:bodyPr/>
                    <a:lstStyle/>
                    <a:p>
                      <a:pPr algn="ctr" fontAlgn="t">
                        <a:lnSpc>
                          <a:spcPts val="1200"/>
                        </a:lnSpc>
                        <a:spcAft>
                          <a:spcPts val="0"/>
                        </a:spcAft>
                      </a:pPr>
                      <a:r>
                        <a:rPr lang="en-US" sz="1200" kern="0"/>
                        <a:t>7-Reproductive phenology</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Seasonality of maximum production of flowers and fruits, based on literature</a:t>
                      </a:r>
                      <a:r>
                        <a:rPr lang="en-US" sz="1200" kern="0" baseline="30000" dirty="0"/>
                        <a:t>3</a:t>
                      </a:r>
                      <a:r>
                        <a:rPr lang="en-US" sz="1200" kern="0" dirty="0"/>
                        <a:t>  and field observation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smtClean="0"/>
                        <a:t>acquisition, no </a:t>
                      </a:r>
                      <a:r>
                        <a:rPr lang="en-US" sz="1200" kern="0" dirty="0"/>
                        <a:t>evident peak = 1; winter, autumn, early spring = 2; spring, late spring, spring-summer, late summer-early autumn =3; late spring-summer, summer = 4</a:t>
                      </a:r>
                      <a:endParaRPr lang="zh-CN" sz="1200" kern="100" dirty="0">
                        <a:latin typeface="Times New Roman"/>
                        <a:ea typeface="宋体"/>
                        <a:cs typeface="Times New Roman"/>
                      </a:endParaRPr>
                    </a:p>
                  </a:txBody>
                  <a:tcPr marL="4236" marR="4236" marT="0" marB="0"/>
                </a:tc>
              </a:tr>
              <a:tr h="445324">
                <a:tc>
                  <a:txBody>
                    <a:bodyPr/>
                    <a:lstStyle/>
                    <a:p>
                      <a:pPr algn="ctr" fontAlgn="t">
                        <a:lnSpc>
                          <a:spcPts val="1200"/>
                        </a:lnSpc>
                        <a:spcAft>
                          <a:spcPts val="0"/>
                        </a:spcAft>
                      </a:pPr>
                      <a:r>
                        <a:rPr lang="en-US" sz="1200" kern="0"/>
                        <a:t>8-Percentage flowering of the year</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Percentage flowering of the year, based on literature</a:t>
                      </a:r>
                      <a:r>
                        <a:rPr lang="en-US" sz="1200" kern="0" baseline="30000" dirty="0"/>
                        <a:t>3 </a:t>
                      </a:r>
                      <a:r>
                        <a:rPr lang="en-US" sz="1200" kern="0" dirty="0"/>
                        <a:t>and field observation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0 </a:t>
                      </a:r>
                      <a:r>
                        <a:rPr lang="en-US" sz="1200" kern="0" dirty="0"/>
                        <a:t>–≤ 0.25% = 1; &gt;0.25 - &lt; 0.50 = 2; </a:t>
                      </a:r>
                      <a:r>
                        <a:rPr lang="en-US" sz="1200" kern="0" dirty="0" smtClean="0"/>
                        <a:t>0.50 </a:t>
                      </a:r>
                      <a:r>
                        <a:rPr lang="en-US" sz="1200" kern="0" dirty="0"/>
                        <a:t>-≤1 = 3</a:t>
                      </a:r>
                      <a:endParaRPr lang="zh-CN" sz="1200" kern="100" dirty="0">
                        <a:latin typeface="Times New Roman"/>
                        <a:ea typeface="宋体"/>
                        <a:cs typeface="Times New Roman"/>
                      </a:endParaRPr>
                    </a:p>
                  </a:txBody>
                  <a:tcPr marL="4236" marR="4236" marT="0" marB="0"/>
                </a:tc>
              </a:tr>
              <a:tr h="316067">
                <a:tc>
                  <a:txBody>
                    <a:bodyPr/>
                    <a:lstStyle/>
                    <a:p>
                      <a:pPr algn="ctr" fontAlgn="t">
                        <a:lnSpc>
                          <a:spcPts val="1200"/>
                        </a:lnSpc>
                        <a:spcAft>
                          <a:spcPts val="0"/>
                        </a:spcAft>
                      </a:pPr>
                      <a:r>
                        <a:rPr lang="en-US" sz="1200" kern="0" dirty="0"/>
                        <a:t>9-Maximum Height</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Maximum height of species above the ground with percent cover ≥20%, based on field observation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0 </a:t>
                      </a:r>
                      <a:r>
                        <a:rPr lang="en-US" sz="1200" kern="0" dirty="0"/>
                        <a:t>–≤ = 1; &gt;10 - &lt; 50 = 2; </a:t>
                      </a:r>
                      <a:endParaRPr lang="zh-CN" sz="1200" kern="100" dirty="0"/>
                    </a:p>
                    <a:p>
                      <a:pPr algn="just" fontAlgn="t">
                        <a:lnSpc>
                          <a:spcPts val="1200"/>
                        </a:lnSpc>
                        <a:spcAft>
                          <a:spcPts val="0"/>
                        </a:spcAft>
                      </a:pPr>
                      <a:r>
                        <a:rPr lang="en-US" sz="1200" kern="0" dirty="0"/>
                        <a:t>50 - &lt; 100 = 3; ≥ 100 = 4</a:t>
                      </a:r>
                      <a:endParaRPr lang="zh-CN" sz="1200" kern="100" dirty="0">
                        <a:latin typeface="Times New Roman"/>
                        <a:ea typeface="宋体"/>
                        <a:cs typeface="Times New Roman"/>
                      </a:endParaRPr>
                    </a:p>
                  </a:txBody>
                  <a:tcPr marL="4236" marR="4236" marT="0" marB="0"/>
                </a:tc>
              </a:tr>
              <a:tr h="298203">
                <a:tc>
                  <a:txBody>
                    <a:bodyPr/>
                    <a:lstStyle/>
                    <a:p>
                      <a:pPr algn="ctr" fontAlgn="t">
                        <a:lnSpc>
                          <a:spcPts val="1200"/>
                        </a:lnSpc>
                        <a:spcAft>
                          <a:spcPts val="0"/>
                        </a:spcAft>
                      </a:pPr>
                      <a:r>
                        <a:rPr lang="en-US" sz="1200" kern="0"/>
                        <a:t>10-Leaf area</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Leaf length</a:t>
                      </a:r>
                      <a:r>
                        <a:rPr lang="zh-CN" sz="1200" kern="0" dirty="0"/>
                        <a:t>×</a:t>
                      </a:r>
                      <a:r>
                        <a:rPr lang="en-US" sz="1200" kern="0" dirty="0"/>
                        <a:t>width of per leaves (cm</a:t>
                      </a:r>
                      <a:r>
                        <a:rPr lang="en-US" sz="1200" kern="0" baseline="30000" dirty="0"/>
                        <a:t>2</a:t>
                      </a:r>
                      <a:r>
                        <a:rPr lang="en-US" sz="1200" kern="0" dirty="0"/>
                        <a:t>)</a:t>
                      </a:r>
                      <a:r>
                        <a:rPr lang="en-US" sz="1200" kern="0" baseline="30000" dirty="0"/>
                        <a:t>5</a:t>
                      </a:r>
                      <a:r>
                        <a:rPr lang="en-US" sz="1200" kern="0" dirty="0"/>
                        <a:t>, based on field observation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a:t>
                      </a:r>
                      <a:r>
                        <a:rPr lang="en-US" sz="1200" kern="0" dirty="0" err="1" smtClean="0"/>
                        <a:t>aphyllous</a:t>
                      </a:r>
                      <a:r>
                        <a:rPr lang="en-US" sz="1200" kern="0" dirty="0" smtClean="0"/>
                        <a:t> </a:t>
                      </a:r>
                      <a:r>
                        <a:rPr lang="en-US" sz="1200" kern="0" dirty="0"/>
                        <a:t>= 0; &gt; 0 - &lt;</a:t>
                      </a:r>
                      <a:r>
                        <a:rPr lang="en-US" sz="1200" kern="0" baseline="30000" dirty="0"/>
                        <a:t>2</a:t>
                      </a:r>
                      <a:r>
                        <a:rPr lang="en-US" sz="1200" kern="0" dirty="0"/>
                        <a:t> = 1; </a:t>
                      </a:r>
                      <a:endParaRPr lang="zh-CN" sz="1200" kern="100" dirty="0"/>
                    </a:p>
                    <a:p>
                      <a:pPr algn="just" fontAlgn="t">
                        <a:lnSpc>
                          <a:spcPts val="1200"/>
                        </a:lnSpc>
                        <a:spcAft>
                          <a:spcPts val="0"/>
                        </a:spcAft>
                      </a:pPr>
                      <a:r>
                        <a:rPr lang="en-US" sz="1200" kern="0" dirty="0"/>
                        <a:t>10 - &lt; 50 = 2; 50 - ≤100 = 3; &gt; 100 = 4</a:t>
                      </a:r>
                      <a:endParaRPr lang="zh-CN" sz="1200" kern="100" dirty="0">
                        <a:latin typeface="Times New Roman"/>
                        <a:ea typeface="宋体"/>
                        <a:cs typeface="Times New Roman"/>
                      </a:endParaRPr>
                    </a:p>
                  </a:txBody>
                  <a:tcPr marL="4236" marR="4236" marT="0" marB="0"/>
                </a:tc>
              </a:tr>
              <a:tr h="151082">
                <a:tc gridSpan="3">
                  <a:txBody>
                    <a:bodyPr/>
                    <a:lstStyle/>
                    <a:p>
                      <a:pPr algn="l" fontAlgn="t">
                        <a:lnSpc>
                          <a:spcPts val="1200"/>
                        </a:lnSpc>
                        <a:spcAft>
                          <a:spcPts val="0"/>
                        </a:spcAft>
                      </a:pPr>
                      <a:r>
                        <a:rPr lang="en-US" sz="1200" kern="0" dirty="0"/>
                        <a:t>Characteristics of or around the sample plot</a:t>
                      </a:r>
                      <a:endParaRPr lang="zh-CN" sz="1200" b="1" kern="100" dirty="0">
                        <a:latin typeface="Times New Roman"/>
                        <a:ea typeface="宋体"/>
                        <a:cs typeface="Times New Roman"/>
                      </a:endParaRPr>
                    </a:p>
                  </a:txBody>
                  <a:tcPr marL="4236" marR="4236" marT="0" marB="0"/>
                </a:tc>
                <a:tc hMerge="1">
                  <a:txBody>
                    <a:bodyPr/>
                    <a:lstStyle/>
                    <a:p>
                      <a:endParaRPr lang="zh-CN" altLang="en-US"/>
                    </a:p>
                  </a:txBody>
                  <a:tcPr/>
                </a:tc>
                <a:tc hMerge="1">
                  <a:txBody>
                    <a:bodyPr/>
                    <a:lstStyle/>
                    <a:p>
                      <a:endParaRPr lang="zh-CN" altLang="en-US"/>
                    </a:p>
                  </a:txBody>
                  <a:tcPr/>
                </a:tc>
              </a:tr>
              <a:tr h="219195">
                <a:tc>
                  <a:txBody>
                    <a:bodyPr/>
                    <a:lstStyle/>
                    <a:p>
                      <a:pPr algn="ctr" fontAlgn="t">
                        <a:lnSpc>
                          <a:spcPts val="1200"/>
                        </a:lnSpc>
                        <a:spcAft>
                          <a:spcPts val="0"/>
                        </a:spcAft>
                      </a:pPr>
                      <a:r>
                        <a:rPr lang="en-US" sz="1200" kern="0"/>
                        <a:t>1-Habitat types</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Supporting distinct foraging guilds by </a:t>
                      </a:r>
                      <a:r>
                        <a:rPr lang="en-US" sz="1200" kern="0" dirty="0" smtClean="0"/>
                        <a:t>birds or fish</a:t>
                      </a:r>
                      <a:r>
                        <a:rPr lang="en-US" sz="1200" kern="0" baseline="0" dirty="0" smtClean="0"/>
                        <a:t> species</a:t>
                      </a:r>
                      <a:r>
                        <a:rPr lang="en-US" sz="1200" kern="0" dirty="0" smtClean="0"/>
                        <a:t>, </a:t>
                      </a:r>
                      <a:r>
                        <a:rPr lang="en-US" sz="1200" kern="0" dirty="0"/>
                        <a:t>on the basis of literature</a:t>
                      </a:r>
                      <a:r>
                        <a:rPr lang="en-US" sz="1200" kern="0" baseline="30000" dirty="0"/>
                        <a:t>6</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using in </a:t>
                      </a:r>
                      <a:r>
                        <a:rPr lang="en-US" sz="1200" kern="0" dirty="0" err="1"/>
                        <a:t>dendrogram</a:t>
                      </a:r>
                      <a:r>
                        <a:rPr lang="en-US" sz="1200" kern="0" dirty="0"/>
                        <a:t> </a:t>
                      </a:r>
                      <a:r>
                        <a:rPr lang="en-US" sz="1200" kern="0" dirty="0" smtClean="0"/>
                        <a:t>acquisition, no </a:t>
                      </a:r>
                      <a:r>
                        <a:rPr lang="en-US" sz="1200" kern="0" dirty="0"/>
                        <a:t>specified foraging guild = 1; </a:t>
                      </a:r>
                      <a:r>
                        <a:rPr lang="en-US" sz="1200" kern="0" dirty="0" smtClean="0"/>
                        <a:t>guild </a:t>
                      </a:r>
                      <a:r>
                        <a:rPr lang="en-US" sz="1200" kern="0" dirty="0"/>
                        <a:t>include Greater White-fronted Geese, </a:t>
                      </a:r>
                      <a:r>
                        <a:rPr lang="en-US" sz="1200" kern="0" dirty="0" err="1" smtClean="0"/>
                        <a:t>Greylag</a:t>
                      </a:r>
                      <a:r>
                        <a:rPr lang="en-US" sz="1200" kern="0" dirty="0" smtClean="0"/>
                        <a:t> </a:t>
                      </a:r>
                      <a:r>
                        <a:rPr lang="en-US" sz="1200" kern="0" dirty="0"/>
                        <a:t>Geese (</a:t>
                      </a:r>
                      <a:r>
                        <a:rPr lang="en-US" sz="1200" kern="0" dirty="0" err="1"/>
                        <a:t>Anseranser</a:t>
                      </a:r>
                      <a:r>
                        <a:rPr lang="en-US" sz="1200" kern="0" dirty="0"/>
                        <a:t>), </a:t>
                      </a:r>
                      <a:r>
                        <a:rPr lang="en-US" sz="1200" kern="0" dirty="0" smtClean="0"/>
                        <a:t>and </a:t>
                      </a:r>
                      <a:r>
                        <a:rPr lang="en-US" sz="1200" kern="0" dirty="0"/>
                        <a:t>often Swan Geese = 2; foraging guild include mallard, gadwall, </a:t>
                      </a:r>
                      <a:r>
                        <a:rPr lang="en-US" sz="1200" kern="0" dirty="0" smtClean="0"/>
                        <a:t>= </a:t>
                      </a:r>
                      <a:r>
                        <a:rPr lang="en-US" sz="1200" kern="0" dirty="0"/>
                        <a:t>3; represented by Siberian </a:t>
                      </a:r>
                      <a:r>
                        <a:rPr lang="en-US" sz="1200" kern="0" dirty="0" smtClean="0"/>
                        <a:t>Cranes</a:t>
                      </a:r>
                      <a:r>
                        <a:rPr lang="zh-CN" altLang="en-US" sz="1200" kern="0" dirty="0" smtClean="0"/>
                        <a:t>，</a:t>
                      </a:r>
                      <a:r>
                        <a:rPr lang="en-US" sz="1200" kern="0" dirty="0" smtClean="0"/>
                        <a:t>White-</a:t>
                      </a:r>
                      <a:r>
                        <a:rPr lang="en-US" sz="1200" kern="0" dirty="0" err="1" smtClean="0"/>
                        <a:t>naped</a:t>
                      </a:r>
                      <a:r>
                        <a:rPr lang="en-US" sz="1200" kern="0" dirty="0" smtClean="0"/>
                        <a:t> Cranes </a:t>
                      </a:r>
                      <a:r>
                        <a:rPr lang="en-US" sz="1200" kern="0" dirty="0"/>
                        <a:t>= 4</a:t>
                      </a:r>
                      <a:endParaRPr lang="zh-CN" sz="1200" kern="100" dirty="0">
                        <a:latin typeface="Times New Roman"/>
                        <a:ea typeface="宋体"/>
                        <a:cs typeface="Times New Roman"/>
                      </a:endParaRPr>
                    </a:p>
                  </a:txBody>
                  <a:tcPr marL="4236" marR="4236" marT="0" marB="0"/>
                </a:tc>
              </a:tr>
              <a:tr h="592445">
                <a:tc>
                  <a:txBody>
                    <a:bodyPr/>
                    <a:lstStyle/>
                    <a:p>
                      <a:pPr algn="ctr" fontAlgn="t">
                        <a:lnSpc>
                          <a:spcPts val="1200"/>
                        </a:lnSpc>
                        <a:spcAft>
                          <a:spcPts val="0"/>
                        </a:spcAft>
                      </a:pPr>
                      <a:r>
                        <a:rPr lang="en-US" sz="1200" kern="0"/>
                        <a:t>2-Percent cover</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Estimated percent cover for each species and non-vegetated cover type (if present) such as water, sand, mudflat, based on field observation;</a:t>
                      </a:r>
                      <a:endParaRPr lang="zh-CN" sz="1200" kern="100" dirty="0">
                        <a:latin typeface="Times New Roman"/>
                        <a:ea typeface="宋体"/>
                        <a:cs typeface="Times New Roman"/>
                      </a:endParaRPr>
                    </a:p>
                  </a:txBody>
                  <a:tcPr marL="4236" marR="4236" marT="0" marB="0"/>
                </a:tc>
                <a:tc rowSpan="3">
                  <a:txBody>
                    <a:bodyPr/>
                    <a:lstStyle/>
                    <a:p>
                      <a:pPr algn="just" fontAlgn="t">
                        <a:lnSpc>
                          <a:spcPts val="1200"/>
                        </a:lnSpc>
                        <a:spcAft>
                          <a:spcPts val="0"/>
                        </a:spcAft>
                      </a:pPr>
                      <a:r>
                        <a:rPr lang="en-US" sz="1200" kern="0" dirty="0"/>
                        <a:t>connecting the above known ground traits to the imagery</a:t>
                      </a:r>
                      <a:endParaRPr lang="zh-CN" sz="1200" kern="100" dirty="0"/>
                    </a:p>
                    <a:p>
                      <a:pPr algn="just" fontAlgn="t">
                        <a:lnSpc>
                          <a:spcPts val="1200"/>
                        </a:lnSpc>
                        <a:spcAft>
                          <a:spcPts val="0"/>
                        </a:spcAft>
                      </a:pPr>
                      <a:r>
                        <a:rPr lang="en-US" sz="1200" kern="0" dirty="0"/>
                        <a:t>Training samples were selected at the image points corresponding to the field sample plots with the ≥ 80% cover by the species from each PFT and homogeneous landscape composition for 60×60 m or more around them</a:t>
                      </a:r>
                      <a:endParaRPr lang="zh-CN" sz="1200" kern="100" dirty="0">
                        <a:latin typeface="Times New Roman"/>
                        <a:ea typeface="宋体"/>
                        <a:cs typeface="Times New Roman"/>
                      </a:endParaRPr>
                    </a:p>
                  </a:txBody>
                  <a:tcPr marL="4236" marR="4236" marT="0" marB="0"/>
                </a:tc>
              </a:tr>
              <a:tr h="445324">
                <a:tc>
                  <a:txBody>
                    <a:bodyPr/>
                    <a:lstStyle/>
                    <a:p>
                      <a:pPr algn="ctr" fontAlgn="t">
                        <a:lnSpc>
                          <a:spcPts val="1200"/>
                        </a:lnSpc>
                        <a:spcAft>
                          <a:spcPts val="0"/>
                        </a:spcAft>
                      </a:pPr>
                      <a:r>
                        <a:rPr lang="en-US" sz="1200" kern="0"/>
                        <a:t>3-Landscape characteristics</a:t>
                      </a:r>
                      <a:endParaRPr lang="zh-CN" sz="1200" kern="10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Recorded the vegetation landscape characteristics and homogeneity level around the plots more than 60 × 60 </a:t>
                      </a:r>
                      <a:r>
                        <a:rPr lang="en-US" sz="1200" kern="0" dirty="0" smtClean="0"/>
                        <a:t>m</a:t>
                      </a:r>
                      <a:endParaRPr lang="zh-CN" sz="1200" kern="100" dirty="0">
                        <a:latin typeface="Times New Roman"/>
                        <a:ea typeface="宋体"/>
                        <a:cs typeface="Times New Roman"/>
                      </a:endParaRPr>
                    </a:p>
                  </a:txBody>
                  <a:tcPr marL="4236" marR="4236" marT="0" marB="0"/>
                </a:tc>
                <a:tc vMerge="1">
                  <a:txBody>
                    <a:bodyPr/>
                    <a:lstStyle/>
                    <a:p>
                      <a:endParaRPr lang="zh-CN" altLang="en-US"/>
                    </a:p>
                  </a:txBody>
                  <a:tcPr/>
                </a:tc>
              </a:tr>
              <a:tr h="298203">
                <a:tc>
                  <a:txBody>
                    <a:bodyPr/>
                    <a:lstStyle/>
                    <a:p>
                      <a:pPr algn="ctr" fontAlgn="t">
                        <a:lnSpc>
                          <a:spcPts val="1200"/>
                        </a:lnSpc>
                        <a:spcAft>
                          <a:spcPts val="0"/>
                        </a:spcAft>
                      </a:pPr>
                      <a:r>
                        <a:rPr lang="en-US" sz="1200" kern="0" dirty="0"/>
                        <a:t>4-Sampling position</a:t>
                      </a:r>
                      <a:endParaRPr lang="zh-CN" sz="1200" kern="100" dirty="0">
                        <a:latin typeface="Times New Roman"/>
                        <a:ea typeface="宋体"/>
                        <a:cs typeface="Times New Roman"/>
                      </a:endParaRPr>
                    </a:p>
                  </a:txBody>
                  <a:tcPr marL="4236" marR="4236" marT="0" marB="0"/>
                </a:tc>
                <a:tc>
                  <a:txBody>
                    <a:bodyPr/>
                    <a:lstStyle/>
                    <a:p>
                      <a:pPr algn="just" fontAlgn="t">
                        <a:lnSpc>
                          <a:spcPts val="1200"/>
                        </a:lnSpc>
                        <a:spcAft>
                          <a:spcPts val="0"/>
                        </a:spcAft>
                      </a:pPr>
                      <a:r>
                        <a:rPr lang="en-US" sz="1200" kern="0" dirty="0"/>
                        <a:t>Recorded the geographic coordinates of the plot center, based on field observation</a:t>
                      </a:r>
                      <a:endParaRPr lang="zh-CN" sz="1200" kern="100" dirty="0">
                        <a:latin typeface="Times New Roman"/>
                        <a:ea typeface="宋体"/>
                        <a:cs typeface="Times New Roman"/>
                      </a:endParaRPr>
                    </a:p>
                  </a:txBody>
                  <a:tcPr marL="4236" marR="4236" marT="0" marB="0"/>
                </a:tc>
                <a:tc vMerge="1">
                  <a:txBody>
                    <a:bodyPr/>
                    <a:lstStyle/>
                    <a:p>
                      <a:endParaRPr lang="zh-CN" altLang="en-US"/>
                    </a:p>
                  </a:txBody>
                  <a:tcPr/>
                </a:tc>
              </a:tr>
              <a:tr h="147121">
                <a:tc gridSpan="3">
                  <a:txBody>
                    <a:bodyPr/>
                    <a:lstStyle/>
                    <a:p>
                      <a:pPr algn="just" fontAlgn="t">
                        <a:lnSpc>
                          <a:spcPts val="1200"/>
                        </a:lnSpc>
                        <a:spcAft>
                          <a:spcPts val="0"/>
                        </a:spcAft>
                      </a:pPr>
                      <a:endParaRPr lang="zh-CN" sz="1200" kern="100" dirty="0">
                        <a:latin typeface="Times New Roman"/>
                        <a:ea typeface="宋体"/>
                        <a:cs typeface="Times New Roman"/>
                      </a:endParaRPr>
                    </a:p>
                  </a:txBody>
                  <a:tcPr marL="4236" marR="4236" marT="0" marB="0"/>
                </a:tc>
                <a:tc hMerge="1">
                  <a:txBody>
                    <a:bodyPr/>
                    <a:lstStyle/>
                    <a:p>
                      <a:endParaRPr lang="zh-CN" altLang="en-US"/>
                    </a:p>
                  </a:txBody>
                  <a:tcPr/>
                </a:tc>
                <a:tc hMerge="1">
                  <a:txBody>
                    <a:bodyPr/>
                    <a:lstStyle/>
                    <a:p>
                      <a:endParaRPr lang="zh-CN" altLang="en-US"/>
                    </a:p>
                  </a:txBody>
                  <a:tcPr/>
                </a:tc>
              </a:tr>
            </a:tbl>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4" name="Rectangle 2"/>
          <p:cNvSpPr txBox="1">
            <a:spLocks noChangeArrowheads="1"/>
          </p:cNvSpPr>
          <p:nvPr/>
        </p:nvSpPr>
        <p:spPr>
          <a:xfrm>
            <a:off x="1214414" y="0"/>
            <a:ext cx="3886248" cy="78579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CN" sz="4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Contents</a:t>
            </a:r>
          </a:p>
        </p:txBody>
      </p:sp>
      <p:sp>
        <p:nvSpPr>
          <p:cNvPr id="5" name="Rectangle 3"/>
          <p:cNvSpPr txBox="1">
            <a:spLocks noChangeArrowheads="1"/>
          </p:cNvSpPr>
          <p:nvPr/>
        </p:nvSpPr>
        <p:spPr>
          <a:xfrm>
            <a:off x="500034" y="2000240"/>
            <a:ext cx="8358246" cy="242889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altLang="zh-CN" sz="2800" b="1" i="0" u="none" strike="noStrike" kern="1200" cap="none" spc="0" normalizeH="0" baseline="0" noProof="0" dirty="0" smtClean="0">
                <a:ln w="12700">
                  <a:solidFill>
                    <a:schemeClr val="bg1">
                      <a:lumMod val="50000"/>
                    </a:schemeClr>
                  </a:solidFill>
                  <a:prstDash val="solid"/>
                </a:ln>
                <a:effectLst/>
                <a:uLnTx/>
                <a:uFillTx/>
                <a:latin typeface="Arial" pitchFamily="34" charset="0"/>
                <a:ea typeface="Arial Unicode MS" pitchFamily="34" charset="-122"/>
                <a:cs typeface="Arial" pitchFamily="34" charset="0"/>
              </a:rPr>
              <a:t>Brief review of our research center</a:t>
            </a:r>
          </a:p>
          <a:p>
            <a:pPr marL="342900" marR="0" lvl="0" indent="-342900" algn="l" defTabSz="914400" rtl="0" eaLnBrk="1" fontAlgn="auto" latinLnBrk="0" hangingPunct="1">
              <a:lnSpc>
                <a:spcPct val="100000"/>
              </a:lnSpc>
              <a:spcBef>
                <a:spcPts val="600"/>
              </a:spcBef>
              <a:spcAft>
                <a:spcPts val="0"/>
              </a:spcAft>
              <a:buClrTx/>
              <a:buSzTx/>
              <a:buFont typeface="Wingdings" pitchFamily="2" charset="2"/>
              <a:buChar char="Ø"/>
              <a:tabLst/>
              <a:defRPr/>
            </a:pPr>
            <a:r>
              <a:rPr kumimoji="0" lang="en-US" altLang="zh-CN" sz="2800" b="1" i="0" u="none" strike="noStrike" kern="1200" cap="none" spc="0" normalizeH="0" baseline="0" noProof="0" dirty="0" smtClean="0">
                <a:ln w="12700">
                  <a:solidFill>
                    <a:schemeClr val="bg1">
                      <a:lumMod val="50000"/>
                    </a:schemeClr>
                  </a:solidFill>
                  <a:prstDash val="solid"/>
                </a:ln>
                <a:effectLst/>
                <a:uLnTx/>
                <a:uFillTx/>
                <a:latin typeface="Arial" pitchFamily="34" charset="0"/>
                <a:ea typeface="Arial Unicode MS" pitchFamily="34" charset="-122"/>
                <a:cs typeface="Arial" pitchFamily="34" charset="0"/>
              </a:rPr>
              <a:t>Case</a:t>
            </a:r>
            <a:r>
              <a:rPr kumimoji="0" lang="en-US" altLang="zh-CN" sz="2800" b="1" i="0" u="none" strike="noStrike" kern="1200" cap="none" spc="0" normalizeH="0" noProof="0" dirty="0" smtClean="0">
                <a:ln w="12700">
                  <a:solidFill>
                    <a:schemeClr val="bg1">
                      <a:lumMod val="50000"/>
                    </a:schemeClr>
                  </a:solidFill>
                  <a:prstDash val="solid"/>
                </a:ln>
                <a:effectLst/>
                <a:uLnTx/>
                <a:uFillTx/>
                <a:latin typeface="Arial" pitchFamily="34" charset="0"/>
                <a:ea typeface="Arial Unicode MS" pitchFamily="34" charset="-122"/>
                <a:cs typeface="Arial" pitchFamily="34" charset="0"/>
              </a:rPr>
              <a:t> studies</a:t>
            </a:r>
            <a:endParaRPr kumimoji="0" lang="en-US" altLang="zh-CN" sz="2800" b="1" i="0" u="none" strike="noStrike" kern="1200" cap="none" spc="0" normalizeH="0" baseline="0" noProof="0" dirty="0" smtClean="0">
              <a:ln w="12700">
                <a:solidFill>
                  <a:schemeClr val="bg1">
                    <a:lumMod val="50000"/>
                  </a:schemeClr>
                </a:solidFill>
                <a:prstDash val="solid"/>
              </a:ln>
              <a:effectLst/>
              <a:uLnTx/>
              <a:uFillTx/>
              <a:latin typeface="Arial" pitchFamily="34" charset="0"/>
              <a:ea typeface="Arial Unicode MS" pitchFamily="34" charset="-122"/>
              <a:cs typeface="Arial" pitchFamily="34" charset="0"/>
            </a:endParaRPr>
          </a:p>
          <a:p>
            <a:pPr marL="342900" lvl="0" indent="-342900">
              <a:spcBef>
                <a:spcPts val="600"/>
              </a:spcBef>
              <a:buFont typeface="Wingdings" pitchFamily="2" charset="2"/>
              <a:buChar char="Ø"/>
              <a:defRPr/>
            </a:pPr>
            <a:r>
              <a:rPr lang="en-US" altLang="zh-CN" sz="2800" b="1" dirty="0" smtClean="0">
                <a:ln w="12700">
                  <a:solidFill>
                    <a:schemeClr val="bg1">
                      <a:lumMod val="50000"/>
                    </a:schemeClr>
                  </a:solidFill>
                  <a:prstDash val="solid"/>
                </a:ln>
                <a:latin typeface="Arial" pitchFamily="34" charset="0"/>
                <a:ea typeface="Arial Unicode MS" pitchFamily="34" charset="-122"/>
                <a:cs typeface="Arial" pitchFamily="34" charset="0"/>
              </a:rPr>
              <a:t>Continue the fishery habitat remote sensing mapping effort</a:t>
            </a:r>
          </a:p>
          <a:p>
            <a:pPr marL="342900" lvl="0" indent="-342900">
              <a:spcBef>
                <a:spcPts val="600"/>
              </a:spcBef>
              <a:buFont typeface="Wingdings" pitchFamily="2" charset="2"/>
              <a:buChar char="Ø"/>
              <a:defRPr/>
            </a:pPr>
            <a:r>
              <a:rPr lang="en-US" altLang="zh-CN" sz="2800" b="1" dirty="0" smtClean="0">
                <a:ln w="12700">
                  <a:solidFill>
                    <a:schemeClr val="bg1">
                      <a:lumMod val="50000"/>
                    </a:schemeClr>
                  </a:solidFill>
                  <a:prstDash val="solid"/>
                </a:ln>
                <a:effectLst/>
                <a:latin typeface="Arial" pitchFamily="34" charset="0"/>
                <a:ea typeface="Arial Unicode MS" pitchFamily="34" charset="-122"/>
                <a:cs typeface="Arial" pitchFamily="34" charset="0"/>
              </a:rPr>
              <a:t>Proposa</a:t>
            </a:r>
            <a:r>
              <a:rPr lang="en-US" altLang="zh-CN" sz="2800" b="1" dirty="0" smtClean="0">
                <a:ln w="12700">
                  <a:solidFill>
                    <a:schemeClr val="bg1">
                      <a:lumMod val="50000"/>
                    </a:schemeClr>
                  </a:solidFill>
                  <a:prstDash val="solid"/>
                </a:ln>
                <a:latin typeface="Arial" pitchFamily="34" charset="0"/>
                <a:ea typeface="Arial Unicode MS" pitchFamily="34" charset="-122"/>
                <a:cs typeface="Arial" pitchFamily="34" charset="0"/>
              </a:rPr>
              <a:t>ls for cooperation</a:t>
            </a:r>
          </a:p>
        </p:txBody>
      </p:sp>
      <p:pic>
        <p:nvPicPr>
          <p:cNvPr id="7" name="Picture 2" descr="N:\ppt\水科院logo.png"/>
          <p:cNvPicPr>
            <a:picLocks noChangeAspect="1" noChangeArrowheads="1"/>
          </p:cNvPicPr>
          <p:nvPr/>
        </p:nvPicPr>
        <p:blipFill>
          <a:blip r:embed="rId2"/>
          <a:srcRect/>
          <a:stretch>
            <a:fillRect/>
          </a:stretch>
        </p:blipFill>
        <p:spPr bwMode="auto">
          <a:xfrm>
            <a:off x="0" y="0"/>
            <a:ext cx="1495168" cy="15986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linlin\version0331\fig4.tif"/>
          <p:cNvPicPr>
            <a:picLocks noChangeAspect="1" noChangeArrowheads="1"/>
          </p:cNvPicPr>
          <p:nvPr/>
        </p:nvPicPr>
        <p:blipFill>
          <a:blip r:embed="rId3"/>
          <a:srcRect/>
          <a:stretch>
            <a:fillRect/>
          </a:stretch>
        </p:blipFill>
        <p:spPr bwMode="auto">
          <a:xfrm>
            <a:off x="24714" y="71414"/>
            <a:ext cx="4457315" cy="6643710"/>
          </a:xfrm>
          <a:prstGeom prst="rect">
            <a:avLst/>
          </a:prstGeom>
          <a:noFill/>
        </p:spPr>
      </p:pic>
      <p:graphicFrame>
        <p:nvGraphicFramePr>
          <p:cNvPr id="6" name="表格 5"/>
          <p:cNvGraphicFramePr>
            <a:graphicFrameLocks noGrp="1"/>
          </p:cNvGraphicFramePr>
          <p:nvPr/>
        </p:nvGraphicFramePr>
        <p:xfrm>
          <a:off x="4473146" y="86489"/>
          <a:ext cx="4547288" cy="6705600"/>
        </p:xfrm>
        <a:graphic>
          <a:graphicData uri="http://schemas.openxmlformats.org/drawingml/2006/table">
            <a:tbl>
              <a:tblPr>
                <a:tableStyleId>{35758FB7-9AC5-4552-8A53-C91805E547FA}</a:tableStyleId>
              </a:tblPr>
              <a:tblGrid>
                <a:gridCol w="534761"/>
                <a:gridCol w="1032858"/>
                <a:gridCol w="2979669"/>
              </a:tblGrid>
              <a:tr h="112401">
                <a:tc>
                  <a:txBody>
                    <a:bodyPr/>
                    <a:lstStyle/>
                    <a:p>
                      <a:pPr algn="ctr">
                        <a:lnSpc>
                          <a:spcPts val="900"/>
                        </a:lnSpc>
                        <a:spcAft>
                          <a:spcPts val="0"/>
                        </a:spcAft>
                      </a:pPr>
                      <a:r>
                        <a:rPr lang="en-US" sz="1050" kern="0" dirty="0">
                          <a:latin typeface="Times New Roman" pitchFamily="18" charset="0"/>
                          <a:cs typeface="Times New Roman" pitchFamily="18" charset="0"/>
                        </a:rPr>
                        <a:t>PFTs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ctr">
                        <a:lnSpc>
                          <a:spcPts val="900"/>
                        </a:lnSpc>
                        <a:spcAft>
                          <a:spcPts val="0"/>
                        </a:spcAft>
                      </a:pPr>
                      <a:r>
                        <a:rPr lang="en-US" sz="1050" kern="0">
                          <a:latin typeface="Times New Roman" pitchFamily="18" charset="0"/>
                          <a:cs typeface="Times New Roman" pitchFamily="18" charset="0"/>
                        </a:rPr>
                        <a:t>Growth form</a:t>
                      </a:r>
                      <a:endParaRPr lang="zh-CN" sz="1050" kern="100">
                        <a:latin typeface="Times New Roman" pitchFamily="18" charset="0"/>
                        <a:ea typeface="宋体"/>
                        <a:cs typeface="Times New Roman" pitchFamily="18" charset="0"/>
                      </a:endParaRPr>
                    </a:p>
                  </a:txBody>
                  <a:tcPr marL="41961" marR="41961" marT="0" marB="0"/>
                </a:tc>
                <a:tc>
                  <a:txBody>
                    <a:bodyPr/>
                    <a:lstStyle/>
                    <a:p>
                      <a:pPr algn="ctr">
                        <a:lnSpc>
                          <a:spcPts val="900"/>
                        </a:lnSpc>
                        <a:spcAft>
                          <a:spcPts val="0"/>
                        </a:spcAft>
                      </a:pPr>
                      <a:r>
                        <a:rPr lang="en-US" sz="1050" kern="0" dirty="0">
                          <a:latin typeface="Times New Roman" pitchFamily="18" charset="0"/>
                          <a:cs typeface="Times New Roman" pitchFamily="18" charset="0"/>
                        </a:rPr>
                        <a:t>Vegetative traits</a:t>
                      </a:r>
                      <a:endParaRPr lang="zh-CN" sz="1050" kern="100" dirty="0">
                        <a:latin typeface="Times New Roman" pitchFamily="18" charset="0"/>
                        <a:ea typeface="宋体"/>
                        <a:cs typeface="Times New Roman" pitchFamily="18" charset="0"/>
                      </a:endParaRPr>
                    </a:p>
                  </a:txBody>
                  <a:tcPr marL="41961" marR="41961" marT="0" marB="0"/>
                </a:tc>
              </a:tr>
              <a:tr h="991110">
                <a:tc>
                  <a:txBody>
                    <a:bodyPr/>
                    <a:lstStyle/>
                    <a:p>
                      <a:pPr algn="l">
                        <a:lnSpc>
                          <a:spcPts val="900"/>
                        </a:lnSpc>
                        <a:spcAft>
                          <a:spcPts val="600"/>
                        </a:spcAft>
                      </a:pPr>
                      <a:endParaRPr lang="en-US" sz="1050" kern="0" dirty="0" smtClean="0">
                        <a:latin typeface="Times New Roman" pitchFamily="18" charset="0"/>
                        <a:cs typeface="Times New Roman" pitchFamily="18" charset="0"/>
                      </a:endParaRPr>
                    </a:p>
                    <a:p>
                      <a:pPr algn="l">
                        <a:lnSpc>
                          <a:spcPts val="900"/>
                        </a:lnSpc>
                        <a:spcAft>
                          <a:spcPts val="600"/>
                        </a:spcAft>
                      </a:pPr>
                      <a:r>
                        <a:rPr lang="en-US" sz="1050" kern="0" dirty="0" smtClean="0">
                          <a:latin typeface="Times New Roman" pitchFamily="18" charset="0"/>
                          <a:cs typeface="Times New Roman" pitchFamily="18" charset="0"/>
                        </a:rPr>
                        <a:t>PFT </a:t>
                      </a:r>
                      <a:r>
                        <a:rPr lang="en-US" sz="1050" kern="0" dirty="0">
                          <a:latin typeface="Times New Roman" pitchFamily="18" charset="0"/>
                          <a:cs typeface="Times New Roman" pitchFamily="18" charset="0"/>
                        </a:rPr>
                        <a:t>1-1 (</a:t>
                      </a:r>
                      <a:r>
                        <a:rPr lang="en-US" sz="1050" kern="0" dirty="0" smtClean="0">
                          <a:latin typeface="Times New Roman" pitchFamily="18" charset="0"/>
                          <a:cs typeface="Times New Roman" pitchFamily="18" charset="0"/>
                        </a:rPr>
                        <a:t>6) Perennial </a:t>
                      </a: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4</a:t>
                      </a:r>
                      <a:r>
                        <a:rPr lang="en-US" sz="1050" kern="0" dirty="0">
                          <a:latin typeface="Times New Roman" pitchFamily="18" charset="0"/>
                          <a:cs typeface="Times New Roman" pitchFamily="18" charset="0"/>
                        </a:rPr>
                        <a:t> grasses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endParaRPr lang="en-US" sz="1050" kern="0" dirty="0" smtClean="0">
                        <a:latin typeface="Times New Roman" pitchFamily="18" charset="0"/>
                        <a:cs typeface="Times New Roman" pitchFamily="18" charset="0"/>
                      </a:endParaRPr>
                    </a:p>
                    <a:p>
                      <a:pPr algn="just">
                        <a:lnSpc>
                          <a:spcPts val="900"/>
                        </a:lnSpc>
                        <a:spcAft>
                          <a:spcPts val="600"/>
                        </a:spcAft>
                      </a:pPr>
                      <a:r>
                        <a:rPr lang="en-US" sz="1050" kern="0" dirty="0" smtClean="0">
                          <a:latin typeface="Times New Roman" pitchFamily="18" charset="0"/>
                          <a:cs typeface="Times New Roman" pitchFamily="18" charset="0"/>
                        </a:rPr>
                        <a:t>Upland </a:t>
                      </a:r>
                      <a:r>
                        <a:rPr lang="en-US" sz="1050" kern="0" dirty="0">
                          <a:latin typeface="Times New Roman" pitchFamily="18" charset="0"/>
                          <a:cs typeface="Times New Roman" pitchFamily="18" charset="0"/>
                        </a:rPr>
                        <a:t>dry, water table not greater than  below soil surface to 1 above the soil</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r>
                        <a:rPr lang="en-US" sz="1050" kern="0">
                          <a:latin typeface="Times New Roman" pitchFamily="18" charset="0"/>
                          <a:cs typeface="Times New Roman" pitchFamily="18" charset="0"/>
                        </a:rPr>
                        <a:t>C</a:t>
                      </a:r>
                      <a:r>
                        <a:rPr lang="en-US" sz="1050" kern="0" baseline="-25000">
                          <a:latin typeface="Times New Roman" pitchFamily="18" charset="0"/>
                          <a:cs typeface="Times New Roman" pitchFamily="18" charset="0"/>
                        </a:rPr>
                        <a:t>4</a:t>
                      </a:r>
                      <a:r>
                        <a:rPr lang="en-US" sz="1050" kern="0">
                          <a:latin typeface="Times New Roman" pitchFamily="18" charset="0"/>
                          <a:cs typeface="Times New Roman" pitchFamily="18" charset="0"/>
                        </a:rPr>
                        <a:t> pathway; High carbohydrate storage; All species are herbaceous monocots and perennial; Some C-immobilization in xylem and bark; Some high ramified at ground level; No specified foraging guild by birds; Production of flowers and fruits peak: late spring - early summer; Various canopy height above the soil from 20 – with average ; Average percentage flowering of the year is 36.2 %; Average leaf area of per leaves is 62.4cm</a:t>
                      </a:r>
                      <a:r>
                        <a:rPr lang="en-US" sz="1050" kern="0" baseline="30000">
                          <a:latin typeface="Times New Roman" pitchFamily="18" charset="0"/>
                          <a:cs typeface="Times New Roman" pitchFamily="18" charset="0"/>
                        </a:rPr>
                        <a:t>2</a:t>
                      </a:r>
                      <a:endParaRPr lang="zh-CN" sz="1050" kern="100">
                        <a:latin typeface="Times New Roman" pitchFamily="18" charset="0"/>
                        <a:ea typeface="宋体"/>
                        <a:cs typeface="Times New Roman" pitchFamily="18" charset="0"/>
                      </a:endParaRPr>
                    </a:p>
                  </a:txBody>
                  <a:tcPr marL="41961" marR="41961" marT="0" marB="0"/>
                </a:tc>
              </a:tr>
              <a:tr h="1100949">
                <a:tc>
                  <a:txBody>
                    <a:bodyPr/>
                    <a:lstStyle/>
                    <a:p>
                      <a:pPr algn="l">
                        <a:lnSpc>
                          <a:spcPts val="900"/>
                        </a:lnSpc>
                        <a:spcAft>
                          <a:spcPts val="600"/>
                        </a:spcAft>
                      </a:pPr>
                      <a:endParaRPr lang="en-US" sz="1050" kern="0" dirty="0" smtClean="0">
                        <a:latin typeface="Times New Roman" pitchFamily="18" charset="0"/>
                        <a:cs typeface="Times New Roman" pitchFamily="18" charset="0"/>
                      </a:endParaRPr>
                    </a:p>
                    <a:p>
                      <a:pPr algn="l">
                        <a:lnSpc>
                          <a:spcPts val="900"/>
                        </a:lnSpc>
                        <a:spcAft>
                          <a:spcPts val="600"/>
                        </a:spcAft>
                      </a:pPr>
                      <a:r>
                        <a:rPr lang="en-US" sz="1050" kern="0" dirty="0" smtClean="0">
                          <a:latin typeface="Times New Roman" pitchFamily="18" charset="0"/>
                          <a:cs typeface="Times New Roman" pitchFamily="18" charset="0"/>
                        </a:rPr>
                        <a:t>PFT </a:t>
                      </a:r>
                      <a:r>
                        <a:rPr lang="en-US" sz="1050" kern="0" dirty="0">
                          <a:latin typeface="Times New Roman" pitchFamily="18" charset="0"/>
                          <a:cs typeface="Times New Roman" pitchFamily="18" charset="0"/>
                        </a:rPr>
                        <a:t>1-2 (6)</a:t>
                      </a:r>
                      <a:endParaRPr lang="zh-CN" sz="1050" kern="100" dirty="0">
                        <a:latin typeface="Times New Roman" pitchFamily="18" charset="0"/>
                        <a:cs typeface="Times New Roman" pitchFamily="18" charset="0"/>
                      </a:endParaRPr>
                    </a:p>
                    <a:p>
                      <a:pPr algn="l">
                        <a:lnSpc>
                          <a:spcPts val="900"/>
                        </a:lnSpc>
                        <a:spcAft>
                          <a:spcPts val="600"/>
                        </a:spcAft>
                      </a:pPr>
                      <a:r>
                        <a:rPr lang="en-US" sz="1050" kern="0" dirty="0">
                          <a:latin typeface="Times New Roman" pitchFamily="18" charset="0"/>
                          <a:cs typeface="Times New Roman" pitchFamily="18" charset="0"/>
                        </a:rPr>
                        <a:t>Perennial 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reed</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endParaRPr lang="en-US" sz="1050" kern="0" dirty="0" smtClean="0">
                        <a:latin typeface="Times New Roman" pitchFamily="18" charset="0"/>
                        <a:cs typeface="Times New Roman" pitchFamily="18" charset="0"/>
                      </a:endParaRPr>
                    </a:p>
                    <a:p>
                      <a:pPr algn="just">
                        <a:lnSpc>
                          <a:spcPts val="900"/>
                        </a:lnSpc>
                        <a:spcAft>
                          <a:spcPts val="600"/>
                        </a:spcAft>
                      </a:pPr>
                      <a:r>
                        <a:rPr lang="en-US" sz="1050" kern="0" dirty="0" smtClean="0">
                          <a:latin typeface="Times New Roman" pitchFamily="18" charset="0"/>
                          <a:cs typeface="Times New Roman" pitchFamily="18" charset="0"/>
                        </a:rPr>
                        <a:t>River </a:t>
                      </a:r>
                      <a:r>
                        <a:rPr lang="en-US" sz="1050" kern="0" dirty="0">
                          <a:latin typeface="Times New Roman" pitchFamily="18" charset="0"/>
                          <a:cs typeface="Times New Roman" pitchFamily="18" charset="0"/>
                        </a:rPr>
                        <a:t>banks or low-lying catchments; Water table from below the soil surface to 1 above the soil</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pathway; Moderate to high carbohydrate storage; All species are herbaceous monocots and perennial; No evident ramification; Foraging guild by birds include Greater White-fronted Geese, Lesser White fronted Geese, </a:t>
                      </a:r>
                      <a:r>
                        <a:rPr lang="en-US" sz="1050" kern="0" dirty="0" err="1">
                          <a:latin typeface="Times New Roman" pitchFamily="18" charset="0"/>
                          <a:cs typeface="Times New Roman" pitchFamily="18" charset="0"/>
                        </a:rPr>
                        <a:t>Greylag</a:t>
                      </a:r>
                      <a:r>
                        <a:rPr lang="en-US" sz="1050" kern="0" dirty="0">
                          <a:latin typeface="Times New Roman" pitchFamily="18" charset="0"/>
                          <a:cs typeface="Times New Roman" pitchFamily="18" charset="0"/>
                        </a:rPr>
                        <a:t> Geese (</a:t>
                      </a:r>
                      <a:r>
                        <a:rPr lang="en-US" sz="1050" kern="0" dirty="0" err="1">
                          <a:latin typeface="Times New Roman" pitchFamily="18" charset="0"/>
                          <a:cs typeface="Times New Roman" pitchFamily="18" charset="0"/>
                        </a:rPr>
                        <a:t>Anseranser</a:t>
                      </a:r>
                      <a:r>
                        <a:rPr lang="en-US" sz="1050" kern="0" dirty="0">
                          <a:latin typeface="Times New Roman" pitchFamily="18" charset="0"/>
                          <a:cs typeface="Times New Roman" pitchFamily="18" charset="0"/>
                        </a:rPr>
                        <a:t>), Bean Geese (A. </a:t>
                      </a:r>
                      <a:r>
                        <a:rPr lang="en-US" sz="1050" kern="0" dirty="0" err="1">
                          <a:latin typeface="Times New Roman" pitchFamily="18" charset="0"/>
                          <a:cs typeface="Times New Roman" pitchFamily="18" charset="0"/>
                        </a:rPr>
                        <a:t>fabalis</a:t>
                      </a:r>
                      <a:r>
                        <a:rPr lang="en-US" sz="1050" kern="0" dirty="0">
                          <a:latin typeface="Times New Roman" pitchFamily="18" charset="0"/>
                          <a:cs typeface="Times New Roman" pitchFamily="18" charset="0"/>
                        </a:rPr>
                        <a:t>), and often Swan Geese; Production of flowers and fruits peak: late spring-summer, summer; Canopy height above the soil from 12 – with average ; Average percentage flowering of the year is 32.1 %; Average leaf area of per leaves is </a:t>
                      </a:r>
                      <a:r>
                        <a:rPr lang="en-US" sz="1050" kern="0" baseline="30000" dirty="0">
                          <a:latin typeface="Times New Roman" pitchFamily="18" charset="0"/>
                          <a:cs typeface="Times New Roman" pitchFamily="18" charset="0"/>
                        </a:rPr>
                        <a:t>2</a:t>
                      </a:r>
                      <a:endParaRPr lang="zh-CN" sz="1050" kern="100" dirty="0">
                        <a:latin typeface="Times New Roman" pitchFamily="18" charset="0"/>
                        <a:ea typeface="宋体"/>
                        <a:cs typeface="Times New Roman" pitchFamily="18" charset="0"/>
                      </a:endParaRPr>
                    </a:p>
                  </a:txBody>
                  <a:tcPr marL="41961" marR="41961" marT="0" marB="0"/>
                </a:tc>
              </a:tr>
              <a:tr h="1100949">
                <a:tc>
                  <a:txBody>
                    <a:bodyPr/>
                    <a:lstStyle/>
                    <a:p>
                      <a:pPr algn="l">
                        <a:lnSpc>
                          <a:spcPts val="900"/>
                        </a:lnSpc>
                        <a:spcAft>
                          <a:spcPts val="600"/>
                        </a:spcAft>
                      </a:pPr>
                      <a:endParaRPr lang="en-US" sz="1050" kern="0" dirty="0" smtClean="0">
                        <a:latin typeface="Times New Roman" pitchFamily="18" charset="0"/>
                        <a:cs typeface="Times New Roman" pitchFamily="18" charset="0"/>
                      </a:endParaRPr>
                    </a:p>
                    <a:p>
                      <a:pPr algn="l">
                        <a:lnSpc>
                          <a:spcPts val="900"/>
                        </a:lnSpc>
                        <a:spcAft>
                          <a:spcPts val="600"/>
                        </a:spcAft>
                      </a:pPr>
                      <a:r>
                        <a:rPr lang="en-US" sz="1050" kern="0" dirty="0" smtClean="0">
                          <a:latin typeface="Times New Roman" pitchFamily="18" charset="0"/>
                          <a:cs typeface="Times New Roman" pitchFamily="18" charset="0"/>
                        </a:rPr>
                        <a:t>PFT </a:t>
                      </a:r>
                      <a:r>
                        <a:rPr lang="en-US" sz="1050" kern="0" dirty="0">
                          <a:latin typeface="Times New Roman" pitchFamily="18" charset="0"/>
                          <a:cs typeface="Times New Roman" pitchFamily="18" charset="0"/>
                        </a:rPr>
                        <a:t>2-1 (9)</a:t>
                      </a:r>
                      <a:endParaRPr lang="zh-CN" sz="1050" kern="100" dirty="0">
                        <a:latin typeface="Times New Roman" pitchFamily="18" charset="0"/>
                        <a:cs typeface="Times New Roman" pitchFamily="18" charset="0"/>
                      </a:endParaRPr>
                    </a:p>
                    <a:p>
                      <a:pPr algn="l">
                        <a:lnSpc>
                          <a:spcPts val="900"/>
                        </a:lnSpc>
                        <a:spcAft>
                          <a:spcPts val="600"/>
                        </a:spcAft>
                      </a:pP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(sedges &amp; taller forbs)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endParaRPr lang="en-US" sz="1050" kern="0" dirty="0" smtClean="0">
                        <a:latin typeface="Times New Roman" pitchFamily="18" charset="0"/>
                        <a:cs typeface="Times New Roman" pitchFamily="18" charset="0"/>
                      </a:endParaRPr>
                    </a:p>
                    <a:p>
                      <a:pPr algn="just">
                        <a:lnSpc>
                          <a:spcPts val="900"/>
                        </a:lnSpc>
                        <a:spcAft>
                          <a:spcPts val="600"/>
                        </a:spcAft>
                      </a:pPr>
                      <a:r>
                        <a:rPr lang="en-US" sz="1050" kern="0" dirty="0" smtClean="0">
                          <a:latin typeface="Times New Roman" pitchFamily="18" charset="0"/>
                          <a:cs typeface="Times New Roman" pitchFamily="18" charset="0"/>
                        </a:rPr>
                        <a:t>Lakeshores/open </a:t>
                      </a:r>
                      <a:r>
                        <a:rPr lang="en-US" sz="1050" kern="0" dirty="0">
                          <a:latin typeface="Times New Roman" pitchFamily="18" charset="0"/>
                          <a:cs typeface="Times New Roman" pitchFamily="18" charset="0"/>
                        </a:rPr>
                        <a:t>flat marshland; Water table from below the soil surface to 1 above the soil</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pathway; Moderate carbohydrate storage; Short-term C-immobilization in standing dead matter; Various </a:t>
                      </a:r>
                      <a:r>
                        <a:rPr lang="en-US" sz="1050" kern="0" dirty="0" err="1">
                          <a:latin typeface="Times New Roman" pitchFamily="18" charset="0"/>
                          <a:cs typeface="Times New Roman" pitchFamily="18" charset="0"/>
                        </a:rPr>
                        <a:t>lifespans</a:t>
                      </a:r>
                      <a:r>
                        <a:rPr lang="en-US" sz="1050" kern="0" dirty="0">
                          <a:latin typeface="Times New Roman" pitchFamily="18" charset="0"/>
                          <a:cs typeface="Times New Roman" pitchFamily="18" charset="0"/>
                        </a:rPr>
                        <a:t>; Have no or very low ramification at ground level; Foraging guild by birds seems as PFT 1-2; Various production of flowers and fruits peak: winter, autumn, early spring; spring, late spring, spring-summer, late summer-early autumn; Canopy height above the soil from 35 – with average ; Average percentage flowering of the year is 25.8 %; Average leaf area of per leaves is </a:t>
                      </a:r>
                      <a:r>
                        <a:rPr lang="en-US" sz="1050" kern="0" baseline="30000" dirty="0">
                          <a:latin typeface="Times New Roman" pitchFamily="18" charset="0"/>
                          <a:cs typeface="Times New Roman" pitchFamily="18" charset="0"/>
                        </a:rPr>
                        <a:t>2</a:t>
                      </a:r>
                      <a:endParaRPr lang="zh-CN" sz="1050" kern="100" dirty="0">
                        <a:latin typeface="Times New Roman" pitchFamily="18" charset="0"/>
                        <a:ea typeface="宋体"/>
                        <a:cs typeface="Times New Roman" pitchFamily="18" charset="0"/>
                      </a:endParaRPr>
                    </a:p>
                  </a:txBody>
                  <a:tcPr marL="41961" marR="41961" marT="0" marB="0"/>
                </a:tc>
              </a:tr>
              <a:tr h="1100949">
                <a:tc>
                  <a:txBody>
                    <a:bodyPr/>
                    <a:lstStyle/>
                    <a:p>
                      <a:pPr algn="l">
                        <a:lnSpc>
                          <a:spcPts val="900"/>
                        </a:lnSpc>
                        <a:spcAft>
                          <a:spcPts val="600"/>
                        </a:spcAft>
                      </a:pPr>
                      <a:endParaRPr lang="en-US" sz="1050" kern="0" dirty="0" smtClean="0">
                        <a:latin typeface="Times New Roman" pitchFamily="18" charset="0"/>
                        <a:cs typeface="Times New Roman" pitchFamily="18" charset="0"/>
                      </a:endParaRPr>
                    </a:p>
                    <a:p>
                      <a:pPr algn="l">
                        <a:lnSpc>
                          <a:spcPts val="900"/>
                        </a:lnSpc>
                        <a:spcAft>
                          <a:spcPts val="600"/>
                        </a:spcAft>
                      </a:pPr>
                      <a:r>
                        <a:rPr lang="en-US" sz="1050" kern="0" dirty="0" smtClean="0">
                          <a:latin typeface="Times New Roman" pitchFamily="18" charset="0"/>
                          <a:cs typeface="Times New Roman" pitchFamily="18" charset="0"/>
                        </a:rPr>
                        <a:t>PFT </a:t>
                      </a:r>
                      <a:r>
                        <a:rPr lang="en-US" sz="1050" kern="0" dirty="0">
                          <a:latin typeface="Times New Roman" pitchFamily="18" charset="0"/>
                          <a:cs typeface="Times New Roman" pitchFamily="18" charset="0"/>
                        </a:rPr>
                        <a:t>2-2 (17)</a:t>
                      </a:r>
                      <a:endParaRPr lang="zh-CN" sz="1050" kern="100" dirty="0">
                        <a:latin typeface="Times New Roman" pitchFamily="18" charset="0"/>
                        <a:cs typeface="Times New Roman" pitchFamily="18" charset="0"/>
                      </a:endParaRPr>
                    </a:p>
                    <a:p>
                      <a:pPr algn="l">
                        <a:lnSpc>
                          <a:spcPts val="900"/>
                        </a:lnSpc>
                        <a:spcAft>
                          <a:spcPts val="600"/>
                        </a:spcAft>
                      </a:pPr>
                      <a:r>
                        <a:rPr lang="en-US" sz="1050" kern="0" dirty="0">
                          <a:latin typeface="Times New Roman" pitchFamily="18" charset="0"/>
                          <a:cs typeface="Times New Roman" pitchFamily="18" charset="0"/>
                        </a:rPr>
                        <a:t>Short 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forbs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r>
                        <a:rPr lang="en-US" sz="1050" kern="0" dirty="0" smtClean="0">
                          <a:latin typeface="Times New Roman" pitchFamily="18" charset="0"/>
                          <a:cs typeface="Times New Roman" pitchFamily="18" charset="0"/>
                        </a:rPr>
                        <a:t>Lakeshores/open </a:t>
                      </a:r>
                      <a:r>
                        <a:rPr lang="en-US" sz="1050" kern="0" dirty="0">
                          <a:latin typeface="Times New Roman" pitchFamily="18" charset="0"/>
                          <a:cs typeface="Times New Roman" pitchFamily="18" charset="0"/>
                        </a:rPr>
                        <a:t>flat marshland especially the narrow transition zone between the lake and the marshland; Water table from below the soil surface to 1 above the soil</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pathway; Low to moderate carbohydrate storage; Very low to nil C-immobilization in xylem; All species are herbaceous </a:t>
                      </a:r>
                      <a:r>
                        <a:rPr lang="en-US" sz="1050" kern="0" dirty="0" err="1">
                          <a:latin typeface="Times New Roman" pitchFamily="18" charset="0"/>
                          <a:cs typeface="Times New Roman" pitchFamily="18" charset="0"/>
                        </a:rPr>
                        <a:t>dicots</a:t>
                      </a:r>
                      <a:r>
                        <a:rPr lang="en-US" sz="1050" kern="0" dirty="0">
                          <a:latin typeface="Times New Roman" pitchFamily="18" charset="0"/>
                          <a:cs typeface="Times New Roman" pitchFamily="18" charset="0"/>
                        </a:rPr>
                        <a:t> and ramified at ground level; Various </a:t>
                      </a:r>
                      <a:r>
                        <a:rPr lang="en-US" sz="1050" kern="0" dirty="0" err="1">
                          <a:latin typeface="Times New Roman" pitchFamily="18" charset="0"/>
                          <a:cs typeface="Times New Roman" pitchFamily="18" charset="0"/>
                        </a:rPr>
                        <a:t>lifespans</a:t>
                      </a:r>
                      <a:r>
                        <a:rPr lang="en-US" sz="1050" kern="0" dirty="0">
                          <a:latin typeface="Times New Roman" pitchFamily="18" charset="0"/>
                          <a:cs typeface="Times New Roman" pitchFamily="18" charset="0"/>
                        </a:rPr>
                        <a:t>; Foraging guild by birds seems as PFT 1-2; Production of flowers and fruits peak: spring, late spring, spring-summer, late summer-early autumn; Canopy height above the soil from 14 – with average ; Average percentage flowering of the year is 34.8 %; Average leaf area of per leaves is 13.6 cm</a:t>
                      </a:r>
                      <a:r>
                        <a:rPr lang="en-US" sz="1050" kern="0" baseline="30000" dirty="0">
                          <a:latin typeface="Times New Roman" pitchFamily="18" charset="0"/>
                          <a:cs typeface="Times New Roman" pitchFamily="18" charset="0"/>
                        </a:rPr>
                        <a:t>2</a:t>
                      </a:r>
                      <a:endParaRPr lang="zh-CN" sz="1050" kern="100" dirty="0">
                        <a:latin typeface="Times New Roman" pitchFamily="18" charset="0"/>
                        <a:ea typeface="宋体"/>
                        <a:cs typeface="Times New Roman" pitchFamily="18" charset="0"/>
                      </a:endParaRPr>
                    </a:p>
                  </a:txBody>
                  <a:tcPr marL="41961" marR="41961" marT="0" marB="0"/>
                </a:tc>
              </a:tr>
              <a:tr h="881272">
                <a:tc>
                  <a:txBody>
                    <a:bodyPr/>
                    <a:lstStyle/>
                    <a:p>
                      <a:pPr algn="l">
                        <a:lnSpc>
                          <a:spcPts val="900"/>
                        </a:lnSpc>
                        <a:spcAft>
                          <a:spcPts val="600"/>
                        </a:spcAft>
                      </a:pPr>
                      <a:endParaRPr lang="en-US" sz="1050" kern="0" dirty="0" smtClean="0">
                        <a:latin typeface="Times New Roman" pitchFamily="18" charset="0"/>
                        <a:cs typeface="Times New Roman" pitchFamily="18" charset="0"/>
                      </a:endParaRPr>
                    </a:p>
                    <a:p>
                      <a:pPr algn="l">
                        <a:lnSpc>
                          <a:spcPts val="900"/>
                        </a:lnSpc>
                        <a:spcAft>
                          <a:spcPts val="600"/>
                        </a:spcAft>
                      </a:pPr>
                      <a:r>
                        <a:rPr lang="en-US" sz="1050" kern="0" dirty="0" smtClean="0">
                          <a:latin typeface="Times New Roman" pitchFamily="18" charset="0"/>
                          <a:cs typeface="Times New Roman" pitchFamily="18" charset="0"/>
                        </a:rPr>
                        <a:t>PFT </a:t>
                      </a:r>
                      <a:r>
                        <a:rPr lang="en-US" sz="1050" kern="0" dirty="0">
                          <a:latin typeface="Times New Roman" pitchFamily="18" charset="0"/>
                          <a:cs typeface="Times New Roman" pitchFamily="18" charset="0"/>
                        </a:rPr>
                        <a:t>3-1 (5)</a:t>
                      </a:r>
                      <a:endParaRPr lang="zh-CN" sz="1050" kern="100" dirty="0">
                        <a:latin typeface="Times New Roman" pitchFamily="18" charset="0"/>
                        <a:cs typeface="Times New Roman" pitchFamily="18" charset="0"/>
                      </a:endParaRPr>
                    </a:p>
                    <a:p>
                      <a:pPr algn="l">
                        <a:lnSpc>
                          <a:spcPts val="900"/>
                        </a:lnSpc>
                        <a:spcAft>
                          <a:spcPts val="600"/>
                        </a:spcAft>
                      </a:pPr>
                      <a:r>
                        <a:rPr lang="en-US" sz="1050" kern="0" dirty="0">
                          <a:latin typeface="Times New Roman" pitchFamily="18" charset="0"/>
                          <a:cs typeface="Times New Roman" pitchFamily="18" charset="0"/>
                        </a:rPr>
                        <a:t>Floating aquatic </a:t>
                      </a:r>
                      <a:r>
                        <a:rPr lang="en-US" sz="1050" kern="0" dirty="0" err="1">
                          <a:latin typeface="Times New Roman" pitchFamily="18" charset="0"/>
                          <a:cs typeface="Times New Roman" pitchFamily="18" charset="0"/>
                        </a:rPr>
                        <a:t>macrophytes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endParaRPr lang="en-US" sz="1050" kern="0" dirty="0" smtClean="0">
                        <a:latin typeface="Times New Roman" pitchFamily="18" charset="0"/>
                        <a:cs typeface="Times New Roman" pitchFamily="18" charset="0"/>
                      </a:endParaRPr>
                    </a:p>
                    <a:p>
                      <a:pPr algn="just">
                        <a:lnSpc>
                          <a:spcPts val="900"/>
                        </a:lnSpc>
                        <a:spcAft>
                          <a:spcPts val="600"/>
                        </a:spcAft>
                      </a:pPr>
                      <a:r>
                        <a:rPr lang="en-US" sz="1050" kern="0" dirty="0" smtClean="0">
                          <a:latin typeface="Times New Roman" pitchFamily="18" charset="0"/>
                          <a:cs typeface="Times New Roman" pitchFamily="18" charset="0"/>
                        </a:rPr>
                        <a:t>Mud-forming </a:t>
                      </a:r>
                      <a:r>
                        <a:rPr lang="en-US" sz="1050" kern="0" dirty="0">
                          <a:latin typeface="Times New Roman" pitchFamily="18" charset="0"/>
                          <a:cs typeface="Times New Roman" pitchFamily="18" charset="0"/>
                        </a:rPr>
                        <a:t>floating on the water surface at water height above the soil surface at water depths 0.3</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600"/>
                        </a:spcAft>
                      </a:pP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pathway; Low to moderate carbohydrate storage; Various </a:t>
                      </a:r>
                      <a:r>
                        <a:rPr lang="en-US" sz="1050" kern="0" dirty="0" err="1">
                          <a:latin typeface="Times New Roman" pitchFamily="18" charset="0"/>
                          <a:cs typeface="Times New Roman" pitchFamily="18" charset="0"/>
                        </a:rPr>
                        <a:t>lifespans</a:t>
                      </a:r>
                      <a:r>
                        <a:rPr lang="en-US" sz="1050" kern="0" dirty="0">
                          <a:latin typeface="Times New Roman" pitchFamily="18" charset="0"/>
                          <a:cs typeface="Times New Roman" pitchFamily="18" charset="0"/>
                        </a:rPr>
                        <a:t>; stem ramified; Foraging guild include mallard, gadwall, spot-billed duck and common teal.; Production of flowers and fruits peak:  spring, late spring, spring-summer, late summer-early autumn; Canopy height under water from 145 – with average ; Average percentage flowering of the year is 44.8 %; Average leaf area of per leaves is </a:t>
                      </a:r>
                      <a:r>
                        <a:rPr lang="en-US" sz="1050" kern="0" baseline="30000" dirty="0">
                          <a:latin typeface="Times New Roman" pitchFamily="18" charset="0"/>
                          <a:cs typeface="Times New Roman" pitchFamily="18" charset="0"/>
                        </a:rPr>
                        <a:t>2</a:t>
                      </a:r>
                      <a:endParaRPr lang="zh-CN" sz="1050" kern="100" dirty="0">
                        <a:latin typeface="Times New Roman" pitchFamily="18" charset="0"/>
                        <a:ea typeface="宋体"/>
                        <a:cs typeface="Times New Roman" pitchFamily="18" charset="0"/>
                      </a:endParaRPr>
                    </a:p>
                  </a:txBody>
                  <a:tcPr marL="41961" marR="41961" marT="0" marB="0"/>
                </a:tc>
              </a:tr>
              <a:tr h="1100949">
                <a:tc>
                  <a:txBody>
                    <a:bodyPr/>
                    <a:lstStyle/>
                    <a:p>
                      <a:pPr algn="l">
                        <a:lnSpc>
                          <a:spcPts val="900"/>
                        </a:lnSpc>
                        <a:spcAft>
                          <a:spcPts val="600"/>
                        </a:spcAft>
                      </a:pPr>
                      <a:endParaRPr lang="en-US" sz="1050" kern="0" dirty="0" smtClean="0">
                        <a:latin typeface="Times New Roman" pitchFamily="18" charset="0"/>
                        <a:cs typeface="Times New Roman" pitchFamily="18" charset="0"/>
                      </a:endParaRPr>
                    </a:p>
                    <a:p>
                      <a:pPr algn="l">
                        <a:lnSpc>
                          <a:spcPts val="900"/>
                        </a:lnSpc>
                        <a:spcAft>
                          <a:spcPts val="600"/>
                        </a:spcAft>
                      </a:pPr>
                      <a:r>
                        <a:rPr lang="en-US" sz="1050" kern="0" dirty="0" smtClean="0">
                          <a:latin typeface="Times New Roman" pitchFamily="18" charset="0"/>
                          <a:cs typeface="Times New Roman" pitchFamily="18" charset="0"/>
                        </a:rPr>
                        <a:t>PFT </a:t>
                      </a:r>
                      <a:r>
                        <a:rPr lang="en-US" sz="1050" kern="0" dirty="0">
                          <a:latin typeface="Times New Roman" pitchFamily="18" charset="0"/>
                          <a:cs typeface="Times New Roman" pitchFamily="18" charset="0"/>
                        </a:rPr>
                        <a:t>3-2 (8)</a:t>
                      </a:r>
                      <a:endParaRPr lang="zh-CN" sz="1050" kern="100" dirty="0">
                        <a:latin typeface="Times New Roman" pitchFamily="18" charset="0"/>
                        <a:cs typeface="Times New Roman" pitchFamily="18" charset="0"/>
                      </a:endParaRPr>
                    </a:p>
                    <a:p>
                      <a:pPr algn="l">
                        <a:lnSpc>
                          <a:spcPts val="900"/>
                        </a:lnSpc>
                        <a:spcAft>
                          <a:spcPts val="0"/>
                        </a:spcAft>
                      </a:pPr>
                      <a:r>
                        <a:rPr lang="en-US" sz="1050" kern="0" dirty="0">
                          <a:latin typeface="Times New Roman" pitchFamily="18" charset="0"/>
                          <a:cs typeface="Times New Roman" pitchFamily="18" charset="0"/>
                        </a:rPr>
                        <a:t>Submerged aquatic </a:t>
                      </a:r>
                      <a:r>
                        <a:rPr lang="en-US" sz="1050" kern="0" dirty="0" err="1">
                          <a:latin typeface="Times New Roman" pitchFamily="18" charset="0"/>
                          <a:cs typeface="Times New Roman" pitchFamily="18" charset="0"/>
                        </a:rPr>
                        <a:t>macrophytes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0"/>
                        </a:spcAft>
                      </a:pPr>
                      <a:endParaRPr lang="en-US" sz="1050" kern="0" dirty="0" smtClean="0">
                        <a:latin typeface="Times New Roman" pitchFamily="18" charset="0"/>
                        <a:cs typeface="Times New Roman" pitchFamily="18" charset="0"/>
                      </a:endParaRPr>
                    </a:p>
                    <a:p>
                      <a:pPr algn="just">
                        <a:lnSpc>
                          <a:spcPts val="900"/>
                        </a:lnSpc>
                        <a:spcAft>
                          <a:spcPts val="0"/>
                        </a:spcAft>
                      </a:pPr>
                      <a:endParaRPr lang="en-US" sz="1050" kern="0" dirty="0" smtClean="0">
                        <a:latin typeface="Times New Roman" pitchFamily="18" charset="0"/>
                        <a:cs typeface="Times New Roman" pitchFamily="18" charset="0"/>
                      </a:endParaRPr>
                    </a:p>
                    <a:p>
                      <a:pPr algn="just">
                        <a:lnSpc>
                          <a:spcPts val="900"/>
                        </a:lnSpc>
                        <a:spcAft>
                          <a:spcPts val="0"/>
                        </a:spcAft>
                      </a:pPr>
                      <a:endParaRPr lang="en-US" sz="1050" kern="0" dirty="0" smtClean="0">
                        <a:latin typeface="Times New Roman" pitchFamily="18" charset="0"/>
                        <a:cs typeface="Times New Roman" pitchFamily="18" charset="0"/>
                      </a:endParaRPr>
                    </a:p>
                    <a:p>
                      <a:pPr algn="just">
                        <a:lnSpc>
                          <a:spcPts val="900"/>
                        </a:lnSpc>
                        <a:spcAft>
                          <a:spcPts val="0"/>
                        </a:spcAft>
                      </a:pPr>
                      <a:endParaRPr lang="en-US" sz="1050" kern="0" dirty="0" smtClean="0">
                        <a:latin typeface="Times New Roman" pitchFamily="18" charset="0"/>
                        <a:cs typeface="Times New Roman" pitchFamily="18" charset="0"/>
                      </a:endParaRPr>
                    </a:p>
                    <a:p>
                      <a:pPr algn="just">
                        <a:lnSpc>
                          <a:spcPts val="900"/>
                        </a:lnSpc>
                        <a:spcAft>
                          <a:spcPts val="0"/>
                        </a:spcAft>
                      </a:pPr>
                      <a:r>
                        <a:rPr lang="en-US" sz="1050" kern="0" dirty="0" smtClean="0">
                          <a:latin typeface="Times New Roman" pitchFamily="18" charset="0"/>
                          <a:cs typeface="Times New Roman" pitchFamily="18" charset="0"/>
                        </a:rPr>
                        <a:t>Under </a:t>
                      </a:r>
                      <a:r>
                        <a:rPr lang="en-US" sz="1050" kern="0" dirty="0">
                          <a:latin typeface="Times New Roman" pitchFamily="18" charset="0"/>
                          <a:cs typeface="Times New Roman" pitchFamily="18" charset="0"/>
                        </a:rPr>
                        <a:t>the water at 0.2 – 3 m water depths</a:t>
                      </a:r>
                      <a:endParaRPr lang="zh-CN" sz="1050" kern="100" dirty="0">
                        <a:latin typeface="Times New Roman" pitchFamily="18" charset="0"/>
                        <a:ea typeface="宋体"/>
                        <a:cs typeface="Times New Roman" pitchFamily="18" charset="0"/>
                      </a:endParaRPr>
                    </a:p>
                  </a:txBody>
                  <a:tcPr marL="41961" marR="41961" marT="0" marB="0"/>
                </a:tc>
                <a:tc>
                  <a:txBody>
                    <a:bodyPr/>
                    <a:lstStyle/>
                    <a:p>
                      <a:pPr algn="just">
                        <a:lnSpc>
                          <a:spcPts val="900"/>
                        </a:lnSpc>
                        <a:spcAft>
                          <a:spcPts val="0"/>
                        </a:spcAft>
                      </a:pPr>
                      <a:r>
                        <a:rPr lang="en-US" sz="1050" kern="0" dirty="0">
                          <a:latin typeface="Times New Roman" pitchFamily="18" charset="0"/>
                          <a:cs typeface="Times New Roman" pitchFamily="18" charset="0"/>
                        </a:rPr>
                        <a:t>C</a:t>
                      </a:r>
                      <a:r>
                        <a:rPr lang="en-US" sz="1050" kern="0" baseline="-25000" dirty="0">
                          <a:latin typeface="Times New Roman" pitchFamily="18" charset="0"/>
                          <a:cs typeface="Times New Roman" pitchFamily="18" charset="0"/>
                        </a:rPr>
                        <a:t>3</a:t>
                      </a:r>
                      <a:r>
                        <a:rPr lang="en-US" sz="1050" kern="0" dirty="0">
                          <a:latin typeface="Times New Roman" pitchFamily="18" charset="0"/>
                          <a:cs typeface="Times New Roman" pitchFamily="18" charset="0"/>
                        </a:rPr>
                        <a:t> pathway; Low carbohydrate storage; All perennial; All stem ramified; Foraging guild represented by Siberian Cranes, Hooded Cranes(</a:t>
                      </a:r>
                      <a:r>
                        <a:rPr lang="en-US" sz="1050" kern="0" dirty="0" err="1">
                          <a:latin typeface="Times New Roman" pitchFamily="18" charset="0"/>
                          <a:cs typeface="Times New Roman" pitchFamily="18" charset="0"/>
                        </a:rPr>
                        <a:t>Grusmonacha</a:t>
                      </a:r>
                      <a:r>
                        <a:rPr lang="en-US" sz="1050" kern="0" dirty="0">
                          <a:latin typeface="Times New Roman" pitchFamily="18" charset="0"/>
                          <a:cs typeface="Times New Roman" pitchFamily="18" charset="0"/>
                        </a:rPr>
                        <a:t>), White-</a:t>
                      </a:r>
                      <a:r>
                        <a:rPr lang="en-US" sz="1050" kern="0" dirty="0" err="1">
                          <a:latin typeface="Times New Roman" pitchFamily="18" charset="0"/>
                          <a:cs typeface="Times New Roman" pitchFamily="18" charset="0"/>
                        </a:rPr>
                        <a:t>naped</a:t>
                      </a:r>
                      <a:r>
                        <a:rPr lang="en-US" sz="1050" kern="0" dirty="0">
                          <a:latin typeface="Times New Roman" pitchFamily="18" charset="0"/>
                          <a:cs typeface="Times New Roman" pitchFamily="18" charset="0"/>
                        </a:rPr>
                        <a:t> Cranes, Eurasian Cranes (</a:t>
                      </a:r>
                      <a:r>
                        <a:rPr lang="en-US" sz="1050" kern="0" dirty="0" err="1">
                          <a:latin typeface="Times New Roman" pitchFamily="18" charset="0"/>
                          <a:cs typeface="Times New Roman" pitchFamily="18" charset="0"/>
                        </a:rPr>
                        <a:t>Grusgrus</a:t>
                      </a:r>
                      <a:r>
                        <a:rPr lang="en-US" sz="1050" kern="0" dirty="0">
                          <a:latin typeface="Times New Roman" pitchFamily="18" charset="0"/>
                          <a:cs typeface="Times New Roman" pitchFamily="18" charset="0"/>
                        </a:rPr>
                        <a:t>) and Swan Geese; Various production of flowers and fruits peak: winter, autumn, early spring; spring, late spring, spring-summer, late summer-early autumn; Canopy height under water from 220 – with average ; Average percentage flowering of the year is 38.5 %; Average leaf area of per leaves is </a:t>
                      </a:r>
                      <a:r>
                        <a:rPr lang="en-US" sz="1050" kern="0" baseline="30000" dirty="0">
                          <a:latin typeface="Times New Roman" pitchFamily="18" charset="0"/>
                          <a:cs typeface="Times New Roman" pitchFamily="18" charset="0"/>
                        </a:rPr>
                        <a:t>2</a:t>
                      </a:r>
                      <a:endParaRPr lang="zh-CN" sz="1050" kern="100" dirty="0">
                        <a:latin typeface="Times New Roman" pitchFamily="18" charset="0"/>
                        <a:ea typeface="宋体"/>
                        <a:cs typeface="Times New Roman" pitchFamily="18" charset="0"/>
                      </a:endParaRPr>
                    </a:p>
                  </a:txBody>
                  <a:tcPr marL="41961" marR="41961" marT="0" marB="0"/>
                </a:tc>
              </a:tr>
            </a:tbl>
          </a:graphicData>
        </a:graphic>
      </p:graphicFrame>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 拷贝"/>
          <p:cNvPicPr>
            <a:picLocks noChangeAspect="1" noChangeArrowheads="1"/>
          </p:cNvPicPr>
          <p:nvPr/>
        </p:nvPicPr>
        <p:blipFill>
          <a:blip r:embed="rId2"/>
          <a:srcRect/>
          <a:stretch>
            <a:fillRect/>
          </a:stretch>
        </p:blipFill>
        <p:spPr bwMode="auto">
          <a:xfrm>
            <a:off x="5347646" y="157394"/>
            <a:ext cx="3796353" cy="4599958"/>
          </a:xfrm>
          <a:prstGeom prst="rect">
            <a:avLst/>
          </a:prstGeom>
          <a:noFill/>
          <a:ln w="9525">
            <a:noFill/>
            <a:miter lim="800000"/>
            <a:headEnd/>
            <a:tailEnd/>
          </a:ln>
        </p:spPr>
      </p:pic>
      <p:sp>
        <p:nvSpPr>
          <p:cNvPr id="5" name="矩形 4"/>
          <p:cNvSpPr/>
          <p:nvPr/>
        </p:nvSpPr>
        <p:spPr>
          <a:xfrm>
            <a:off x="119726" y="-24"/>
            <a:ext cx="8809992" cy="954107"/>
          </a:xfrm>
          <a:prstGeom prst="rect">
            <a:avLst/>
          </a:prstGeom>
        </p:spPr>
        <p:txBody>
          <a:bodyPr wrap="square">
            <a:spAutoFit/>
          </a:bodyPr>
          <a:lstStyle/>
          <a:p>
            <a:pPr lvl="0" algn="ctr">
              <a:spcBef>
                <a:spcPts val="600"/>
              </a:spcBef>
              <a:spcAft>
                <a:spcPts val="600"/>
              </a:spcAft>
            </a:pPr>
            <a:r>
              <a:rPr lang="en-US" altLang="zh-CN" sz="2800" dirty="0" smtClean="0">
                <a:ln w="18415" cmpd="sng">
                  <a:solidFill>
                    <a:schemeClr val="tx1"/>
                  </a:solidFill>
                  <a:prstDash val="solid"/>
                </a:ln>
                <a:solidFill>
                  <a:sysClr val="windowText" lastClr="000000"/>
                </a:solidFill>
                <a:latin typeface="+mj-lt"/>
                <a:ea typeface="华文新魏" pitchFamily="2" charset="-122"/>
                <a:cs typeface="+mj-cs"/>
              </a:rPr>
              <a:t>Modeling spatial-temporal change of water body and a new time-series vegetation-water index   </a:t>
            </a:r>
          </a:p>
        </p:txBody>
      </p:sp>
      <p:sp>
        <p:nvSpPr>
          <p:cNvPr id="9" name="Text Box 6"/>
          <p:cNvSpPr txBox="1">
            <a:spLocks noChangeArrowheads="1"/>
          </p:cNvSpPr>
          <p:nvPr/>
        </p:nvSpPr>
        <p:spPr bwMode="auto">
          <a:xfrm>
            <a:off x="5807675" y="4276579"/>
            <a:ext cx="2775302" cy="307777"/>
          </a:xfrm>
          <a:prstGeom prst="rect">
            <a:avLst/>
          </a:prstGeom>
          <a:noFill/>
          <a:ln w="9525">
            <a:noFill/>
            <a:miter lim="800000"/>
            <a:headEnd/>
            <a:tailEnd/>
          </a:ln>
          <a:effectLst/>
        </p:spPr>
        <p:txBody>
          <a:bodyPr wrap="square">
            <a:spAutoFit/>
          </a:bodyPr>
          <a:lstStyle/>
          <a:p>
            <a:pPr algn="ctr" eaLnBrk="0" hangingPunct="0"/>
            <a:r>
              <a:rPr lang="zh-CN" altLang="en-US" sz="1400" b="1" dirty="0">
                <a:ea typeface="楷体_GB2312" pitchFamily="49" charset="-122"/>
              </a:rPr>
              <a:t>数字表示洲滩出露水面的天数</a:t>
            </a:r>
          </a:p>
        </p:txBody>
      </p:sp>
      <p:graphicFrame>
        <p:nvGraphicFramePr>
          <p:cNvPr id="6" name="表格 5"/>
          <p:cNvGraphicFramePr>
            <a:graphicFrameLocks noGrp="1"/>
          </p:cNvGraphicFramePr>
          <p:nvPr/>
        </p:nvGraphicFramePr>
        <p:xfrm>
          <a:off x="98856" y="924282"/>
          <a:ext cx="5770604" cy="4121390"/>
        </p:xfrm>
        <a:graphic>
          <a:graphicData uri="http://schemas.openxmlformats.org/drawingml/2006/table">
            <a:tbl>
              <a:tblPr>
                <a:effectLst>
                  <a:outerShdw blurRad="50800" dist="38100" dir="5400000" algn="t" rotWithShape="0">
                    <a:prstClr val="black">
                      <a:alpha val="40000"/>
                    </a:prstClr>
                  </a:outerShdw>
                </a:effectLst>
                <a:tableStyleId>{3C2FFA5D-87B4-456A-9821-1D502468CF0F}</a:tableStyleId>
              </a:tblPr>
              <a:tblGrid>
                <a:gridCol w="1019919"/>
                <a:gridCol w="1019920"/>
                <a:gridCol w="1060181"/>
                <a:gridCol w="545221"/>
                <a:gridCol w="1532238"/>
                <a:gridCol w="593125"/>
              </a:tblGrid>
              <a:tr h="463790">
                <a:tc>
                  <a:txBody>
                    <a:bodyPr/>
                    <a:lstStyle/>
                    <a:p>
                      <a:pPr algn="ctr">
                        <a:spcAft>
                          <a:spcPts val="0"/>
                        </a:spcAft>
                      </a:pPr>
                      <a:r>
                        <a:rPr lang="en-US" sz="1200" kern="100" dirty="0"/>
                        <a:t>Date</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Hydrological period</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y=ax+b/r</a:t>
                      </a:r>
                      <a:r>
                        <a:rPr lang="en-US" sz="1200" kern="100" baseline="30000"/>
                        <a:t>2</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GCPs</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Cloud coverage</a:t>
                      </a:r>
                      <a:endParaRPr lang="zh-CN" sz="1200" kern="100"/>
                    </a:p>
                    <a:p>
                      <a:pPr algn="ctr">
                        <a:spcAft>
                          <a:spcPts val="0"/>
                        </a:spcAft>
                      </a:pPr>
                      <a:r>
                        <a:rPr lang="en-US" sz="1200" kern="100"/>
                        <a:t>/if over Poyang Lake</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RMSE</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19/04/2007</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Infilling</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y=0.98x+16.36/0.84</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21</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0.4812</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06/05/2007</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Infilling</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y=0.91x+19.49/0.66</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315</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&lt;2%/NO</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0.9278</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26/07/2007</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High water level</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y=1.53x-62.28/0.85</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28</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0</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0.4273</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16/08/2007</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High water level</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y=0.87x+14.46/0.80</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26</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&lt;2%/NO</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0.4942</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17/10/2007</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Draw-off</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y=1.21x-4.45/0.94</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25</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&lt;2%/YES</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0.4953</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30/11/2007</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Draw-off</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y=1.44x-44.28/0.96</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24</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0.4114</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01/01/2008</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Low water level</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y=1.28x-29.12/0.97</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28</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0.8993</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16/02/2008</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Low water level</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y=x/1.00</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28</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0.4492</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dirty="0" smtClean="0"/>
                        <a:t>02/03/2008</a:t>
                      </a:r>
                      <a:endParaRPr lang="en-US"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Infilling</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y=1.63x-49.03/0.91</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25</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0</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0.3448</a:t>
                      </a:r>
                      <a:endParaRPr lang="zh-CN" sz="1200" kern="100">
                        <a:solidFill>
                          <a:schemeClr val="tx1"/>
                        </a:solidFill>
                        <a:latin typeface="Times New Roman"/>
                        <a:ea typeface="宋体"/>
                        <a:cs typeface="Times New Roman"/>
                      </a:endParaRPr>
                    </a:p>
                  </a:txBody>
                  <a:tcPr marL="68580" marR="68580" marT="0" marB="0"/>
                </a:tc>
              </a:tr>
              <a:tr h="231895">
                <a:tc>
                  <a:txBody>
                    <a:bodyPr/>
                    <a:lstStyle/>
                    <a:p>
                      <a:pPr algn="ctr">
                        <a:spcAft>
                          <a:spcPts val="0"/>
                        </a:spcAft>
                      </a:pPr>
                      <a:r>
                        <a:rPr lang="en-US" sz="1200" kern="100"/>
                        <a:t>12/05/2008</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Infilling</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a:t>y=1.87x-90.25/0.87</a:t>
                      </a:r>
                      <a:endParaRPr lang="zh-CN" sz="1200" kern="10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32</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&lt;2%/YES</a:t>
                      </a:r>
                      <a:endParaRPr lang="zh-CN" sz="1200" kern="100" dirty="0">
                        <a:solidFill>
                          <a:schemeClr val="tx1"/>
                        </a:solidFill>
                        <a:latin typeface="Times New Roman"/>
                        <a:ea typeface="宋体"/>
                        <a:cs typeface="Times New Roman"/>
                      </a:endParaRPr>
                    </a:p>
                  </a:txBody>
                  <a:tcPr marL="68580" marR="68580" marT="0" marB="0"/>
                </a:tc>
                <a:tc>
                  <a:txBody>
                    <a:bodyPr/>
                    <a:lstStyle/>
                    <a:p>
                      <a:pPr algn="ctr">
                        <a:spcAft>
                          <a:spcPts val="0"/>
                        </a:spcAft>
                      </a:pPr>
                      <a:r>
                        <a:rPr lang="en-US" sz="1200" kern="100" dirty="0"/>
                        <a:t>0.4547</a:t>
                      </a:r>
                      <a:endParaRPr lang="zh-CN" sz="1200" kern="100" dirty="0">
                        <a:solidFill>
                          <a:schemeClr val="tx1"/>
                        </a:solidFill>
                        <a:latin typeface="Times New Roman"/>
                        <a:ea typeface="宋体"/>
                        <a:cs typeface="Times New Roman"/>
                      </a:endParaRPr>
                    </a:p>
                  </a:txBody>
                  <a:tcPr marL="68580" marR="68580" marT="0" marB="0"/>
                </a:tc>
              </a:tr>
            </a:tbl>
          </a:graphicData>
        </a:graphic>
      </p:graphicFrame>
      <p:pic>
        <p:nvPicPr>
          <p:cNvPr id="10" name="Picture 7"/>
          <p:cNvPicPr>
            <a:picLocks noChangeAspect="1" noChangeArrowheads="1"/>
          </p:cNvPicPr>
          <p:nvPr/>
        </p:nvPicPr>
        <p:blipFill>
          <a:blip r:embed="rId3"/>
          <a:srcRect/>
          <a:stretch>
            <a:fillRect/>
          </a:stretch>
        </p:blipFill>
        <p:spPr bwMode="auto">
          <a:xfrm>
            <a:off x="1303937" y="5396256"/>
            <a:ext cx="1368425" cy="900112"/>
          </a:xfrm>
          <a:prstGeom prst="rect">
            <a:avLst/>
          </a:prstGeom>
          <a:noFill/>
          <a:ln w="9525">
            <a:noFill/>
            <a:miter lim="800000"/>
            <a:headEnd/>
            <a:tailEnd/>
          </a:ln>
        </p:spPr>
      </p:pic>
      <p:sp>
        <p:nvSpPr>
          <p:cNvPr id="11" name="Rectangle 8"/>
          <p:cNvSpPr>
            <a:spLocks noChangeArrowheads="1"/>
          </p:cNvSpPr>
          <p:nvPr/>
        </p:nvSpPr>
        <p:spPr bwMode="auto">
          <a:xfrm>
            <a:off x="224437" y="5685181"/>
            <a:ext cx="1168400" cy="366712"/>
          </a:xfrm>
          <a:prstGeom prst="rect">
            <a:avLst/>
          </a:prstGeom>
          <a:noFill/>
          <a:ln w="9525">
            <a:noFill/>
            <a:miter lim="800000"/>
            <a:headEnd/>
            <a:tailEnd/>
          </a:ln>
          <a:effectLst/>
        </p:spPr>
        <p:txBody>
          <a:bodyPr wrap="none" anchor="ctr">
            <a:spAutoFit/>
          </a:bodyPr>
          <a:lstStyle/>
          <a:p>
            <a:r>
              <a:rPr lang="en-US" altLang="zh-CN" sz="1800"/>
              <a:t>TSVWI = </a:t>
            </a:r>
          </a:p>
        </p:txBody>
      </p:sp>
      <p:pic>
        <p:nvPicPr>
          <p:cNvPr id="12" name="Picture 10" descr="fig4"/>
          <p:cNvPicPr>
            <a:picLocks noChangeAspect="1" noChangeArrowheads="1"/>
          </p:cNvPicPr>
          <p:nvPr/>
        </p:nvPicPr>
        <p:blipFill>
          <a:blip r:embed="rId4" cstate="print"/>
          <a:srcRect/>
          <a:stretch>
            <a:fillRect/>
          </a:stretch>
        </p:blipFill>
        <p:spPr bwMode="auto">
          <a:xfrm>
            <a:off x="2732000" y="2162131"/>
            <a:ext cx="6300787" cy="44910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linlin\version0331\fig3.tif"/>
          <p:cNvPicPr>
            <a:picLocks noChangeAspect="1" noChangeArrowheads="1"/>
          </p:cNvPicPr>
          <p:nvPr/>
        </p:nvPicPr>
        <p:blipFill>
          <a:blip r:embed="rId3"/>
          <a:srcRect/>
          <a:stretch>
            <a:fillRect/>
          </a:stretch>
        </p:blipFill>
        <p:spPr bwMode="auto">
          <a:xfrm>
            <a:off x="-32" y="921391"/>
            <a:ext cx="4967416" cy="3722055"/>
          </a:xfrm>
          <a:prstGeom prst="rect">
            <a:avLst/>
          </a:prstGeom>
          <a:noFill/>
        </p:spPr>
      </p:pic>
      <p:pic>
        <p:nvPicPr>
          <p:cNvPr id="64516" name="Picture 4" descr="D:\linlin\version0331\fig7new1.png"/>
          <p:cNvPicPr>
            <a:picLocks noChangeAspect="1" noChangeArrowheads="1"/>
          </p:cNvPicPr>
          <p:nvPr/>
        </p:nvPicPr>
        <p:blipFill>
          <a:blip r:embed="rId4" cstate="print"/>
          <a:srcRect/>
          <a:stretch>
            <a:fillRect/>
          </a:stretch>
        </p:blipFill>
        <p:spPr bwMode="auto">
          <a:xfrm>
            <a:off x="4398069" y="912240"/>
            <a:ext cx="4674525" cy="5874346"/>
          </a:xfrm>
          <a:prstGeom prst="rect">
            <a:avLst/>
          </a:prstGeom>
          <a:ln>
            <a:noFill/>
          </a:ln>
          <a:effectLst>
            <a:outerShdw blurRad="292100" dist="139700" dir="2700000" algn="tl" rotWithShape="0">
              <a:srgbClr val="333333">
                <a:alpha val="65000"/>
              </a:srgbClr>
            </a:outerShdw>
          </a:effectLst>
        </p:spPr>
      </p:pic>
      <p:sp>
        <p:nvSpPr>
          <p:cNvPr id="9" name="矩形 8"/>
          <p:cNvSpPr/>
          <p:nvPr/>
        </p:nvSpPr>
        <p:spPr>
          <a:xfrm>
            <a:off x="120474" y="4539817"/>
            <a:ext cx="3880022" cy="2246769"/>
          </a:xfrm>
          <a:prstGeom prst="rect">
            <a:avLst/>
          </a:prstGeom>
        </p:spPr>
        <p:txBody>
          <a:bodyPr wrap="square">
            <a:spAutoFit/>
          </a:bodyPr>
          <a:lstStyle/>
          <a:p>
            <a:pPr algn="just"/>
            <a:r>
              <a:rPr lang="en-US" sz="1400" dirty="0" smtClean="0"/>
              <a:t>the </a:t>
            </a:r>
            <a:r>
              <a:rPr lang="en-US" sz="1400" b="1" dirty="0"/>
              <a:t>time series NDVI-based </a:t>
            </a:r>
            <a:r>
              <a:rPr lang="en-US" sz="1400" dirty="0"/>
              <a:t>SVM classification method mapped aquatic and wetland PFT distribution with an overall accuracy of </a:t>
            </a:r>
            <a:r>
              <a:rPr lang="en-US" sz="1400" b="1" dirty="0"/>
              <a:t>81.3%. </a:t>
            </a:r>
            <a:endParaRPr lang="en-US" sz="1400" dirty="0"/>
          </a:p>
          <a:p>
            <a:pPr algn="just"/>
            <a:r>
              <a:rPr lang="en-US" sz="1400" dirty="0" smtClean="0"/>
              <a:t>However</a:t>
            </a:r>
            <a:r>
              <a:rPr lang="en-US" sz="1400" dirty="0"/>
              <a:t>, when the information on water level fluctuation was combined with time series NDVI into a new time series index (referred to as time series VWI), </a:t>
            </a:r>
            <a:r>
              <a:rPr lang="en-US" sz="1400" b="1" dirty="0"/>
              <a:t>the overall accuracy increased to 90.4%. </a:t>
            </a:r>
            <a:endParaRPr lang="en-US" sz="1400" b="1" dirty="0" smtClean="0"/>
          </a:p>
          <a:p>
            <a:pPr algn="just"/>
            <a:r>
              <a:rPr lang="en-US" altLang="zh-CN" sz="1400" b="1" dirty="0" smtClean="0"/>
              <a:t>Wang L., et al. Remote sensing of Environment, 2012.</a:t>
            </a:r>
            <a:endParaRPr lang="zh-CN" altLang="en-US" sz="1400" b="1" dirty="0"/>
          </a:p>
        </p:txBody>
      </p:sp>
      <p:sp>
        <p:nvSpPr>
          <p:cNvPr id="6" name="矩形 5"/>
          <p:cNvSpPr/>
          <p:nvPr/>
        </p:nvSpPr>
        <p:spPr>
          <a:xfrm>
            <a:off x="119726" y="38377"/>
            <a:ext cx="8809992" cy="830997"/>
          </a:xfrm>
          <a:prstGeom prst="rect">
            <a:avLst/>
          </a:prstGeom>
        </p:spPr>
        <p:txBody>
          <a:bodyPr wrap="square">
            <a:spAutoFit/>
          </a:bodyPr>
          <a:lstStyle/>
          <a:p>
            <a:pPr lvl="0" algn="ctr" eaLnBrk="0" hangingPunct="0">
              <a:spcBef>
                <a:spcPts val="600"/>
              </a:spcBef>
              <a:spcAft>
                <a:spcPts val="600"/>
              </a:spcAft>
            </a:pPr>
            <a:r>
              <a:rPr lang="en-US" altLang="zh-CN" sz="2400" dirty="0" smtClean="0">
                <a:ln w="18415" cmpd="sng">
                  <a:solidFill>
                    <a:schemeClr val="tx1"/>
                  </a:solidFill>
                  <a:prstDash val="solid"/>
                </a:ln>
                <a:solidFill>
                  <a:sysClr val="windowText" lastClr="000000"/>
                </a:solidFill>
                <a:latin typeface="+mj-lt"/>
                <a:ea typeface="华文新魏" pitchFamily="2" charset="-122"/>
                <a:cs typeface="+mj-cs"/>
              </a:rPr>
              <a:t>Discriminating the aquatic PFT using remote sensing data and time-series classification with SVM method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p:cTn id="7" dur="1000" fill="hold"/>
                                        <p:tgtEl>
                                          <p:spTgt spid="64516"/>
                                        </p:tgtEl>
                                        <p:attrNameLst>
                                          <p:attrName>ppt_x</p:attrName>
                                        </p:attrNameLst>
                                      </p:cBhvr>
                                      <p:tavLst>
                                        <p:tav tm="0">
                                          <p:val>
                                            <p:strVal val="#ppt_x-.2"/>
                                          </p:val>
                                        </p:tav>
                                        <p:tav tm="100000">
                                          <p:val>
                                            <p:strVal val="#ppt_x"/>
                                          </p:val>
                                        </p:tav>
                                      </p:tavLst>
                                    </p:anim>
                                    <p:anim calcmode="lin" valueType="num">
                                      <p:cBhvr>
                                        <p:cTn id="8" dur="1000" fill="hold"/>
                                        <p:tgtEl>
                                          <p:spTgt spid="6451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451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143116"/>
            <a:ext cx="9143999" cy="171451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lvl="0" indent="-342900" algn="ctr">
              <a:lnSpc>
                <a:spcPct val="110000"/>
              </a:lnSpc>
              <a:spcBef>
                <a:spcPct val="0"/>
              </a:spcBef>
              <a:defRPr/>
            </a:pPr>
            <a:r>
              <a:rPr lang="en-US" altLang="zh-CN" sz="44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rPr>
              <a:t>Continue the fishery habitat remote sensing mapping effort</a:t>
            </a:r>
          </a:p>
        </p:txBody>
      </p:sp>
      <p:sp>
        <p:nvSpPr>
          <p:cNvPr id="5" name="矩形 4"/>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 name="矩形 5"/>
          <p:cNvSpPr/>
          <p:nvPr/>
        </p:nvSpPr>
        <p:spPr>
          <a:xfrm>
            <a:off x="1828800" y="1"/>
            <a:ext cx="7315200" cy="830997"/>
          </a:xfrm>
          <a:prstGeom prst="rect">
            <a:avLst/>
          </a:prstGeom>
        </p:spPr>
        <p:txBody>
          <a:bodyPr wrap="square">
            <a:spAutoFit/>
          </a:bodyPr>
          <a:lstStyle/>
          <a:p>
            <a:pPr algn="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hinese</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47FF9A"/>
                </a:solidFill>
                <a:effectLst>
                  <a:innerShdw blurRad="69850" dist="43180" dir="5400000">
                    <a:srgbClr val="000000">
                      <a:alpha val="65000"/>
                    </a:srgbClr>
                  </a:innerShdw>
                </a:effectLst>
              </a:rPr>
              <a:t>A</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cademy</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FFE48F"/>
                </a:solidFill>
                <a:effectLst>
                  <a:innerShdw blurRad="69850" dist="43180" dir="5400000">
                    <a:srgbClr val="000000">
                      <a:alpha val="65000"/>
                    </a:srgbClr>
                  </a:innerShdw>
                </a:effectLst>
              </a:rPr>
              <a:t>F</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ishery </a:t>
            </a:r>
            <a:r>
              <a:rPr lang="en-US" sz="2400" b="1" dirty="0" smtClean="0">
                <a:ln w="1905"/>
                <a:solidFill>
                  <a:schemeClr val="accent6">
                    <a:lumMod val="50000"/>
                  </a:schemeClr>
                </a:solidFill>
                <a:effectLst>
                  <a:innerShdw blurRad="69850" dist="43180" dir="5400000">
                    <a:srgbClr val="000000">
                      <a:alpha val="65000"/>
                    </a:srgbClr>
                  </a:innerShdw>
                </a:effectLst>
              </a:rPr>
              <a:t>S</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ciences</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r>
              <a:rPr lang="en-US" sz="2400" b="1" dirty="0" smtClean="0">
                <a:ln w="1905"/>
                <a:solidFill>
                  <a:srgbClr val="FFFF00"/>
                </a:solidFill>
                <a:effectLst>
                  <a:innerShdw blurRad="69850" dist="43180" dir="5400000">
                    <a:srgbClr val="000000">
                      <a:alpha val="65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esources and </a:t>
            </a:r>
            <a:r>
              <a:rPr lang="en-US" sz="2400" b="1" dirty="0" smtClean="0">
                <a:ln w="1905"/>
                <a:solidFill>
                  <a:srgbClr val="FFC000"/>
                </a:solidFill>
                <a:effectLst>
                  <a:innerShdw blurRad="69850" dist="43180" dir="5400000">
                    <a:srgbClr val="000000">
                      <a:alpha val="65000"/>
                    </a:srgbClr>
                  </a:innerShdw>
                </a:effectLst>
              </a:rPr>
              <a:t>E</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co-environmental</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esearch </a:t>
            </a:r>
            <a:r>
              <a:rPr lang="en-US" sz="2400" b="1" spc="50" dirty="0" smtClean="0">
                <a:ln w="13500">
                  <a:solidFill>
                    <a:schemeClr val="accent1">
                      <a:shade val="2500"/>
                      <a:alpha val="6500"/>
                    </a:schemeClr>
                  </a:solidFill>
                  <a:prstDash val="solid"/>
                </a:ln>
                <a:solidFill>
                  <a:srgbClr val="92D05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enter</a:t>
            </a:r>
            <a:endPar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2" descr="N:\ppt\水科院logo.png"/>
          <p:cNvPicPr>
            <a:picLocks noChangeAspect="1" noChangeArrowheads="1"/>
          </p:cNvPicPr>
          <p:nvPr/>
        </p:nvPicPr>
        <p:blipFill>
          <a:blip r:embed="rId2"/>
          <a:srcRect/>
          <a:stretch>
            <a:fillRect/>
          </a:stretch>
        </p:blipFill>
        <p:spPr bwMode="auto">
          <a:xfrm>
            <a:off x="0" y="0"/>
            <a:ext cx="1495168" cy="1598635"/>
          </a:xfrm>
          <a:prstGeom prst="rect">
            <a:avLst/>
          </a:prstGeom>
          <a:ln>
            <a:noFill/>
          </a:ln>
          <a:effectLst>
            <a:outerShdw blurRad="292100" dist="139700" dir="2700000" algn="tl" rotWithShape="0">
              <a:srgbClr val="333333">
                <a:alpha val="65000"/>
              </a:srgbClr>
            </a:outerShdw>
          </a:effectLst>
        </p:spPr>
      </p:pic>
      <p:pic>
        <p:nvPicPr>
          <p:cNvPr id="8" name="Picture 2" descr="D:\ppt\愿景副本new.jpg"/>
          <p:cNvPicPr>
            <a:picLocks noChangeAspect="1" noChangeArrowheads="1"/>
          </p:cNvPicPr>
          <p:nvPr/>
        </p:nvPicPr>
        <p:blipFill>
          <a:blip r:embed="rId3"/>
          <a:srcRect/>
          <a:stretch>
            <a:fillRect/>
          </a:stretch>
        </p:blipFill>
        <p:spPr bwMode="auto">
          <a:xfrm>
            <a:off x="1" y="3779306"/>
            <a:ext cx="3714744" cy="30786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5" name="圆角矩形 4"/>
          <p:cNvSpPr/>
          <p:nvPr/>
        </p:nvSpPr>
        <p:spPr bwMode="auto">
          <a:xfrm>
            <a:off x="285720" y="928670"/>
            <a:ext cx="8643998" cy="5286412"/>
          </a:xfrm>
          <a:prstGeom prst="roundRect">
            <a:avLst/>
          </a:prstGeom>
          <a:solidFill>
            <a:srgbClr val="0000CC">
              <a:alpha val="11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smtClean="0">
              <a:ln>
                <a:noFill/>
              </a:ln>
              <a:solidFill>
                <a:schemeClr val="tx1"/>
              </a:solidFill>
              <a:effectLst/>
              <a:latin typeface="Arial" charset="0"/>
              <a:ea typeface="宋体" pitchFamily="2" charset="-122"/>
            </a:endParaRPr>
          </a:p>
        </p:txBody>
      </p:sp>
      <p:sp>
        <p:nvSpPr>
          <p:cNvPr id="6" name="Rectangle 2"/>
          <p:cNvSpPr txBox="1">
            <a:spLocks noChangeArrowheads="1"/>
          </p:cNvSpPr>
          <p:nvPr/>
        </p:nvSpPr>
        <p:spPr>
          <a:xfrm>
            <a:off x="0" y="0"/>
            <a:ext cx="8640731" cy="78579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Development</a:t>
            </a:r>
            <a:r>
              <a:rPr kumimoji="0" lang="en-US" altLang="zh-CN" sz="28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lang="en-US" altLang="zh-CN" sz="36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plan</a:t>
            </a:r>
            <a:endPar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endParaRPr>
          </a:p>
        </p:txBody>
      </p:sp>
      <p:sp>
        <p:nvSpPr>
          <p:cNvPr id="7" name="Rectangle 3"/>
          <p:cNvSpPr txBox="1">
            <a:spLocks noChangeArrowheads="1"/>
          </p:cNvSpPr>
          <p:nvPr/>
        </p:nvSpPr>
        <p:spPr>
          <a:xfrm>
            <a:off x="571472" y="928670"/>
            <a:ext cx="8358246" cy="5286412"/>
          </a:xfrm>
          <a:prstGeom prst="rect">
            <a:avLst/>
          </a:prstGeom>
        </p:spPr>
        <p:txBody>
          <a:bodyPr vert="horz" lIns="91440" tIns="45720" rIns="91440" bIns="45720" rtlCol="0">
            <a:normAutofit lnSpcReduction="10000"/>
          </a:bodyPr>
          <a:lstStyle/>
          <a:p>
            <a:pPr marL="342900" lvl="0" indent="-342900">
              <a:spcBef>
                <a:spcPts val="600"/>
              </a:spcBef>
              <a:defRPr/>
            </a:pPr>
            <a:r>
              <a:rPr lang="en-US" altLang="zh-CN" sz="2400" dirty="0" smtClean="0">
                <a:effectLst/>
                <a:latin typeface="Arial" pitchFamily="34" charset="0"/>
                <a:cs typeface="Arial" pitchFamily="34" charset="0"/>
              </a:rPr>
              <a:t>Construction the nationwide fishery resource habitat classification (include the whole coastal and inland area).</a:t>
            </a:r>
          </a:p>
          <a:p>
            <a:pPr marL="342900" indent="-342900">
              <a:spcBef>
                <a:spcPts val="600"/>
              </a:spcBef>
              <a:defRPr/>
            </a:pPr>
            <a:r>
              <a:rPr lang="en-US" altLang="zh-CN" sz="2400" dirty="0" smtClean="0">
                <a:latin typeface="Arial" pitchFamily="34" charset="0"/>
                <a:cs typeface="Arial" pitchFamily="34" charset="0"/>
              </a:rPr>
              <a:t>Mapping fishery resource habitat according to the classification system using above  30-meter </a:t>
            </a:r>
            <a:r>
              <a:rPr lang="en-US" altLang="zh-CN" sz="2400" dirty="0" smtClean="0">
                <a:effectLst/>
                <a:latin typeface="Arial" pitchFamily="34" charset="0"/>
                <a:cs typeface="Arial" pitchFamily="34" charset="0"/>
              </a:rPr>
              <a:t>resolution remote sensing data and the Object-based classification method.</a:t>
            </a:r>
          </a:p>
          <a:p>
            <a:pPr marL="342900" indent="-342900">
              <a:spcBef>
                <a:spcPts val="600"/>
              </a:spcBef>
              <a:defRPr/>
            </a:pPr>
            <a:r>
              <a:rPr lang="en-US" altLang="zh-CN" sz="2400" dirty="0" smtClean="0">
                <a:latin typeface="Arial" pitchFamily="34" charset="0"/>
                <a:cs typeface="Arial" pitchFamily="34" charset="0"/>
              </a:rPr>
              <a:t>Probe a new set of software tools for large area mapping.</a:t>
            </a:r>
          </a:p>
          <a:p>
            <a:pPr marL="342900" indent="-342900">
              <a:spcBef>
                <a:spcPts val="600"/>
              </a:spcBef>
              <a:defRPr/>
            </a:pPr>
            <a:r>
              <a:rPr lang="en-US" altLang="zh-CN" sz="2400" dirty="0" smtClean="0">
                <a:effectLst/>
                <a:latin typeface="Arial" pitchFamily="34" charset="0"/>
                <a:cs typeface="Arial" pitchFamily="34" charset="0"/>
              </a:rPr>
              <a:t>Mapping of 2010, 2000 and 1990.</a:t>
            </a:r>
          </a:p>
          <a:p>
            <a:pPr marL="342900" indent="-342900">
              <a:spcBef>
                <a:spcPts val="600"/>
              </a:spcBef>
              <a:defRPr/>
            </a:pPr>
            <a:r>
              <a:rPr lang="en-US" altLang="zh-CN" sz="2400" dirty="0" smtClean="0">
                <a:latin typeface="Arial" pitchFamily="34" charset="0"/>
                <a:cs typeface="Arial" pitchFamily="34" charset="0"/>
              </a:rPr>
              <a:t>Acquire evolving set of nationwide fishery resource habitat validation samples for over 5000 locations .</a:t>
            </a:r>
          </a:p>
          <a:p>
            <a:pPr marL="342900" indent="-342900">
              <a:spcBef>
                <a:spcPts val="600"/>
              </a:spcBef>
              <a:defRPr/>
            </a:pPr>
            <a:r>
              <a:rPr lang="en-US" altLang="zh-CN" sz="2400" dirty="0" smtClean="0">
                <a:latin typeface="Arial" pitchFamily="34" charset="0"/>
                <a:cs typeface="Arial" pitchFamily="34" charset="0"/>
              </a:rPr>
              <a:t>Acquire evolving set of training samples of over 12000 locations.</a:t>
            </a:r>
          </a:p>
          <a:p>
            <a:pPr marL="342900" indent="-342900">
              <a:spcBef>
                <a:spcPts val="600"/>
              </a:spcBef>
              <a:defRPr/>
            </a:pPr>
            <a:r>
              <a:rPr lang="en-US" altLang="zh-CN" sz="2400" dirty="0" smtClean="0">
                <a:latin typeface="Arial" pitchFamily="34" charset="0"/>
                <a:cs typeface="Arial" pitchFamily="34" charset="0"/>
              </a:rPr>
              <a:t>Establish a new strategy of classifying the nationwide fishery habitat and analysis the dynamics.</a:t>
            </a:r>
            <a:endParaRPr lang="zh-CN" altLang="en-US" sz="2400" dirty="0" smtClean="0">
              <a:latin typeface="Arial" pitchFamily="34" charset="0"/>
              <a:cs typeface="Arial" pitchFamily="34" charset="0"/>
            </a:endParaRPr>
          </a:p>
          <a:p>
            <a:pPr marL="342900" indent="-342900">
              <a:spcBef>
                <a:spcPts val="600"/>
              </a:spcBef>
              <a:defRPr/>
            </a:pPr>
            <a:endParaRPr lang="en-US" altLang="zh-CN" sz="2200" dirty="0" smtClean="0">
              <a:effectLst/>
              <a:latin typeface="Times New Roman" pitchFamily="18" charset="0"/>
              <a:cs typeface="Times New Roman" pitchFamily="18" charset="0"/>
            </a:endParaRPr>
          </a:p>
          <a:p>
            <a:pPr marL="342900" indent="-342900">
              <a:spcBef>
                <a:spcPts val="600"/>
              </a:spcBef>
              <a:defRPr/>
            </a:pPr>
            <a:endParaRPr lang="en-US" altLang="zh-CN" sz="2200" dirty="0" smtClean="0">
              <a:effectLst/>
              <a:latin typeface="Times New Roman" pitchFamily="18" charset="0"/>
              <a:cs typeface="Times New Roman" pitchFamily="18" charset="0"/>
            </a:endParaRPr>
          </a:p>
          <a:p>
            <a:pPr marL="342900" lvl="0" indent="-342900">
              <a:spcBef>
                <a:spcPts val="300"/>
              </a:spcBef>
              <a:defRPr/>
            </a:pPr>
            <a:endParaRPr lang="en-US" sz="2000" dirty="0" smtClean="0"/>
          </a:p>
          <a:p>
            <a:pPr marL="342900" lvl="0" indent="-342900">
              <a:defRPr/>
            </a:pPr>
            <a:endParaRPr kumimoji="0" lang="zh-CN" altLang="en-US" sz="2000" b="0" i="0" u="none" strike="noStrike" kern="1200" cap="none" spc="0" normalizeH="0" baseline="0" noProof="0" dirty="0" smtClean="0">
              <a:ln w="12700">
                <a:solidFill>
                  <a:schemeClr val="tx2">
                    <a:satMod val="155000"/>
                  </a:schemeClr>
                </a:solidFill>
                <a:prstDash val="solid"/>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1406" y="2500306"/>
            <a:ext cx="9143999" cy="6858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ctr">
              <a:spcBef>
                <a:spcPct val="0"/>
              </a:spcBef>
              <a:defRPr/>
            </a:pPr>
            <a:r>
              <a:rPr lang="en-US" altLang="zh-CN" sz="40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rPr>
              <a:t>Suggestions about collaborative research</a:t>
            </a:r>
          </a:p>
        </p:txBody>
      </p:sp>
      <p:sp>
        <p:nvSpPr>
          <p:cNvPr id="5" name="矩形 4"/>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 name="矩形 5"/>
          <p:cNvSpPr/>
          <p:nvPr/>
        </p:nvSpPr>
        <p:spPr>
          <a:xfrm>
            <a:off x="1828800" y="1"/>
            <a:ext cx="7315200" cy="830997"/>
          </a:xfrm>
          <a:prstGeom prst="rect">
            <a:avLst/>
          </a:prstGeom>
        </p:spPr>
        <p:txBody>
          <a:bodyPr wrap="square">
            <a:spAutoFit/>
          </a:bodyPr>
          <a:lstStyle/>
          <a:p>
            <a:pPr algn="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hinese</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47FF9A"/>
                </a:solidFill>
                <a:effectLst>
                  <a:innerShdw blurRad="69850" dist="43180" dir="5400000">
                    <a:srgbClr val="000000">
                      <a:alpha val="65000"/>
                    </a:srgbClr>
                  </a:innerShdw>
                </a:effectLst>
              </a:rPr>
              <a:t>A</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cademy</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FFE48F"/>
                </a:solidFill>
                <a:effectLst>
                  <a:innerShdw blurRad="69850" dist="43180" dir="5400000">
                    <a:srgbClr val="000000">
                      <a:alpha val="65000"/>
                    </a:srgbClr>
                  </a:innerShdw>
                </a:effectLst>
              </a:rPr>
              <a:t>F</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ishery </a:t>
            </a:r>
            <a:r>
              <a:rPr lang="en-US" sz="2400" b="1" dirty="0" smtClean="0">
                <a:ln w="1905"/>
                <a:solidFill>
                  <a:schemeClr val="accent6">
                    <a:lumMod val="50000"/>
                  </a:schemeClr>
                </a:solidFill>
                <a:effectLst>
                  <a:innerShdw blurRad="69850" dist="43180" dir="5400000">
                    <a:srgbClr val="000000">
                      <a:alpha val="65000"/>
                    </a:srgbClr>
                  </a:innerShdw>
                </a:effectLst>
              </a:rPr>
              <a:t>S</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ciences</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r>
              <a:rPr lang="en-US" sz="2400" b="1" dirty="0" smtClean="0">
                <a:ln w="1905"/>
                <a:solidFill>
                  <a:srgbClr val="FFFF00"/>
                </a:solidFill>
                <a:effectLst>
                  <a:innerShdw blurRad="69850" dist="43180" dir="5400000">
                    <a:srgbClr val="000000">
                      <a:alpha val="65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esources and </a:t>
            </a:r>
            <a:r>
              <a:rPr lang="en-US" sz="2400" b="1" dirty="0" smtClean="0">
                <a:ln w="1905"/>
                <a:solidFill>
                  <a:srgbClr val="FFC000"/>
                </a:solidFill>
                <a:effectLst>
                  <a:innerShdw blurRad="69850" dist="43180" dir="5400000">
                    <a:srgbClr val="000000">
                      <a:alpha val="65000"/>
                    </a:srgbClr>
                  </a:innerShdw>
                </a:effectLst>
              </a:rPr>
              <a:t>E</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co-environmental</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esearch </a:t>
            </a:r>
            <a:r>
              <a:rPr lang="en-US" sz="2400" b="1" spc="50" dirty="0" smtClean="0">
                <a:ln w="13500">
                  <a:solidFill>
                    <a:schemeClr val="accent1">
                      <a:shade val="2500"/>
                      <a:alpha val="6500"/>
                    </a:schemeClr>
                  </a:solidFill>
                  <a:prstDash val="solid"/>
                </a:ln>
                <a:solidFill>
                  <a:srgbClr val="92D05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enter</a:t>
            </a:r>
            <a:endPar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2" descr="N:\ppt\水科院logo.png"/>
          <p:cNvPicPr>
            <a:picLocks noChangeAspect="1" noChangeArrowheads="1"/>
          </p:cNvPicPr>
          <p:nvPr/>
        </p:nvPicPr>
        <p:blipFill>
          <a:blip r:embed="rId2"/>
          <a:srcRect/>
          <a:stretch>
            <a:fillRect/>
          </a:stretch>
        </p:blipFill>
        <p:spPr bwMode="auto">
          <a:xfrm>
            <a:off x="0" y="0"/>
            <a:ext cx="1495168" cy="1598635"/>
          </a:xfrm>
          <a:prstGeom prst="rect">
            <a:avLst/>
          </a:prstGeom>
          <a:ln>
            <a:noFill/>
          </a:ln>
          <a:effectLst>
            <a:outerShdw blurRad="292100" dist="139700" dir="2700000" algn="tl" rotWithShape="0">
              <a:srgbClr val="333333">
                <a:alpha val="65000"/>
              </a:srgbClr>
            </a:outerShdw>
          </a:effectLst>
        </p:spPr>
      </p:pic>
      <p:pic>
        <p:nvPicPr>
          <p:cNvPr id="9" name="Picture 3" descr="D:\ppt\脉络副本NEW.jpg"/>
          <p:cNvPicPr>
            <a:picLocks noChangeAspect="1" noChangeArrowheads="1"/>
          </p:cNvPicPr>
          <p:nvPr/>
        </p:nvPicPr>
        <p:blipFill>
          <a:blip r:embed="rId3"/>
          <a:srcRect/>
          <a:stretch>
            <a:fillRect/>
          </a:stretch>
        </p:blipFill>
        <p:spPr bwMode="auto">
          <a:xfrm>
            <a:off x="-1" y="3071810"/>
            <a:ext cx="3621231" cy="378619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85720" y="1357298"/>
            <a:ext cx="8643998" cy="4768865"/>
          </a:xfrm>
        </p:spPr>
        <p:txBody>
          <a:bodyPr>
            <a:normAutofit fontScale="85000" lnSpcReduction="10000"/>
          </a:bodyPr>
          <a:lstStyle/>
          <a:p>
            <a:pPr lvl="0" algn="just">
              <a:spcBef>
                <a:spcPts val="1200"/>
              </a:spcBef>
              <a:spcAft>
                <a:spcPts val="600"/>
              </a:spcAft>
            </a:pPr>
            <a:r>
              <a:rPr lang="en-US" dirty="0" smtClean="0"/>
              <a:t>Manifestation of Landscape-level variation and transitions of costal and lake-wetland ecosystem caused by disturbance, climate change and human activities.</a:t>
            </a:r>
            <a:endParaRPr lang="zh-CN" altLang="en-US" dirty="0" smtClean="0"/>
          </a:p>
          <a:p>
            <a:pPr lvl="0" algn="just">
              <a:spcBef>
                <a:spcPts val="1200"/>
              </a:spcBef>
              <a:spcAft>
                <a:spcPts val="600"/>
              </a:spcAft>
            </a:pPr>
            <a:r>
              <a:rPr lang="en-US" dirty="0" smtClean="0"/>
              <a:t>Manifestation of landscape ecosystem service and function for fishery at different scale.</a:t>
            </a:r>
            <a:endParaRPr lang="zh-CN" altLang="en-US" dirty="0" smtClean="0"/>
          </a:p>
          <a:p>
            <a:pPr lvl="0" algn="just">
              <a:spcBef>
                <a:spcPts val="1200"/>
              </a:spcBef>
              <a:spcAft>
                <a:spcPts val="600"/>
              </a:spcAft>
            </a:pPr>
            <a:r>
              <a:rPr lang="en-US" dirty="0" smtClean="0"/>
              <a:t>Understanding the landscape-level associations among  fishery diversity, abundance of endangered species and characteristics of seasonal habitat in a large conservation hotspot</a:t>
            </a:r>
            <a:endParaRPr lang="en-US" dirty="0" smtClean="0">
              <a:latin typeface="Arial" pitchFamily="34" charset="0"/>
              <a:cs typeface="Arial" pitchFamily="34" charset="0"/>
            </a:endParaRPr>
          </a:p>
          <a:p>
            <a:pPr lvl="0" algn="just">
              <a:spcBef>
                <a:spcPts val="1200"/>
              </a:spcBef>
              <a:spcAft>
                <a:spcPts val="600"/>
              </a:spcAft>
            </a:pPr>
            <a:r>
              <a:rPr lang="en-US" altLang="zh-CN" dirty="0" smtClean="0">
                <a:latin typeface="Arial" pitchFamily="34" charset="0"/>
                <a:cs typeface="Arial" pitchFamily="34" charset="0"/>
              </a:rPr>
              <a:t>……</a:t>
            </a:r>
            <a:endParaRPr lang="zh-CN" altLang="en-US" dirty="0" smtClean="0">
              <a:latin typeface="Arial" pitchFamily="34" charset="0"/>
              <a:cs typeface="Arial" pitchFamily="34" charset="0"/>
            </a:endParaRPr>
          </a:p>
        </p:txBody>
      </p:sp>
      <p:sp>
        <p:nvSpPr>
          <p:cNvPr id="4" name="矩形 3"/>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7" name="矩形 6"/>
          <p:cNvSpPr/>
          <p:nvPr/>
        </p:nvSpPr>
        <p:spPr>
          <a:xfrm>
            <a:off x="0" y="119698"/>
            <a:ext cx="6281014" cy="523220"/>
          </a:xfrm>
          <a:prstGeom prst="rect">
            <a:avLst/>
          </a:prstGeom>
        </p:spPr>
        <p:txBody>
          <a:bodyPr wrap="none">
            <a:spAutoFit/>
          </a:bodyPr>
          <a:lstStyle/>
          <a:p>
            <a:pPr algn="ctr">
              <a:spcBef>
                <a:spcPct val="0"/>
              </a:spcBef>
              <a:defRPr/>
            </a:pPr>
            <a:r>
              <a:rPr lang="en-US" altLang="zh-CN"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Suggestions</a:t>
            </a:r>
            <a:r>
              <a:rPr lang="en-US" altLang="zh-CN" sz="28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rPr>
              <a:t> </a:t>
            </a:r>
            <a:r>
              <a:rPr lang="en-US" altLang="zh-CN"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about</a:t>
            </a:r>
            <a:r>
              <a:rPr lang="en-US" altLang="zh-CN" sz="28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rPr>
              <a:t> </a:t>
            </a:r>
            <a:r>
              <a:rPr lang="en-US" altLang="zh-CN"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collaborative</a:t>
            </a:r>
            <a:r>
              <a:rPr lang="en-US" altLang="zh-CN" sz="28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rPr>
              <a:t> </a:t>
            </a:r>
            <a:r>
              <a:rPr lang="en-US" altLang="zh-CN" sz="28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research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2050" name="Picture 2" descr="D:\ppt\渤海生物资源修复封底副本.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 name="Rectangle 2"/>
          <p:cNvSpPr txBox="1">
            <a:spLocks noChangeArrowheads="1"/>
          </p:cNvSpPr>
          <p:nvPr/>
        </p:nvSpPr>
        <p:spPr>
          <a:xfrm>
            <a:off x="3286084" y="5072074"/>
            <a:ext cx="5857916"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5400" b="1" i="0" u="none" strike="noStrike" kern="1200" cap="none" spc="0" normalizeH="0" baseline="0" noProof="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uLnTx/>
                <a:uFillTx/>
                <a:latin typeface="+mj-lt"/>
                <a:ea typeface="+mj-ea"/>
                <a:cs typeface="+mj-cs"/>
              </a:rPr>
              <a:t>Thank </a:t>
            </a:r>
            <a:r>
              <a:rPr lang="en-US" altLang="zh-CN" sz="5400" b="1"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latin typeface="+mj-lt"/>
                <a:ea typeface="+mj-ea"/>
                <a:cs typeface="+mj-cs"/>
              </a:rPr>
              <a:t> </a:t>
            </a:r>
            <a:r>
              <a:rPr kumimoji="0" lang="en-US" altLang="zh-CN" sz="5400" b="1" i="0" u="none" strike="noStrike" kern="1200" cap="none" spc="0" normalizeH="0" baseline="0" noProof="0" dirty="0" smtClean="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uLnTx/>
                <a:uFillTx/>
                <a:latin typeface="+mj-lt"/>
                <a:ea typeface="+mj-ea"/>
                <a:cs typeface="+mj-cs"/>
              </a:rPr>
              <a:t>you!</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00306"/>
            <a:ext cx="9143999" cy="68580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4400" b="1" i="0" u="none" strike="noStrike" kern="1200" cap="none" spc="0" normalizeH="0" baseline="0" noProof="0"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uLnTx/>
                <a:uFillTx/>
                <a:latin typeface="+mj-lt"/>
                <a:ea typeface="+mj-ea"/>
                <a:cs typeface="+mj-cs"/>
              </a:rPr>
              <a:t>Brief review</a:t>
            </a:r>
          </a:p>
        </p:txBody>
      </p:sp>
      <p:sp>
        <p:nvSpPr>
          <p:cNvPr id="5" name="矩形 4"/>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 name="矩形 5"/>
          <p:cNvSpPr/>
          <p:nvPr/>
        </p:nvSpPr>
        <p:spPr>
          <a:xfrm>
            <a:off x="1828800" y="1"/>
            <a:ext cx="7315200" cy="830997"/>
          </a:xfrm>
          <a:prstGeom prst="rect">
            <a:avLst/>
          </a:prstGeom>
        </p:spPr>
        <p:txBody>
          <a:bodyPr wrap="square">
            <a:spAutoFit/>
          </a:bodyPr>
          <a:lstStyle/>
          <a:p>
            <a:pPr algn="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hinese</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47FF9A"/>
                </a:solidFill>
                <a:effectLst>
                  <a:innerShdw blurRad="69850" dist="43180" dir="5400000">
                    <a:srgbClr val="000000">
                      <a:alpha val="65000"/>
                    </a:srgbClr>
                  </a:innerShdw>
                </a:effectLst>
              </a:rPr>
              <a:t>A</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cademy</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FFE48F"/>
                </a:solidFill>
                <a:effectLst>
                  <a:innerShdw blurRad="69850" dist="43180" dir="5400000">
                    <a:srgbClr val="000000">
                      <a:alpha val="65000"/>
                    </a:srgbClr>
                  </a:innerShdw>
                </a:effectLst>
              </a:rPr>
              <a:t>F</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ishery </a:t>
            </a:r>
            <a:r>
              <a:rPr lang="en-US" sz="2400" b="1" dirty="0" smtClean="0">
                <a:ln w="1905"/>
                <a:solidFill>
                  <a:schemeClr val="accent6">
                    <a:lumMod val="50000"/>
                  </a:schemeClr>
                </a:solidFill>
                <a:effectLst>
                  <a:innerShdw blurRad="69850" dist="43180" dir="5400000">
                    <a:srgbClr val="000000">
                      <a:alpha val="65000"/>
                    </a:srgbClr>
                  </a:innerShdw>
                </a:effectLst>
              </a:rPr>
              <a:t>S</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ciences</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r>
              <a:rPr lang="en-US" sz="2400" b="1" dirty="0" smtClean="0">
                <a:ln w="1905"/>
                <a:solidFill>
                  <a:srgbClr val="FFFF00"/>
                </a:solidFill>
                <a:effectLst>
                  <a:innerShdw blurRad="69850" dist="43180" dir="5400000">
                    <a:srgbClr val="000000">
                      <a:alpha val="65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esources and </a:t>
            </a:r>
            <a:r>
              <a:rPr lang="en-US" sz="2400" b="1" dirty="0" smtClean="0">
                <a:ln w="1905"/>
                <a:solidFill>
                  <a:srgbClr val="FFC000"/>
                </a:solidFill>
                <a:effectLst>
                  <a:innerShdw blurRad="69850" dist="43180" dir="5400000">
                    <a:srgbClr val="000000">
                      <a:alpha val="65000"/>
                    </a:srgbClr>
                  </a:innerShdw>
                </a:effectLst>
              </a:rPr>
              <a:t>E</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co-environmental</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esearch </a:t>
            </a:r>
            <a:r>
              <a:rPr lang="en-US" sz="2400" b="1" spc="50" dirty="0" smtClean="0">
                <a:ln w="13500">
                  <a:solidFill>
                    <a:schemeClr val="accent1">
                      <a:shade val="2500"/>
                      <a:alpha val="6500"/>
                    </a:schemeClr>
                  </a:solidFill>
                  <a:prstDash val="solid"/>
                </a:ln>
                <a:solidFill>
                  <a:srgbClr val="92D05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enter</a:t>
            </a:r>
            <a:endPar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2" descr="N:\ppt\水科院logo.png"/>
          <p:cNvPicPr>
            <a:picLocks noChangeAspect="1" noChangeArrowheads="1"/>
          </p:cNvPicPr>
          <p:nvPr/>
        </p:nvPicPr>
        <p:blipFill>
          <a:blip r:embed="rId2"/>
          <a:srcRect/>
          <a:stretch>
            <a:fillRect/>
          </a:stretch>
        </p:blipFill>
        <p:spPr bwMode="auto">
          <a:xfrm>
            <a:off x="0" y="0"/>
            <a:ext cx="1495168" cy="1598635"/>
          </a:xfrm>
          <a:prstGeom prst="rect">
            <a:avLst/>
          </a:prstGeom>
          <a:ln>
            <a:noFill/>
          </a:ln>
          <a:effectLst>
            <a:outerShdw blurRad="292100" dist="139700" dir="2700000" algn="tl" rotWithShape="0">
              <a:srgbClr val="333333">
                <a:alpha val="65000"/>
              </a:srgbClr>
            </a:outerShdw>
          </a:effectLst>
        </p:spPr>
      </p:pic>
      <p:pic>
        <p:nvPicPr>
          <p:cNvPr id="2050" name="Picture 2" descr="D:\“清华大学”文件夹\Links\山水副本.jpg"/>
          <p:cNvPicPr>
            <a:picLocks noChangeAspect="1" noChangeArrowheads="1"/>
          </p:cNvPicPr>
          <p:nvPr/>
        </p:nvPicPr>
        <p:blipFill>
          <a:blip r:embed="rId3" cstate="print"/>
          <a:srcRect/>
          <a:stretch>
            <a:fillRect/>
          </a:stretch>
        </p:blipFill>
        <p:spPr bwMode="auto">
          <a:xfrm>
            <a:off x="0" y="3209925"/>
            <a:ext cx="6457950" cy="36480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4" name="Rectangle 3"/>
          <p:cNvSpPr txBox="1">
            <a:spLocks noChangeArrowheads="1"/>
          </p:cNvSpPr>
          <p:nvPr/>
        </p:nvSpPr>
        <p:spPr>
          <a:xfrm>
            <a:off x="500034" y="1285860"/>
            <a:ext cx="8229600" cy="4792663"/>
          </a:xfrm>
          <a:prstGeom prst="rect">
            <a:avLst/>
          </a:prstGeom>
        </p:spPr>
        <p:txBody>
          <a:bodyPr vert="horz" lIns="91440" tIns="45720" rIns="91440" bIns="45720" rtlCol="0">
            <a:normAutofit lnSpcReduction="10000"/>
          </a:bodyPr>
          <a:lstStyle/>
          <a:p>
            <a:pPr marL="342900" marR="0" lvl="0" indent="-342900" algn="just" defTabSz="914400" rtl="0" eaLnBrk="1" fontAlgn="auto" latinLnBrk="0" hangingPunct="1">
              <a:lnSpc>
                <a:spcPct val="100000"/>
              </a:lnSpc>
              <a:spcBef>
                <a:spcPct val="100000"/>
              </a:spcBef>
              <a:spcAft>
                <a:spcPts val="0"/>
              </a:spcAft>
              <a:buClr>
                <a:srgbClr val="0000FF"/>
              </a:buClr>
              <a:buSzTx/>
              <a:buFont typeface="Arial" pitchFamily="34" charset="0"/>
              <a:buBlip>
                <a:blip r:embed="rId2"/>
              </a:buBlip>
              <a:tabLst/>
              <a:defRPr/>
            </a:pPr>
            <a:r>
              <a:rPr kumimoji="0" lang="en-US" altLang="zh-CN" sz="2000" b="1" i="0" u="none" strike="noStrike" kern="1200" cap="none" spc="0" normalizeH="0" baseline="0" noProof="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n-lt"/>
                <a:ea typeface="+mn-ea"/>
                <a:cs typeface="+mn-cs"/>
              </a:rPr>
              <a:t>To</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 create and effectively disseminate fundamental knowledge about the fishery science</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and their interactions, its resources and environment, and the processes by which it changes;</a:t>
            </a:r>
          </a:p>
          <a:p>
            <a:pPr marL="342900" lvl="0" indent="-342900" algn="just">
              <a:spcBef>
                <a:spcPct val="100000"/>
              </a:spcBef>
              <a:buClr>
                <a:srgbClr val="0000FF"/>
              </a:buClr>
              <a:buBlip>
                <a:blip r:embed="rId2"/>
              </a:buBlip>
              <a:defRPr/>
            </a:pPr>
            <a:r>
              <a:rPr kumimoji="0" lang="en-US" altLang="zh-CN" sz="2000" b="1" i="0" u="none" strike="noStrike" kern="1200" cap="none" spc="0" normalizeH="0" baseline="0" noProof="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n-lt"/>
                <a:ea typeface="+mn-ea"/>
                <a:cs typeface="+mn-cs"/>
              </a:rPr>
              <a:t>To</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 monitoring and predict the respond of fishery resources</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to </a:t>
            </a:r>
            <a:r>
              <a:rPr lang="en-US" altLang="zh-CN" sz="2000" dirty="0" smtClean="0"/>
              <a:t>natural environmental </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and </a:t>
            </a:r>
            <a:r>
              <a:rPr lang="en-US" altLang="zh-CN" sz="2000" dirty="0" smtClean="0"/>
              <a:t>human-caused </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change from local to regional</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and </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global levels; </a:t>
            </a:r>
          </a:p>
          <a:p>
            <a:pPr marL="342900" marR="0" lvl="0" indent="-342900" algn="just" defTabSz="914400" rtl="0" eaLnBrk="1" fontAlgn="auto" latinLnBrk="0" hangingPunct="1">
              <a:lnSpc>
                <a:spcPct val="100000"/>
              </a:lnSpc>
              <a:spcBef>
                <a:spcPct val="100000"/>
              </a:spcBef>
              <a:spcAft>
                <a:spcPts val="0"/>
              </a:spcAft>
              <a:buClr>
                <a:srgbClr val="0000FF"/>
              </a:buClr>
              <a:buSzTx/>
              <a:buFont typeface="Arial" pitchFamily="34" charset="0"/>
              <a:buBlip>
                <a:blip r:embed="rId2"/>
              </a:buBlip>
              <a:tabLst/>
              <a:defRPr/>
            </a:pPr>
            <a:r>
              <a:rPr kumimoji="0" lang="en-US" altLang="zh-CN" sz="2000" b="1" i="0" u="none" strike="noStrike" kern="1200" cap="none" spc="0" normalizeH="0" baseline="0" noProof="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n-lt"/>
                <a:ea typeface="+mn-ea"/>
                <a:cs typeface="+mn-cs"/>
              </a:rPr>
              <a:t>To</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 train students, future leaders, and educate the broader public in the fishery sciences for remote sensing and GIS technology application;</a:t>
            </a:r>
          </a:p>
          <a:p>
            <a:pPr marL="342900" marR="0" lvl="0" indent="-342900" algn="just" defTabSz="914400" rtl="0" eaLnBrk="1" fontAlgn="auto" latinLnBrk="0" hangingPunct="1">
              <a:lnSpc>
                <a:spcPct val="100000"/>
              </a:lnSpc>
              <a:spcBef>
                <a:spcPct val="100000"/>
              </a:spcBef>
              <a:spcAft>
                <a:spcPts val="0"/>
              </a:spcAft>
              <a:buClr>
                <a:srgbClr val="0000FF"/>
              </a:buClr>
              <a:buSzTx/>
              <a:buFont typeface="Arial" pitchFamily="34" charset="0"/>
              <a:buBlip>
                <a:blip r:embed="rId2"/>
              </a:buBlip>
              <a:tabLst/>
              <a:defRPr/>
            </a:pPr>
            <a:r>
              <a:rPr kumimoji="0" lang="en-US" altLang="zh-CN" sz="2000" b="1" i="0" u="none" strike="noStrike" kern="1200" cap="none" spc="0" normalizeH="0" baseline="0" noProof="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uLnTx/>
                <a:uFillTx/>
                <a:latin typeface="+mn-lt"/>
                <a:ea typeface="+mn-ea"/>
                <a:cs typeface="+mn-cs"/>
              </a:rPr>
              <a:t>To</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 integrate, synthesize, and apply scientific knowledge to societal problems, such as the sustainable development of fishery resources, water and other</a:t>
            </a:r>
            <a:r>
              <a:rPr kumimoji="0" lang="en-US" altLang="zh-CN" sz="2000" b="0" i="0" u="none" strike="noStrike" kern="1200" cap="none" spc="0" normalizeH="0" noProof="0" dirty="0" smtClean="0">
                <a:ln>
                  <a:noFill/>
                </a:ln>
                <a:solidFill>
                  <a:schemeClr val="tx1"/>
                </a:solidFill>
                <a:effectLst/>
                <a:uLnTx/>
                <a:uFillTx/>
                <a:latin typeface="+mn-lt"/>
                <a:ea typeface="+mn-ea"/>
                <a:cs typeface="+mn-cs"/>
              </a:rPr>
              <a:t> related</a:t>
            </a:r>
            <a:r>
              <a:rPr kumimoji="0" lang="en-US" altLang="zh-CN" sz="2000" b="0" i="0" u="none" strike="noStrike" kern="1200" cap="none" spc="0" normalizeH="0" baseline="0" noProof="0" dirty="0" smtClean="0">
                <a:ln>
                  <a:noFill/>
                </a:ln>
                <a:solidFill>
                  <a:schemeClr val="tx1"/>
                </a:solidFill>
                <a:effectLst/>
                <a:uLnTx/>
                <a:uFillTx/>
                <a:latin typeface="+mn-lt"/>
                <a:ea typeface="+mn-ea"/>
                <a:cs typeface="+mn-cs"/>
              </a:rPr>
              <a:t> resources, the identification and mitigation of risks posed by natural hazards, and the consequences of human activities on the environment.  </a:t>
            </a:r>
          </a:p>
        </p:txBody>
      </p:sp>
      <p:sp>
        <p:nvSpPr>
          <p:cNvPr id="5" name="矩形 4"/>
          <p:cNvSpPr/>
          <p:nvPr/>
        </p:nvSpPr>
        <p:spPr>
          <a:xfrm>
            <a:off x="0" y="0"/>
            <a:ext cx="9144000" cy="785794"/>
          </a:xfrm>
          <a:prstGeom prst="rect">
            <a:avLst/>
          </a:prstGeom>
        </p:spPr>
        <p:txBody>
          <a:bodyPr vert="horz" lIns="91440" tIns="45720" rIns="91440" bIns="45720" rtlCol="0" anchor="ctr">
            <a:normAutofit/>
          </a:bodyPr>
          <a:lstStyle/>
          <a:p>
            <a:pPr>
              <a:spcBef>
                <a:spcPct val="0"/>
              </a:spcBef>
            </a:pPr>
            <a:r>
              <a:rPr lang="en-US" altLang="zh-CN"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The Mission of the new Earth Science Initiative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5" name="圆角矩形 4"/>
          <p:cNvSpPr/>
          <p:nvPr/>
        </p:nvSpPr>
        <p:spPr bwMode="auto">
          <a:xfrm>
            <a:off x="5357818" y="1857364"/>
            <a:ext cx="3643338" cy="2857520"/>
          </a:xfrm>
          <a:prstGeom prst="roundRect">
            <a:avLst/>
          </a:prstGeom>
          <a:solidFill>
            <a:schemeClr val="bg1">
              <a:lumMod val="50000"/>
              <a:alpha val="2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6" name="圆角矩形 5"/>
          <p:cNvSpPr/>
          <p:nvPr/>
        </p:nvSpPr>
        <p:spPr bwMode="auto">
          <a:xfrm>
            <a:off x="71438" y="1428736"/>
            <a:ext cx="4643438" cy="3714776"/>
          </a:xfrm>
          <a:prstGeom prst="roundRect">
            <a:avLst/>
          </a:prstGeom>
          <a:solidFill>
            <a:schemeClr val="tx2">
              <a:lumMod val="95000"/>
              <a:lumOff val="5000"/>
              <a:alpha val="63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1" i="0" u="none" strike="noStrike" cap="none" normalizeH="0" baseline="0" smtClean="0">
              <a:ln>
                <a:noFill/>
              </a:ln>
              <a:solidFill>
                <a:schemeClr val="tx1"/>
              </a:solidFill>
              <a:effectLst/>
              <a:latin typeface="Arial" charset="0"/>
              <a:ea typeface="宋体" pitchFamily="2" charset="-122"/>
            </a:endParaRPr>
          </a:p>
        </p:txBody>
      </p:sp>
      <p:sp>
        <p:nvSpPr>
          <p:cNvPr id="7" name="Rectangle 2"/>
          <p:cNvSpPr>
            <a:spLocks noGrp="1" noChangeArrowheads="1"/>
          </p:cNvSpPr>
          <p:nvPr>
            <p:ph type="title" idx="4294967295"/>
          </p:nvPr>
        </p:nvSpPr>
        <p:spPr>
          <a:xfrm>
            <a:off x="0" y="0"/>
            <a:ext cx="5975350" cy="785794"/>
          </a:xfrm>
        </p:spPr>
        <p:txBody>
          <a:bodyPr>
            <a:normAutofit/>
          </a:bodyPr>
          <a:lstStyle/>
          <a:p>
            <a:pPr algn="l" eaLnBrk="1" hangingPunct="1"/>
            <a:r>
              <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rPr>
              <a:t>Short-term</a:t>
            </a:r>
            <a:r>
              <a:rPr lang="en-US" altLang="zh-CN" sz="3600" b="1" dirty="0" smtClean="0">
                <a:effectLst>
                  <a:outerShdw blurRad="38100" dist="38100" dir="2700000" algn="tl">
                    <a:srgbClr val="000000">
                      <a:alpha val="43137"/>
                    </a:srgbClr>
                  </a:outerShdw>
                </a:effectLst>
              </a:rPr>
              <a:t> </a:t>
            </a:r>
            <a:r>
              <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ea typeface="华文新魏" pitchFamily="2" charset="-122"/>
              </a:rPr>
              <a:t>goals</a:t>
            </a:r>
          </a:p>
        </p:txBody>
      </p:sp>
      <p:sp>
        <p:nvSpPr>
          <p:cNvPr id="8" name="Rectangle 3"/>
          <p:cNvSpPr txBox="1">
            <a:spLocks noChangeArrowheads="1"/>
          </p:cNvSpPr>
          <p:nvPr/>
        </p:nvSpPr>
        <p:spPr>
          <a:xfrm>
            <a:off x="214282" y="1428736"/>
            <a:ext cx="4500594" cy="35719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rPr>
              <a:t>Interaction between fishery  resource, ecological environmental change and human activities</a:t>
            </a:r>
          </a:p>
          <a:p>
            <a:pPr marL="342900" indent="-342900">
              <a:spcBef>
                <a:spcPct val="20000"/>
              </a:spcBef>
              <a:buFont typeface="Arial" pitchFamily="34" charset="0"/>
              <a:buChar char="•"/>
              <a:defRPr/>
            </a:pPr>
            <a:r>
              <a:rPr lang="en-US" altLang="zh-CN" sz="2000" dirty="0" smtClean="0">
                <a:ln w="18415" cmpd="sng">
                  <a:solidFill>
                    <a:srgbClr val="FFFFFF"/>
                  </a:solidFill>
                  <a:prstDash val="solid"/>
                </a:ln>
                <a:solidFill>
                  <a:srgbClr val="FFFFFF"/>
                </a:solidFill>
              </a:rPr>
              <a:t>Multi-scale  </a:t>
            </a:r>
            <a:r>
              <a:rPr lang="en-US" altLang="zh-CN" sz="2000" dirty="0">
                <a:ln w="18415" cmpd="sng">
                  <a:solidFill>
                    <a:srgbClr val="FFFFFF"/>
                  </a:solidFill>
                  <a:prstDash val="solid"/>
                </a:ln>
                <a:solidFill>
                  <a:srgbClr val="FFFFFF"/>
                </a:solidFill>
              </a:rPr>
              <a:t>observation and data assimilation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000" b="0" i="0" u="none" strike="noStrike" kern="1200" cap="none" spc="0" normalizeH="0" baseline="0" noProof="0" dirty="0" err="1" smtClean="0">
                <a:ln w="18415" cmpd="sng">
                  <a:solidFill>
                    <a:srgbClr val="FFFFFF"/>
                  </a:solidFill>
                  <a:prstDash val="solid"/>
                </a:ln>
                <a:solidFill>
                  <a:srgbClr val="FFFFFF"/>
                </a:solidFill>
                <a:effectLst/>
                <a:uLnTx/>
                <a:uFillTx/>
                <a:latin typeface="+mn-lt"/>
                <a:ea typeface="+mn-ea"/>
                <a:cs typeface="+mn-cs"/>
              </a:rPr>
              <a:t>Spatio</a:t>
            </a:r>
            <a:r>
              <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rPr>
              <a:t>-temporal</a:t>
            </a:r>
            <a:r>
              <a:rPr kumimoji="0" lang="en-US" altLang="zh-CN" sz="2000" b="0" i="0" u="none" strike="noStrike" kern="1200" cap="none" spc="0" normalizeH="0" noProof="0" dirty="0" smtClean="0">
                <a:ln w="18415" cmpd="sng">
                  <a:solidFill>
                    <a:srgbClr val="FFFFFF"/>
                  </a:solidFill>
                  <a:prstDash val="solid"/>
                </a:ln>
                <a:solidFill>
                  <a:srgbClr val="FFFFFF"/>
                </a:solidFill>
                <a:effectLst/>
                <a:uLnTx/>
                <a:uFillTx/>
                <a:latin typeface="+mn-lt"/>
                <a:ea typeface="+mn-ea"/>
                <a:cs typeface="+mn-cs"/>
              </a:rPr>
              <a:t> modeling of f</a:t>
            </a:r>
            <a:r>
              <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rPr>
              <a:t>ishery ecological </a:t>
            </a:r>
            <a:r>
              <a:rPr kumimoji="0" lang="en-US" altLang="zh-CN" sz="2000" b="0" i="0" u="none" strike="noStrike" kern="1200" cap="none" spc="0" normalizeH="0" baseline="0" noProof="0" dirty="0" err="1" smtClean="0">
                <a:ln w="18415" cmpd="sng">
                  <a:solidFill>
                    <a:srgbClr val="FFFFFF"/>
                  </a:solidFill>
                  <a:prstDash val="solid"/>
                </a:ln>
                <a:solidFill>
                  <a:srgbClr val="FFFFFF"/>
                </a:solidFill>
                <a:effectLst/>
                <a:uLnTx/>
                <a:uFillTx/>
                <a:latin typeface="+mn-lt"/>
                <a:ea typeface="+mn-ea"/>
                <a:cs typeface="+mn-cs"/>
              </a:rPr>
              <a:t>environmetal</a:t>
            </a:r>
            <a:r>
              <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rPr>
              <a:t>  changes based on</a:t>
            </a:r>
            <a:r>
              <a:rPr kumimoji="0" lang="en-US" altLang="zh-CN" sz="2000" b="0" i="0" u="none" strike="noStrike" kern="1200" cap="none" spc="0" normalizeH="0" noProof="0" dirty="0" smtClean="0">
                <a:ln w="18415" cmpd="sng">
                  <a:solidFill>
                    <a:srgbClr val="FFFFFF"/>
                  </a:solidFill>
                  <a:prstDash val="solid"/>
                </a:ln>
                <a:solidFill>
                  <a:srgbClr val="FFFFFF"/>
                </a:solidFill>
                <a:effectLst/>
                <a:uLnTx/>
                <a:uFillTx/>
                <a:latin typeface="+mn-lt"/>
                <a:ea typeface="+mn-ea"/>
                <a:cs typeface="+mn-cs"/>
              </a:rPr>
              <a:t> RS, </a:t>
            </a:r>
            <a:r>
              <a:rPr lang="en-US" altLang="zh-CN" sz="2000" dirty="0" smtClean="0">
                <a:ln w="18415" cmpd="sng">
                  <a:solidFill>
                    <a:srgbClr val="FFFFFF"/>
                  </a:solidFill>
                  <a:prstDash val="solid"/>
                </a:ln>
                <a:solidFill>
                  <a:srgbClr val="FFFFFF"/>
                </a:solidFill>
              </a:rPr>
              <a:t>GIS and </a:t>
            </a:r>
            <a:r>
              <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rPr>
              <a:t>high performance computing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rPr>
              <a:t>Fishery ecological disaster</a:t>
            </a:r>
            <a:r>
              <a:rPr kumimoji="0" lang="en-US" altLang="zh-CN" sz="2000" b="0" i="0" u="none" strike="noStrike" kern="1200" cap="none" spc="0" normalizeH="0" noProof="0" dirty="0" smtClean="0">
                <a:ln w="18415" cmpd="sng">
                  <a:solidFill>
                    <a:srgbClr val="FFFFFF"/>
                  </a:solidFill>
                  <a:prstDash val="solid"/>
                </a:ln>
                <a:solidFill>
                  <a:srgbClr val="FFFFFF"/>
                </a:solidFill>
                <a:effectLst/>
                <a:uLnTx/>
                <a:uFillTx/>
                <a:latin typeface="+mn-lt"/>
                <a:ea typeface="+mn-ea"/>
                <a:cs typeface="+mn-cs"/>
              </a:rPr>
              <a:t> monitoring </a:t>
            </a:r>
            <a:r>
              <a:rPr lang="en-US" altLang="zh-CN" sz="2000" baseline="0" dirty="0" smtClean="0">
                <a:ln w="18415" cmpd="sng">
                  <a:solidFill>
                    <a:srgbClr val="FFFFFF"/>
                  </a:solidFill>
                  <a:prstDash val="solid"/>
                </a:ln>
                <a:solidFill>
                  <a:srgbClr val="FFFFFF"/>
                </a:solidFill>
              </a:rPr>
              <a:t>and  impact assessment</a:t>
            </a:r>
            <a:endParaRPr kumimoji="0" lang="en-US" altLang="zh-CN" sz="2000" b="0" i="0" u="none" strike="noStrike" kern="1200" cap="none" spc="0" normalizeH="0" baseline="0" noProof="0" dirty="0" smtClean="0">
              <a:ln w="18415" cmpd="sng">
                <a:solidFill>
                  <a:srgbClr val="FFFFFF"/>
                </a:solidFill>
                <a:prstDash val="solid"/>
              </a:ln>
              <a:solidFill>
                <a:srgbClr val="FFFFFF"/>
              </a:solidFill>
              <a:effectLst/>
              <a:uLnTx/>
              <a:uFillTx/>
              <a:latin typeface="+mn-lt"/>
              <a:ea typeface="+mn-ea"/>
              <a:cs typeface="+mn-cs"/>
            </a:endParaRPr>
          </a:p>
        </p:txBody>
      </p:sp>
      <p:sp>
        <p:nvSpPr>
          <p:cNvPr id="9" name="AutoShape 13"/>
          <p:cNvSpPr>
            <a:spLocks noChangeArrowheads="1"/>
          </p:cNvSpPr>
          <p:nvPr/>
        </p:nvSpPr>
        <p:spPr bwMode="auto">
          <a:xfrm>
            <a:off x="4714876" y="2928934"/>
            <a:ext cx="571504" cy="714380"/>
          </a:xfrm>
          <a:prstGeom prst="rightArrow">
            <a:avLst>
              <a:gd name="adj1" fmla="val 50000"/>
              <a:gd name="adj2" fmla="val 25000"/>
            </a:avLst>
          </a:prstGeom>
          <a:gradFill>
            <a:gsLst>
              <a:gs pos="0">
                <a:srgbClr val="000082"/>
              </a:gs>
              <a:gs pos="30000">
                <a:srgbClr val="66008F"/>
              </a:gs>
              <a:gs pos="64999">
                <a:srgbClr val="BA0066"/>
              </a:gs>
              <a:gs pos="89999">
                <a:srgbClr val="FF0000"/>
              </a:gs>
              <a:gs pos="100000">
                <a:srgbClr val="FF8200"/>
              </a:gs>
            </a:gsLst>
            <a:lin ang="5400000" scaled="0"/>
          </a:gradFill>
          <a:ln w="9525">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none" anchor="ctr"/>
          <a:lstStyle/>
          <a:p>
            <a:endParaRPr lang="zh-CN" altLang="en-US"/>
          </a:p>
        </p:txBody>
      </p:sp>
      <p:sp>
        <p:nvSpPr>
          <p:cNvPr id="10" name="Rectangle 3"/>
          <p:cNvSpPr txBox="1">
            <a:spLocks noChangeArrowheads="1"/>
          </p:cNvSpPr>
          <p:nvPr/>
        </p:nvSpPr>
        <p:spPr bwMode="auto">
          <a:xfrm>
            <a:off x="5500694" y="2000240"/>
            <a:ext cx="3348037" cy="2571768"/>
          </a:xfrm>
          <a:prstGeom prst="rect">
            <a:avLst/>
          </a:prstGeom>
          <a:noFill/>
          <a:ln>
            <a:noFill/>
          </a:ln>
          <a:effectLst/>
          <a:extLst>
            <a:ext uri="{909E8E84-426E-40DD-AFC4-6F175D3DCCD1}"/>
            <a:ext uri="{91240B29-F687-4F45-9708-019B960494DF}"/>
            <a:ext uri="{AF507438-7753-43E0-B8FC-AC1667EBCBE1}"/>
          </a:extLst>
        </p:spPr>
        <p:txBody>
          <a:bodyPr/>
          <a:lstStyle/>
          <a:p>
            <a:pPr>
              <a:spcBef>
                <a:spcPct val="20000"/>
              </a:spcBef>
              <a:buFont typeface="Wingdings" pitchFamily="2" charset="2"/>
              <a:buNone/>
              <a:defRPr/>
            </a:pPr>
            <a:r>
              <a:rPr lang="en-US" altLang="zh-CN" sz="2400" dirty="0" smtClean="0">
                <a:ln w="1905"/>
                <a:effectLst>
                  <a:innerShdw blurRad="69850" dist="43180" dir="5400000">
                    <a:srgbClr val="000000">
                      <a:alpha val="65000"/>
                    </a:srgbClr>
                  </a:innerShdw>
                </a:effectLst>
                <a:ea typeface="黑体" pitchFamily="49" charset="-122"/>
              </a:rPr>
              <a:t>Fishery Science</a:t>
            </a:r>
          </a:p>
          <a:p>
            <a:pPr>
              <a:spcBef>
                <a:spcPct val="20000"/>
              </a:spcBef>
              <a:buFont typeface="Wingdings" pitchFamily="2" charset="2"/>
              <a:buNone/>
              <a:defRPr/>
            </a:pPr>
            <a:r>
              <a:rPr lang="en-US" altLang="zh-CN" sz="2400" dirty="0" smtClean="0">
                <a:ln w="1905"/>
                <a:effectLst>
                  <a:innerShdw blurRad="69850" dist="43180" dir="5400000">
                    <a:srgbClr val="000000">
                      <a:alpha val="65000"/>
                    </a:srgbClr>
                  </a:innerShdw>
                </a:effectLst>
                <a:ea typeface="黑体" pitchFamily="49" charset="-122"/>
              </a:rPr>
              <a:t>Ecology</a:t>
            </a:r>
            <a:endParaRPr lang="en-US" altLang="zh-CN" sz="2400" dirty="0">
              <a:ln w="1905"/>
              <a:effectLst>
                <a:innerShdw blurRad="69850" dist="43180" dir="5400000">
                  <a:srgbClr val="000000">
                    <a:alpha val="65000"/>
                  </a:srgbClr>
                </a:innerShdw>
              </a:effectLst>
              <a:ea typeface="黑体" pitchFamily="49" charset="-122"/>
            </a:endParaRPr>
          </a:p>
          <a:p>
            <a:pPr>
              <a:spcBef>
                <a:spcPct val="20000"/>
              </a:spcBef>
              <a:buFont typeface="Wingdings" pitchFamily="2" charset="2"/>
              <a:buNone/>
              <a:defRPr/>
            </a:pPr>
            <a:r>
              <a:rPr lang="en-US" altLang="zh-CN" sz="2400" dirty="0">
                <a:ln w="1905"/>
                <a:effectLst>
                  <a:innerShdw blurRad="69850" dist="43180" dir="5400000">
                    <a:srgbClr val="000000">
                      <a:alpha val="65000"/>
                    </a:srgbClr>
                  </a:innerShdw>
                </a:effectLst>
                <a:ea typeface="黑体" pitchFamily="49" charset="-122"/>
              </a:rPr>
              <a:t>Ocean science</a:t>
            </a:r>
          </a:p>
          <a:p>
            <a:pPr>
              <a:spcBef>
                <a:spcPct val="20000"/>
              </a:spcBef>
              <a:buFont typeface="Wingdings" pitchFamily="2" charset="2"/>
              <a:buNone/>
              <a:defRPr/>
            </a:pPr>
            <a:r>
              <a:rPr lang="en-US" altLang="zh-CN" sz="2400" dirty="0">
                <a:ln w="1905"/>
                <a:effectLst>
                  <a:innerShdw blurRad="69850" dist="43180" dir="5400000">
                    <a:srgbClr val="000000">
                      <a:alpha val="65000"/>
                    </a:srgbClr>
                  </a:innerShdw>
                </a:effectLst>
                <a:ea typeface="黑体" pitchFamily="49" charset="-122"/>
              </a:rPr>
              <a:t>Geography</a:t>
            </a:r>
          </a:p>
          <a:p>
            <a:pPr>
              <a:spcBef>
                <a:spcPct val="20000"/>
              </a:spcBef>
              <a:buFont typeface="Wingdings" pitchFamily="2" charset="2"/>
              <a:buNone/>
              <a:defRPr/>
            </a:pPr>
            <a:r>
              <a:rPr lang="en-US" altLang="zh-CN" sz="2400" dirty="0" err="1">
                <a:ln w="1905"/>
                <a:effectLst>
                  <a:innerShdw blurRad="69850" dist="43180" dir="5400000">
                    <a:srgbClr val="000000">
                      <a:alpha val="65000"/>
                    </a:srgbClr>
                  </a:innerShdw>
                </a:effectLst>
                <a:ea typeface="黑体" pitchFamily="49" charset="-122"/>
              </a:rPr>
              <a:t>Geocomputational</a:t>
            </a:r>
            <a:r>
              <a:rPr lang="en-US" altLang="zh-CN" sz="2400" dirty="0">
                <a:ln w="1905"/>
                <a:effectLst>
                  <a:innerShdw blurRad="69850" dist="43180" dir="5400000">
                    <a:srgbClr val="000000">
                      <a:alpha val="65000"/>
                    </a:srgbClr>
                  </a:innerShdw>
                </a:effectLst>
                <a:ea typeface="黑体" pitchFamily="49" charset="-122"/>
              </a:rPr>
              <a:t> science</a:t>
            </a:r>
          </a:p>
        </p:txBody>
      </p:sp>
      <p:sp>
        <p:nvSpPr>
          <p:cNvPr id="11" name="Rectangle 3"/>
          <p:cNvSpPr txBox="1">
            <a:spLocks noChangeArrowheads="1"/>
          </p:cNvSpPr>
          <p:nvPr/>
        </p:nvSpPr>
        <p:spPr bwMode="auto">
          <a:xfrm>
            <a:off x="428596" y="5500702"/>
            <a:ext cx="8358246" cy="1071570"/>
          </a:xfrm>
          <a:prstGeom prst="rect">
            <a:avLst/>
          </a:prstGeom>
          <a:noFill/>
          <a:ln>
            <a:noFill/>
          </a:ln>
          <a:effectLst/>
          <a:extLst>
            <a:ext uri="{909E8E84-426E-40DD-AFC4-6F175D3DCCD1}"/>
            <a:ext uri="{91240B29-F687-4F45-9708-019B960494DF}"/>
            <a:ext uri="{AF507438-7753-43E0-B8FC-AC1667EBCBE1}"/>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spcBef>
                <a:spcPct val="20000"/>
              </a:spcBef>
              <a:buFont typeface="Wingdings" pitchFamily="2" charset="2"/>
              <a:buNone/>
              <a:defRPr/>
            </a:pPr>
            <a:r>
              <a:rPr lang="en-US" altLang="zh-CN"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黑体" pitchFamily="49" charset="-122"/>
              </a:rPr>
              <a:t>Observation, experiment, simulation combined in support of </a:t>
            </a:r>
            <a:r>
              <a:rPr lang="en-US" altLang="zh-CN"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黑体" pitchFamily="49" charset="-122"/>
              </a:rPr>
              <a:t>fishery resources and ecological environmental protection.</a:t>
            </a:r>
            <a:endParaRPr lang="en-US" altLang="zh-CN"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a typeface="黑体"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4000" dirty="0"/>
          </a:p>
        </p:txBody>
      </p:sp>
      <p:sp>
        <p:nvSpPr>
          <p:cNvPr id="4" name="Rectangle 2"/>
          <p:cNvSpPr txBox="1">
            <a:spLocks noChangeArrowheads="1"/>
          </p:cNvSpPr>
          <p:nvPr/>
        </p:nvSpPr>
        <p:spPr>
          <a:xfrm>
            <a:off x="0" y="1"/>
            <a:ext cx="8247063" cy="785794"/>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Research</a:t>
            </a:r>
            <a:r>
              <a:rPr kumimoji="0" lang="en-US" altLang="zh-CN" sz="36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华文新魏" pitchFamily="2" charset="-122"/>
                <a:cs typeface="+mj-cs"/>
              </a:rPr>
              <a:t> </a:t>
            </a:r>
            <a:r>
              <a:rPr kumimoji="0" lang="en-US" altLang="zh-CN" sz="36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华文新魏" pitchFamily="2" charset="-122"/>
                <a:cs typeface="+mj-cs"/>
              </a:rPr>
              <a:t>strategies</a:t>
            </a:r>
            <a:endParaRPr kumimoji="0" lang="en-US" altLang="zh-CN" sz="3600" b="1" i="0" u="none" strike="noStrike" kern="120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mj-lt"/>
              <a:ea typeface="华文新魏" pitchFamily="2" charset="-122"/>
              <a:cs typeface="+mj-cs"/>
            </a:endParaRPr>
          </a:p>
        </p:txBody>
      </p:sp>
      <p:sp>
        <p:nvSpPr>
          <p:cNvPr id="5" name="Text Box 5"/>
          <p:cNvSpPr txBox="1">
            <a:spLocks noChangeArrowheads="1"/>
          </p:cNvSpPr>
          <p:nvPr/>
        </p:nvSpPr>
        <p:spPr bwMode="auto">
          <a:xfrm>
            <a:off x="1116013" y="1412875"/>
            <a:ext cx="7053149" cy="954107"/>
          </a:xfrm>
          <a:prstGeom prst="rect">
            <a:avLst/>
          </a:prstGeom>
          <a:noFill/>
          <a:ln w="9525">
            <a:noFill/>
            <a:miter lim="800000"/>
            <a:headEnd/>
            <a:tailEnd/>
          </a:ln>
        </p:spPr>
        <p:txBody>
          <a:bodyPr wrap="none">
            <a:spAutoFit/>
          </a:bodyPr>
          <a:lstStyle/>
          <a:p>
            <a:pPr algn="ctr"/>
            <a:r>
              <a:rPr lang="en-US" altLang="zh-CN" sz="2800" dirty="0">
                <a:ln w="12700">
                  <a:solidFill>
                    <a:srgbClr val="C00000"/>
                  </a:solidFill>
                  <a:prstDash val="solid"/>
                </a:ln>
                <a:solidFill>
                  <a:srgbClr val="C00000"/>
                </a:solidFill>
                <a:effectLst>
                  <a:outerShdw blurRad="41275" dist="20320" dir="1800000" algn="tl" rotWithShape="0">
                    <a:srgbClr val="000000">
                      <a:alpha val="40000"/>
                    </a:srgbClr>
                  </a:outerShdw>
                </a:effectLst>
              </a:rPr>
              <a:t>Observation – data accumulation – modeling – </a:t>
            </a:r>
          </a:p>
          <a:p>
            <a:pPr algn="ctr"/>
            <a:r>
              <a:rPr lang="en-US" altLang="zh-CN" sz="2800" dirty="0">
                <a:ln w="12700">
                  <a:solidFill>
                    <a:srgbClr val="C00000"/>
                  </a:solidFill>
                  <a:prstDash val="solid"/>
                </a:ln>
                <a:solidFill>
                  <a:srgbClr val="C00000"/>
                </a:solidFill>
                <a:effectLst>
                  <a:outerShdw blurRad="41275" dist="20320" dir="1800000" algn="tl" rotWithShape="0">
                    <a:srgbClr val="000000">
                      <a:alpha val="40000"/>
                    </a:srgbClr>
                  </a:outerShdw>
                </a:effectLst>
              </a:rPr>
              <a:t>understanding – policy making</a:t>
            </a:r>
          </a:p>
        </p:txBody>
      </p:sp>
      <p:sp>
        <p:nvSpPr>
          <p:cNvPr id="6"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pSp>
        <p:nvGrpSpPr>
          <p:cNvPr id="7" name="组合 6"/>
          <p:cNvGrpSpPr/>
          <p:nvPr/>
        </p:nvGrpSpPr>
        <p:grpSpPr>
          <a:xfrm>
            <a:off x="285720" y="2500306"/>
            <a:ext cx="8507413" cy="3097213"/>
            <a:chOff x="285720" y="2500306"/>
            <a:chExt cx="8507413" cy="3097213"/>
          </a:xfrm>
          <a:solidFill>
            <a:schemeClr val="bg1"/>
          </a:solidFill>
          <a:effectLst>
            <a:outerShdw blurRad="50800" dist="38100" dir="13500000" algn="br" rotWithShape="0">
              <a:prstClr val="black">
                <a:alpha val="40000"/>
              </a:prstClr>
            </a:outerShdw>
          </a:effectLst>
        </p:grpSpPr>
        <p:sp>
          <p:nvSpPr>
            <p:cNvPr id="8" name="AutoShape 20"/>
            <p:cNvSpPr>
              <a:spLocks noChangeAspect="1" noChangeArrowheads="1" noTextEdit="1"/>
            </p:cNvSpPr>
            <p:nvPr/>
          </p:nvSpPr>
          <p:spPr bwMode="auto">
            <a:xfrm>
              <a:off x="285720" y="2500306"/>
              <a:ext cx="8507413" cy="3097213"/>
            </a:xfrm>
            <a:prstGeom prst="rect">
              <a:avLst/>
            </a:prstGeom>
            <a:grpFill/>
            <a:ln>
              <a:noFill/>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endParaRPr lang="zh-CN" altLang="en-US" dirty="0">
                <a:solidFill>
                  <a:schemeClr val="bg2"/>
                </a:solidFill>
                <a:effectLst>
                  <a:outerShdw blurRad="50800" dist="38100" dir="5400000" algn="t" rotWithShape="0">
                    <a:prstClr val="black">
                      <a:alpha val="40000"/>
                    </a:prstClr>
                  </a:outerShdw>
                </a:effectLst>
              </a:endParaRPr>
            </a:p>
          </p:txBody>
        </p:sp>
        <p:sp>
          <p:nvSpPr>
            <p:cNvPr id="9" name="Text Box 8"/>
            <p:cNvSpPr txBox="1">
              <a:spLocks noChangeArrowheads="1"/>
            </p:cNvSpPr>
            <p:nvPr/>
          </p:nvSpPr>
          <p:spPr bwMode="auto">
            <a:xfrm rot="19879612">
              <a:off x="1601828" y="3099191"/>
              <a:ext cx="1672832" cy="2732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85954" tIns="42977" rIns="85954" bIns="42977"/>
            <a:lstStyle/>
            <a:p>
              <a:pPr algn="ctr"/>
              <a:r>
                <a:rPr lang="en-US" altLang="zh-CN" sz="1600" b="0" dirty="0">
                  <a:solidFill>
                    <a:srgbClr val="000000"/>
                  </a:solidFill>
                  <a:cs typeface="Arial" pitchFamily="34" charset="0"/>
                </a:rPr>
                <a:t>Effect evaluation</a:t>
              </a:r>
              <a:endParaRPr lang="en-US" altLang="zh-CN" sz="1600" b="0" dirty="0"/>
            </a:p>
          </p:txBody>
        </p:sp>
        <p:sp>
          <p:nvSpPr>
            <p:cNvPr id="10" name="Rectangle 18"/>
            <p:cNvSpPr>
              <a:spLocks noChangeArrowheads="1"/>
            </p:cNvSpPr>
            <p:nvPr/>
          </p:nvSpPr>
          <p:spPr bwMode="auto">
            <a:xfrm>
              <a:off x="3461937" y="4935469"/>
              <a:ext cx="2357042" cy="655495"/>
            </a:xfrm>
            <a:prstGeom prst="rect">
              <a:avLst/>
            </a:prstGeom>
            <a:solidFill>
              <a:srgbClr val="CC9900"/>
            </a:solidFill>
            <a:ln>
              <a:headEnd/>
              <a:tailEnd/>
            </a:ln>
          </p:spPr>
          <p:style>
            <a:lnRef idx="3">
              <a:schemeClr val="lt1"/>
            </a:lnRef>
            <a:fillRef idx="1">
              <a:schemeClr val="accent1"/>
            </a:fillRef>
            <a:effectRef idx="1">
              <a:schemeClr val="accent1"/>
            </a:effectRef>
            <a:fontRef idx="minor">
              <a:schemeClr val="lt1"/>
            </a:fontRef>
          </p:style>
          <p:txBody>
            <a:bodyPr lIns="85954" tIns="42977" rIns="85954" bIns="42977" anchor="ctr"/>
            <a:lstStyle/>
            <a:p>
              <a:pPr algn="ctr"/>
              <a:r>
                <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rPr>
                <a:t>Understanding</a:t>
              </a:r>
            </a:p>
          </p:txBody>
        </p:sp>
        <p:sp>
          <p:nvSpPr>
            <p:cNvPr id="11" name="Rectangle 17"/>
            <p:cNvSpPr>
              <a:spLocks noChangeArrowheads="1"/>
            </p:cNvSpPr>
            <p:nvPr/>
          </p:nvSpPr>
          <p:spPr bwMode="auto">
            <a:xfrm>
              <a:off x="285720" y="3811296"/>
              <a:ext cx="2519785" cy="655495"/>
            </a:xfrm>
            <a:prstGeom prst="rect">
              <a:avLst/>
            </a:prstGeom>
            <a:solidFill>
              <a:schemeClr val="accent1">
                <a:lumMod val="75000"/>
              </a:schemeClr>
            </a:solidFill>
            <a:ln>
              <a:headEnd/>
              <a:tailEnd/>
            </a:ln>
          </p:spPr>
          <p:style>
            <a:lnRef idx="3">
              <a:schemeClr val="lt1"/>
            </a:lnRef>
            <a:fillRef idx="1">
              <a:schemeClr val="accent3"/>
            </a:fillRef>
            <a:effectRef idx="1">
              <a:schemeClr val="accent3"/>
            </a:effectRef>
            <a:fontRef idx="minor">
              <a:schemeClr val="lt1"/>
            </a:fontRef>
          </p:style>
          <p:txBody>
            <a:bodyPr lIns="85954" tIns="42977" rIns="85954" bIns="42977" anchor="ct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rPr>
                <a:t>Experiment and observation</a:t>
              </a:r>
            </a:p>
          </p:txBody>
        </p:sp>
        <p:sp>
          <p:nvSpPr>
            <p:cNvPr id="12" name="Line 15"/>
            <p:cNvSpPr>
              <a:spLocks noChangeShapeType="1"/>
            </p:cNvSpPr>
            <p:nvPr/>
          </p:nvSpPr>
          <p:spPr bwMode="auto">
            <a:xfrm flipV="1">
              <a:off x="1714480" y="2870660"/>
              <a:ext cx="1763841" cy="963765"/>
            </a:xfrm>
            <a:prstGeom prst="line">
              <a:avLst/>
            </a:prstGeom>
            <a:grpFill/>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zh-CN" altLang="en-US">
                <a:solidFill>
                  <a:schemeClr val="tx1"/>
                </a:solidFill>
              </a:endParaRPr>
            </a:p>
          </p:txBody>
        </p:sp>
        <p:sp>
          <p:nvSpPr>
            <p:cNvPr id="13" name="Line 13"/>
            <p:cNvSpPr>
              <a:spLocks noChangeShapeType="1"/>
            </p:cNvSpPr>
            <p:nvPr/>
          </p:nvSpPr>
          <p:spPr bwMode="auto">
            <a:xfrm>
              <a:off x="1682688" y="4455866"/>
              <a:ext cx="1808740" cy="847773"/>
            </a:xfrm>
            <a:prstGeom prst="line">
              <a:avLst/>
            </a:prstGeom>
            <a:grpFill/>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zh-CN" altLang="en-US">
                <a:solidFill>
                  <a:schemeClr val="tx1"/>
                </a:solidFill>
              </a:endParaRPr>
            </a:p>
          </p:txBody>
        </p:sp>
        <p:sp>
          <p:nvSpPr>
            <p:cNvPr id="14" name="Line 14"/>
            <p:cNvSpPr>
              <a:spLocks noChangeShapeType="1"/>
            </p:cNvSpPr>
            <p:nvPr/>
          </p:nvSpPr>
          <p:spPr bwMode="auto">
            <a:xfrm>
              <a:off x="2800043" y="4153245"/>
              <a:ext cx="3645878" cy="0"/>
            </a:xfrm>
            <a:prstGeom prst="line">
              <a:avLst/>
            </a:prstGeom>
            <a:grpFill/>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zh-CN" altLang="en-US"/>
            </a:p>
          </p:txBody>
        </p:sp>
        <p:sp>
          <p:nvSpPr>
            <p:cNvPr id="15" name="Text Box 7"/>
            <p:cNvSpPr txBox="1">
              <a:spLocks noChangeArrowheads="1"/>
            </p:cNvSpPr>
            <p:nvPr/>
          </p:nvSpPr>
          <p:spPr bwMode="auto">
            <a:xfrm rot="1692868">
              <a:off x="6009482" y="3035662"/>
              <a:ext cx="1742114" cy="28415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85954" tIns="42977" rIns="85954" bIns="42977"/>
            <a:lstStyle/>
            <a:p>
              <a:r>
                <a:rPr lang="en-US" altLang="zh-CN" sz="1600" b="0" dirty="0">
                  <a:solidFill>
                    <a:srgbClr val="000000"/>
                  </a:solidFill>
                  <a:cs typeface="Arial" pitchFamily="34" charset="0"/>
                </a:rPr>
                <a:t>Impact assessment</a:t>
              </a:r>
            </a:p>
          </p:txBody>
        </p:sp>
        <p:sp>
          <p:nvSpPr>
            <p:cNvPr id="16" name="Text Box 9"/>
            <p:cNvSpPr txBox="1">
              <a:spLocks noChangeArrowheads="1"/>
            </p:cNvSpPr>
            <p:nvPr/>
          </p:nvSpPr>
          <p:spPr bwMode="auto">
            <a:xfrm>
              <a:off x="4714876" y="3286124"/>
              <a:ext cx="365662" cy="150019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eaVert" lIns="85954" tIns="42977" rIns="85954" bIns="42977"/>
            <a:lstStyle/>
            <a:p>
              <a:r>
                <a:rPr lang="en-US" altLang="zh-CN" dirty="0">
                  <a:solidFill>
                    <a:srgbClr val="000000"/>
                  </a:solidFill>
                  <a:cs typeface="Arial" pitchFamily="34" charset="0"/>
                </a:rPr>
                <a:t>Improve policy</a:t>
              </a:r>
              <a:endParaRPr lang="en-US" altLang="zh-CN" dirty="0"/>
            </a:p>
          </p:txBody>
        </p:sp>
        <p:sp>
          <p:nvSpPr>
            <p:cNvPr id="17" name="Rectangle 16"/>
            <p:cNvSpPr>
              <a:spLocks noChangeArrowheads="1"/>
            </p:cNvSpPr>
            <p:nvPr/>
          </p:nvSpPr>
          <p:spPr bwMode="auto">
            <a:xfrm>
              <a:off x="6437184" y="3803648"/>
              <a:ext cx="2355949" cy="655495"/>
            </a:xfrm>
            <a:prstGeom prst="rect">
              <a:avLst/>
            </a:prstGeom>
            <a:solidFill>
              <a:srgbClr val="008000"/>
            </a:solidFill>
            <a:ln>
              <a:headEnd/>
              <a:tailEnd/>
            </a:ln>
          </p:spPr>
          <p:style>
            <a:lnRef idx="3">
              <a:schemeClr val="lt1"/>
            </a:lnRef>
            <a:fillRef idx="1">
              <a:schemeClr val="accent3"/>
            </a:fillRef>
            <a:effectRef idx="1">
              <a:schemeClr val="accent3"/>
            </a:effectRef>
            <a:fontRef idx="minor">
              <a:schemeClr val="lt1"/>
            </a:fontRef>
          </p:style>
          <p:txBody>
            <a:bodyPr lIns="85954" tIns="42977" rIns="85954" bIns="42977" anchor="ct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rPr>
                <a:t>Simulation and prediction</a:t>
              </a:r>
            </a:p>
          </p:txBody>
        </p:sp>
        <p:sp>
          <p:nvSpPr>
            <p:cNvPr id="18" name="Rectangle 19"/>
            <p:cNvSpPr>
              <a:spLocks noChangeArrowheads="1"/>
            </p:cNvSpPr>
            <p:nvPr/>
          </p:nvSpPr>
          <p:spPr bwMode="auto">
            <a:xfrm>
              <a:off x="3478321" y="2500306"/>
              <a:ext cx="2354857" cy="655495"/>
            </a:xfrm>
            <a:prstGeom prst="rect">
              <a:avLst/>
            </a:prstGeom>
            <a:solidFill>
              <a:schemeClr val="accent2"/>
            </a:solidFill>
            <a:ln>
              <a:headEnd/>
              <a:tailEnd/>
            </a:ln>
          </p:spPr>
          <p:style>
            <a:lnRef idx="3">
              <a:schemeClr val="lt1"/>
            </a:lnRef>
            <a:fillRef idx="1">
              <a:schemeClr val="accent1"/>
            </a:fillRef>
            <a:effectRef idx="1">
              <a:schemeClr val="accent1"/>
            </a:effectRef>
            <a:fontRef idx="minor">
              <a:schemeClr val="lt1"/>
            </a:fontRef>
          </p:style>
          <p:txBody>
            <a:bodyPr lIns="85954" tIns="42977" rIns="85954" bIns="42977" anchor="ctr"/>
            <a:lstStyle/>
            <a:p>
              <a:pPr algn="ctr"/>
              <a:r>
                <a:rPr lang="en-US" altLang="zh-CN" sz="2000" dirty="0">
                  <a:ln w="18415" cmpd="sng">
                    <a:solidFill>
                      <a:srgbClr val="FFFFFF"/>
                    </a:solidFill>
                    <a:prstDash val="solid"/>
                  </a:ln>
                  <a:solidFill>
                    <a:srgbClr val="FFFFFF"/>
                  </a:solidFill>
                  <a:effectLst>
                    <a:outerShdw blurRad="63500" dir="3600000" algn="tl" rotWithShape="0">
                      <a:srgbClr val="000000">
                        <a:alpha val="70000"/>
                      </a:srgbClr>
                    </a:outerShdw>
                  </a:effectLst>
                </a:rPr>
                <a:t>Environment policy</a:t>
              </a:r>
            </a:p>
          </p:txBody>
        </p:sp>
        <p:sp>
          <p:nvSpPr>
            <p:cNvPr id="19" name="Line 10"/>
            <p:cNvSpPr>
              <a:spLocks noChangeShapeType="1"/>
            </p:cNvSpPr>
            <p:nvPr/>
          </p:nvSpPr>
          <p:spPr bwMode="auto">
            <a:xfrm flipH="1" flipV="1">
              <a:off x="4664487" y="3155801"/>
              <a:ext cx="12015" cy="1779668"/>
            </a:xfrm>
            <a:prstGeom prst="line">
              <a:avLst/>
            </a:prstGeom>
            <a:grpFill/>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zh-CN" altLang="en-US"/>
            </a:p>
          </p:txBody>
        </p:sp>
        <p:sp>
          <p:nvSpPr>
            <p:cNvPr id="20" name="Line 11"/>
            <p:cNvSpPr>
              <a:spLocks noChangeShapeType="1"/>
            </p:cNvSpPr>
            <p:nvPr/>
          </p:nvSpPr>
          <p:spPr bwMode="auto">
            <a:xfrm flipH="1" flipV="1">
              <a:off x="5825532" y="2834608"/>
              <a:ext cx="1939998" cy="1023020"/>
            </a:xfrm>
            <a:prstGeom prst="line">
              <a:avLst/>
            </a:prstGeom>
            <a:grpFill/>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zh-CN" altLang="en-US">
                <a:solidFill>
                  <a:schemeClr val="tx1"/>
                </a:solidFill>
              </a:endParaRPr>
            </a:p>
          </p:txBody>
        </p:sp>
        <p:sp>
          <p:nvSpPr>
            <p:cNvPr id="21" name="Line 12"/>
            <p:cNvSpPr>
              <a:spLocks noChangeShapeType="1"/>
            </p:cNvSpPr>
            <p:nvPr/>
          </p:nvSpPr>
          <p:spPr bwMode="auto">
            <a:xfrm flipH="1">
              <a:off x="5715008" y="4500570"/>
              <a:ext cx="1873010" cy="857256"/>
            </a:xfrm>
            <a:prstGeom prst="line">
              <a:avLst/>
            </a:prstGeom>
            <a:grpFill/>
            <a:ln>
              <a:headEnd/>
              <a:tailEnd type="triangle" w="med" len="med"/>
            </a:ln>
          </p:spPr>
          <p:style>
            <a:lnRef idx="2">
              <a:schemeClr val="accent6"/>
            </a:lnRef>
            <a:fillRef idx="0">
              <a:schemeClr val="accent6"/>
            </a:fillRef>
            <a:effectRef idx="1">
              <a:schemeClr val="accent6"/>
            </a:effectRef>
            <a:fontRef idx="minor">
              <a:schemeClr val="tx1"/>
            </a:fontRef>
          </p:style>
          <p:txBody>
            <a:bodyPr/>
            <a:lstStyle/>
            <a:p>
              <a:endParaRPr lang="zh-CN" altLang="en-US">
                <a:solidFill>
                  <a:schemeClr val="tx1"/>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F:\地球系统科学研究中心宣传册最终稿\136902.jpg"/>
          <p:cNvPicPr>
            <a:picLocks noChangeAspect="1" noChangeArrowheads="1"/>
          </p:cNvPicPr>
          <p:nvPr/>
        </p:nvPicPr>
        <p:blipFill>
          <a:blip r:embed="rId2" cstate="print"/>
          <a:srcRect/>
          <a:stretch>
            <a:fillRect/>
          </a:stretch>
        </p:blipFill>
        <p:spPr bwMode="auto">
          <a:xfrm>
            <a:off x="0" y="3357562"/>
            <a:ext cx="3500438" cy="3500438"/>
          </a:xfrm>
          <a:prstGeom prst="rect">
            <a:avLst/>
          </a:prstGeom>
          <a:noFill/>
        </p:spPr>
      </p:pic>
      <p:sp>
        <p:nvSpPr>
          <p:cNvPr id="4" name="Rectangle 2"/>
          <p:cNvSpPr txBox="1">
            <a:spLocks noChangeArrowheads="1"/>
          </p:cNvSpPr>
          <p:nvPr/>
        </p:nvSpPr>
        <p:spPr>
          <a:xfrm>
            <a:off x="0" y="2214554"/>
            <a:ext cx="9143999" cy="976322"/>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ctr">
              <a:lnSpc>
                <a:spcPct val="110000"/>
              </a:lnSpc>
              <a:spcBef>
                <a:spcPct val="0"/>
              </a:spcBef>
            </a:pPr>
            <a:r>
              <a:rPr lang="en-US" altLang="zh-CN" sz="4000" b="1" dirty="0" smtClean="0">
                <a:ln w="12700">
                  <a:solidFill>
                    <a:schemeClr val="tx2">
                      <a:satMod val="155000"/>
                    </a:schemeClr>
                  </a:solidFill>
                  <a:prstDash val="solid"/>
                </a:ln>
                <a:solidFill>
                  <a:schemeClr val="tx2">
                    <a:lumMod val="50000"/>
                  </a:schemeClr>
                </a:solidFill>
                <a:effectLst>
                  <a:outerShdw blurRad="41275" dist="20320" dir="1800000" algn="tl" rotWithShape="0">
                    <a:srgbClr val="000000">
                      <a:alpha val="40000"/>
                    </a:srgbClr>
                  </a:outerShdw>
                </a:effectLst>
                <a:latin typeface="+mj-lt"/>
                <a:ea typeface="+mj-ea"/>
                <a:cs typeface="+mj-cs"/>
              </a:rPr>
              <a:t>Case studies in costal area</a:t>
            </a:r>
          </a:p>
        </p:txBody>
      </p:sp>
      <p:sp>
        <p:nvSpPr>
          <p:cNvPr id="5" name="矩形 4"/>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6" name="矩形 5"/>
          <p:cNvSpPr/>
          <p:nvPr/>
        </p:nvSpPr>
        <p:spPr>
          <a:xfrm>
            <a:off x="1828800" y="1"/>
            <a:ext cx="7315200" cy="830997"/>
          </a:xfrm>
          <a:prstGeom prst="rect">
            <a:avLst/>
          </a:prstGeom>
        </p:spPr>
        <p:txBody>
          <a:bodyPr wrap="square">
            <a:spAutoFit/>
          </a:bodyPr>
          <a:lstStyle/>
          <a:p>
            <a:pPr algn="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hinese</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47FF9A"/>
                </a:solidFill>
                <a:effectLst>
                  <a:innerShdw blurRad="69850" dist="43180" dir="5400000">
                    <a:srgbClr val="000000">
                      <a:alpha val="65000"/>
                    </a:srgbClr>
                  </a:innerShdw>
                </a:effectLst>
              </a:rPr>
              <a:t>A</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cademy</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of</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smtClean="0">
                <a:ln w="1905"/>
                <a:solidFill>
                  <a:srgbClr val="FFE48F"/>
                </a:solidFill>
                <a:effectLst>
                  <a:innerShdw blurRad="69850" dist="43180" dir="5400000">
                    <a:srgbClr val="000000">
                      <a:alpha val="65000"/>
                    </a:srgbClr>
                  </a:innerShdw>
                </a:effectLst>
              </a:rPr>
              <a:t>F</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ishery </a:t>
            </a:r>
            <a:r>
              <a:rPr lang="en-US" sz="2400" b="1" dirty="0" smtClean="0">
                <a:ln w="1905"/>
                <a:solidFill>
                  <a:schemeClr val="accent6">
                    <a:lumMod val="50000"/>
                  </a:schemeClr>
                </a:solidFill>
                <a:effectLst>
                  <a:innerShdw blurRad="69850" dist="43180" dir="5400000">
                    <a:srgbClr val="000000">
                      <a:alpha val="65000"/>
                    </a:srgbClr>
                  </a:innerShdw>
                </a:effectLst>
              </a:rPr>
              <a:t>S</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ciences</a:t>
            </a:r>
            <a:endPar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r"/>
            <a:r>
              <a:rPr lang="en-US" sz="2400" b="1" dirty="0" smtClean="0">
                <a:ln w="1905"/>
                <a:solidFill>
                  <a:srgbClr val="FFFF00"/>
                </a:solidFill>
                <a:effectLst>
                  <a:innerShdw blurRad="69850" dist="43180" dir="5400000">
                    <a:srgbClr val="000000">
                      <a:alpha val="65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esources and </a:t>
            </a:r>
            <a:r>
              <a:rPr lang="en-US" sz="2400" b="1" dirty="0" smtClean="0">
                <a:ln w="1905"/>
                <a:solidFill>
                  <a:srgbClr val="FFC000"/>
                </a:solidFill>
                <a:effectLst>
                  <a:innerShdw blurRad="69850" dist="43180" dir="5400000">
                    <a:srgbClr val="000000">
                      <a:alpha val="65000"/>
                    </a:srgbClr>
                  </a:innerShdw>
                </a:effectLst>
              </a:rPr>
              <a:t>E</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co-environmental</a:t>
            </a: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spc="50" dirty="0" smtClean="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R</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esearch </a:t>
            </a:r>
            <a:r>
              <a:rPr lang="en-US" sz="2400" b="1" spc="50" dirty="0" smtClean="0">
                <a:ln w="13500">
                  <a:solidFill>
                    <a:schemeClr val="accent1">
                      <a:shade val="2500"/>
                      <a:alpha val="6500"/>
                    </a:schemeClr>
                  </a:solidFill>
                  <a:prstDash val="solid"/>
                </a:ln>
                <a:solidFill>
                  <a:srgbClr val="92D050"/>
                </a:solidFill>
                <a:effectLst>
                  <a:innerShdw blurRad="50900" dist="38500" dir="13500000">
                    <a:srgbClr val="000000">
                      <a:alpha val="60000"/>
                    </a:srgbClr>
                  </a:innerShdw>
                </a:effectLst>
              </a:rPr>
              <a:t>C</a:t>
            </a:r>
            <a:r>
              <a:rPr lang="en-US" sz="2400" b="1"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enter</a:t>
            </a:r>
            <a:endParaRPr lang="zh-CN" altLang="en-US"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7" name="Picture 2" descr="N:\ppt\水科院logo.png"/>
          <p:cNvPicPr>
            <a:picLocks noChangeAspect="1" noChangeArrowheads="1"/>
          </p:cNvPicPr>
          <p:nvPr/>
        </p:nvPicPr>
        <p:blipFill>
          <a:blip r:embed="rId3"/>
          <a:srcRect/>
          <a:stretch>
            <a:fillRect/>
          </a:stretch>
        </p:blipFill>
        <p:spPr bwMode="auto">
          <a:xfrm>
            <a:off x="0" y="0"/>
            <a:ext cx="1495168" cy="15986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9144000" cy="7857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sz="4000" dirty="0"/>
          </a:p>
        </p:txBody>
      </p:sp>
      <p:sp>
        <p:nvSpPr>
          <p:cNvPr id="5" name="TextBox 4"/>
          <p:cNvSpPr txBox="1"/>
          <p:nvPr/>
        </p:nvSpPr>
        <p:spPr>
          <a:xfrm>
            <a:off x="0" y="1"/>
            <a:ext cx="9144000" cy="769441"/>
          </a:xfrm>
          <a:prstGeom prst="rect">
            <a:avLst/>
          </a:prstGeom>
          <a:noFill/>
        </p:spPr>
        <p:txBody>
          <a:bodyPr wrap="square" rtlCol="0">
            <a:spAutoFit/>
          </a:bodyPr>
          <a:lstStyle/>
          <a:p>
            <a:r>
              <a:rPr lang="en-US" altLang="zh-CN"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Change detection of major costal wetland cover through the reclamation construction period using time-series RS data over north of </a:t>
            </a:r>
            <a:r>
              <a:rPr lang="en-US" altLang="zh-CN" sz="2200" b="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Bohai</a:t>
            </a:r>
            <a:r>
              <a:rPr lang="en-US" altLang="zh-CN" sz="2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rPr>
              <a:t> Bay, China.</a:t>
            </a:r>
            <a:endParaRPr lang="zh-CN" altLang="en-US" sz="2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a typeface="华文新魏" pitchFamily="2" charset="-122"/>
              <a:cs typeface="+mj-cs"/>
            </a:endParaRPr>
          </a:p>
        </p:txBody>
      </p:sp>
      <p:pic>
        <p:nvPicPr>
          <p:cNvPr id="1026" name="Picture 2" descr="D:\caizhen\rs\19870514rs.jpg"/>
          <p:cNvPicPr>
            <a:picLocks noChangeAspect="1" noChangeArrowheads="1"/>
          </p:cNvPicPr>
          <p:nvPr/>
        </p:nvPicPr>
        <p:blipFill>
          <a:blip r:embed="rId3"/>
          <a:srcRect/>
          <a:stretch>
            <a:fillRect/>
          </a:stretch>
        </p:blipFill>
        <p:spPr bwMode="auto">
          <a:xfrm>
            <a:off x="71406" y="928670"/>
            <a:ext cx="3420887" cy="2571768"/>
          </a:xfrm>
          <a:prstGeom prst="rect">
            <a:avLst/>
          </a:prstGeom>
          <a:ln>
            <a:noFill/>
          </a:ln>
          <a:effectLst>
            <a:outerShdw blurRad="292100" dist="139700" dir="2700000" algn="tl" rotWithShape="0">
              <a:srgbClr val="333333">
                <a:alpha val="65000"/>
              </a:srgbClr>
            </a:outerShdw>
          </a:effectLst>
        </p:spPr>
      </p:pic>
      <p:pic>
        <p:nvPicPr>
          <p:cNvPr id="1027" name="Picture 3" descr="D:\caizhen\rs\20110820rs.jpg"/>
          <p:cNvPicPr>
            <a:picLocks noChangeAspect="1" noChangeArrowheads="1"/>
          </p:cNvPicPr>
          <p:nvPr/>
        </p:nvPicPr>
        <p:blipFill>
          <a:blip r:embed="rId4"/>
          <a:srcRect/>
          <a:stretch>
            <a:fillRect/>
          </a:stretch>
        </p:blipFill>
        <p:spPr bwMode="auto">
          <a:xfrm>
            <a:off x="71406" y="3589608"/>
            <a:ext cx="3429024" cy="2577886"/>
          </a:xfrm>
          <a:prstGeom prst="rect">
            <a:avLst/>
          </a:prstGeom>
          <a:ln>
            <a:noFill/>
          </a:ln>
          <a:effectLst>
            <a:outerShdw blurRad="292100" dist="139700" dir="2700000" algn="tl" rotWithShape="0">
              <a:srgbClr val="333333">
                <a:alpha val="65000"/>
              </a:srgbClr>
            </a:outerShdw>
          </a:effectLst>
        </p:spPr>
      </p:pic>
      <p:pic>
        <p:nvPicPr>
          <p:cNvPr id="1029" name="Picture 5" descr="D:\caizhen\SPOT\SPOT4-20120918100850new1.jpg"/>
          <p:cNvPicPr>
            <a:picLocks noChangeAspect="1" noChangeArrowheads="1"/>
          </p:cNvPicPr>
          <p:nvPr/>
        </p:nvPicPr>
        <p:blipFill>
          <a:blip r:embed="rId5"/>
          <a:srcRect/>
          <a:stretch>
            <a:fillRect/>
          </a:stretch>
        </p:blipFill>
        <p:spPr bwMode="auto">
          <a:xfrm>
            <a:off x="3643306" y="1624484"/>
            <a:ext cx="5357818" cy="377177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714612" y="3000372"/>
            <a:ext cx="806631" cy="461665"/>
          </a:xfrm>
          <a:prstGeom prst="rect">
            <a:avLst/>
          </a:prstGeom>
          <a:noFill/>
        </p:spPr>
        <p:txBody>
          <a:bodyPr wrap="none" rtlCol="0">
            <a:spAutoFit/>
          </a:bodyPr>
          <a:lstStyle/>
          <a:p>
            <a:r>
              <a:rPr lang="en-US" altLang="zh-CN" sz="2400" b="1" dirty="0" smtClean="0">
                <a:solidFill>
                  <a:schemeClr val="bg1"/>
                </a:solidFill>
                <a:effectLst>
                  <a:outerShdw blurRad="38100" dist="38100" dir="2700000" algn="tl">
                    <a:srgbClr val="000000">
                      <a:alpha val="43137"/>
                    </a:srgbClr>
                  </a:outerShdw>
                </a:effectLst>
              </a:rPr>
              <a:t>1987</a:t>
            </a:r>
            <a:endParaRPr lang="zh-CN" altLang="en-US" sz="2400" b="1"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2714612" y="5715016"/>
            <a:ext cx="806631" cy="461665"/>
          </a:xfrm>
          <a:prstGeom prst="rect">
            <a:avLst/>
          </a:prstGeom>
          <a:noFill/>
        </p:spPr>
        <p:txBody>
          <a:bodyPr wrap="none" rtlCol="0">
            <a:spAutoFit/>
          </a:bodyPr>
          <a:lstStyle/>
          <a:p>
            <a:r>
              <a:rPr lang="en-US" altLang="zh-CN" sz="2400" b="1" dirty="0" smtClean="0">
                <a:solidFill>
                  <a:schemeClr val="bg1"/>
                </a:solidFill>
                <a:effectLst>
                  <a:outerShdw blurRad="38100" dist="38100" dir="2700000" algn="tl">
                    <a:srgbClr val="000000">
                      <a:alpha val="43137"/>
                    </a:srgbClr>
                  </a:outerShdw>
                </a:effectLst>
              </a:rPr>
              <a:t>2011</a:t>
            </a:r>
            <a:endParaRPr lang="zh-CN" altLang="en-US" sz="2400" b="1"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6858016" y="4896161"/>
            <a:ext cx="2237536" cy="461665"/>
          </a:xfrm>
          <a:prstGeom prst="rect">
            <a:avLst/>
          </a:prstGeom>
          <a:noFill/>
        </p:spPr>
        <p:txBody>
          <a:bodyPr wrap="none" rtlCol="0">
            <a:spAutoFit/>
          </a:bodyPr>
          <a:lstStyle/>
          <a:p>
            <a:r>
              <a:rPr lang="en-US" altLang="zh-CN" sz="2400" b="1" dirty="0" smtClean="0">
                <a:solidFill>
                  <a:schemeClr val="bg1"/>
                </a:solidFill>
                <a:effectLst>
                  <a:outerShdw blurRad="38100" dist="38100" dir="2700000" algn="tl">
                    <a:srgbClr val="000000">
                      <a:alpha val="43137"/>
                    </a:srgbClr>
                  </a:outerShdw>
                </a:effectLst>
              </a:rPr>
              <a:t>2012 </a:t>
            </a:r>
            <a:r>
              <a:rPr lang="en-US" altLang="zh-CN" sz="2400" b="1" dirty="0" err="1" smtClean="0">
                <a:solidFill>
                  <a:schemeClr val="bg1"/>
                </a:solidFill>
                <a:effectLst>
                  <a:outerShdw blurRad="38100" dist="38100" dir="2700000" algn="tl">
                    <a:srgbClr val="000000">
                      <a:alpha val="43137"/>
                    </a:srgbClr>
                  </a:outerShdw>
                </a:effectLst>
              </a:rPr>
              <a:t>Caofeidian</a:t>
            </a:r>
            <a:endParaRPr lang="zh-CN" alt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endParaRPr lang="zh-CN" altLang="en-US"/>
          </a:p>
        </p:txBody>
      </p:sp>
      <p:pic>
        <p:nvPicPr>
          <p:cNvPr id="7" name="内容占位符 3" descr="彩图1NEW1.jpg"/>
          <p:cNvPicPr>
            <a:picLocks noChangeAspect="1"/>
          </p:cNvPicPr>
          <p:nvPr/>
        </p:nvPicPr>
        <p:blipFill>
          <a:blip r:embed="rId2"/>
          <a:stretch>
            <a:fillRect/>
          </a:stretch>
        </p:blipFill>
        <p:spPr>
          <a:xfrm>
            <a:off x="0" y="714356"/>
            <a:ext cx="9144000" cy="5795367"/>
          </a:xfrm>
          <a:prstGeom prst="rect">
            <a:avLst/>
          </a:prstGeom>
        </p:spPr>
      </p:pic>
      <p:sp>
        <p:nvSpPr>
          <p:cNvPr id="9" name="TextBox 8"/>
          <p:cNvSpPr txBox="1"/>
          <p:nvPr/>
        </p:nvSpPr>
        <p:spPr>
          <a:xfrm>
            <a:off x="0" y="48260"/>
            <a:ext cx="9144000" cy="523220"/>
          </a:xfrm>
          <a:prstGeom prst="rect">
            <a:avLst/>
          </a:prstGeom>
          <a:noFill/>
        </p:spPr>
        <p:txBody>
          <a:bodyPr wrap="square" rtlCol="0">
            <a:spAutoFit/>
          </a:bodyPr>
          <a:lstStyle/>
          <a:p>
            <a:pPr algn="ctr"/>
            <a:r>
              <a:rPr lang="en-US" altLang="zh-CN" sz="2800" dirty="0" smtClean="0">
                <a:ln w="18415" cmpd="sng">
                  <a:solidFill>
                    <a:schemeClr val="tx1"/>
                  </a:solidFill>
                  <a:prstDash val="solid"/>
                </a:ln>
                <a:solidFill>
                  <a:sysClr val="windowText" lastClr="000000"/>
                </a:solidFill>
                <a:latin typeface="+mj-lt"/>
                <a:ea typeface="华文新魏" pitchFamily="2" charset="-122"/>
                <a:cs typeface="+mj-cs"/>
              </a:rPr>
              <a:t>Time series </a:t>
            </a:r>
            <a:r>
              <a:rPr lang="en-US" altLang="zh-CN" sz="2800" dirty="0" err="1" smtClean="0">
                <a:ln w="18415" cmpd="sng">
                  <a:solidFill>
                    <a:schemeClr val="tx1"/>
                  </a:solidFill>
                  <a:prstDash val="solid"/>
                </a:ln>
                <a:solidFill>
                  <a:sysClr val="windowText" lastClr="000000"/>
                </a:solidFill>
                <a:latin typeface="+mj-lt"/>
                <a:ea typeface="华文新魏" pitchFamily="2" charset="-122"/>
                <a:cs typeface="+mj-cs"/>
              </a:rPr>
              <a:t>Landsat</a:t>
            </a:r>
            <a:r>
              <a:rPr lang="en-US" altLang="zh-CN" sz="2800" dirty="0" smtClean="0">
                <a:ln w="18415" cmpd="sng">
                  <a:solidFill>
                    <a:schemeClr val="tx1"/>
                  </a:solidFill>
                  <a:prstDash val="solid"/>
                </a:ln>
                <a:solidFill>
                  <a:sysClr val="windowText" lastClr="000000"/>
                </a:solidFill>
                <a:latin typeface="+mj-lt"/>
                <a:ea typeface="华文新魏" pitchFamily="2" charset="-122"/>
                <a:cs typeface="+mj-cs"/>
              </a:rPr>
              <a:t> TM and ETM+ data</a:t>
            </a:r>
            <a:endParaRPr lang="zh-CN" altLang="en-US" sz="2800" dirty="0">
              <a:ln w="18415" cmpd="sng">
                <a:solidFill>
                  <a:schemeClr val="tx1"/>
                </a:solidFill>
                <a:prstDash val="solid"/>
              </a:ln>
              <a:solidFill>
                <a:sysClr val="windowText" lastClr="000000"/>
              </a:solidFill>
              <a:latin typeface="+mj-lt"/>
              <a:ea typeface="华文新魏" pitchFamily="2" charset="-122"/>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0">
          <a:schemeClr val="accent1"/>
        </a:lnRef>
        <a:fillRef idx="3">
          <a:schemeClr val="accent1"/>
        </a:fillRef>
        <a:effectRef idx="3">
          <a:schemeClr val="accent1"/>
        </a:effectRef>
        <a:fontRef idx="minor">
          <a:schemeClr val="lt1"/>
        </a:fontRef>
      </a: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1642</TotalTime>
  <Words>3440</Words>
  <Application>Microsoft Office PowerPoint</Application>
  <PresentationFormat>全屏显示(4:3)</PresentationFormat>
  <Paragraphs>446</Paragraphs>
  <Slides>27</Slides>
  <Notes>12</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Office 主题</vt:lpstr>
      <vt:lpstr>幻灯片 1</vt:lpstr>
      <vt:lpstr>幻灯片 2</vt:lpstr>
      <vt:lpstr>幻灯片 3</vt:lpstr>
      <vt:lpstr>幻灯片 4</vt:lpstr>
      <vt:lpstr>Short-term goals</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Company>cafs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wanglin</dc:creator>
  <cp:lastModifiedBy>wanglin</cp:lastModifiedBy>
  <cp:revision>142</cp:revision>
  <dcterms:created xsi:type="dcterms:W3CDTF">2012-10-15T14:56:48Z</dcterms:created>
  <dcterms:modified xsi:type="dcterms:W3CDTF">2012-10-18T16:24:50Z</dcterms:modified>
</cp:coreProperties>
</file>