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xls" ContentType="application/vnd.ms-exce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 id="2147483713" r:id="rId2"/>
    <p:sldMasterId id="2147483825" r:id="rId3"/>
    <p:sldMasterId id="2147484077" r:id="rId4"/>
    <p:sldMasterId id="2147484089" r:id="rId5"/>
    <p:sldMasterId id="2147484101" r:id="rId6"/>
    <p:sldMasterId id="2147484113" r:id="rId7"/>
    <p:sldMasterId id="2147484128" r:id="rId8"/>
    <p:sldMasterId id="2147484140" r:id="rId9"/>
    <p:sldMasterId id="2147484172" r:id="rId10"/>
    <p:sldMasterId id="2147484188" r:id="rId11"/>
  </p:sldMasterIdLst>
  <p:notesMasterIdLst>
    <p:notesMasterId r:id="rId42"/>
  </p:notesMasterIdLst>
  <p:handoutMasterIdLst>
    <p:handoutMasterId r:id="rId43"/>
  </p:handoutMasterIdLst>
  <p:sldIdLst>
    <p:sldId id="326" r:id="rId12"/>
    <p:sldId id="364" r:id="rId13"/>
    <p:sldId id="370" r:id="rId14"/>
    <p:sldId id="381" r:id="rId15"/>
    <p:sldId id="382" r:id="rId16"/>
    <p:sldId id="354" r:id="rId17"/>
    <p:sldId id="367" r:id="rId18"/>
    <p:sldId id="353" r:id="rId19"/>
    <p:sldId id="341" r:id="rId20"/>
    <p:sldId id="387" r:id="rId21"/>
    <p:sldId id="383" r:id="rId22"/>
    <p:sldId id="388" r:id="rId23"/>
    <p:sldId id="384" r:id="rId24"/>
    <p:sldId id="385" r:id="rId25"/>
    <p:sldId id="386" r:id="rId26"/>
    <p:sldId id="375" r:id="rId27"/>
    <p:sldId id="376" r:id="rId28"/>
    <p:sldId id="377" r:id="rId29"/>
    <p:sldId id="372" r:id="rId30"/>
    <p:sldId id="391" r:id="rId31"/>
    <p:sldId id="392" r:id="rId32"/>
    <p:sldId id="393" r:id="rId33"/>
    <p:sldId id="395" r:id="rId34"/>
    <p:sldId id="396" r:id="rId35"/>
    <p:sldId id="389" r:id="rId36"/>
    <p:sldId id="374" r:id="rId37"/>
    <p:sldId id="368" r:id="rId38"/>
    <p:sldId id="380" r:id="rId39"/>
    <p:sldId id="379" r:id="rId40"/>
    <p:sldId id="378"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9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790" autoAdjust="0"/>
    <p:restoredTop sz="99165" autoAdjust="0"/>
  </p:normalViewPr>
  <p:slideViewPr>
    <p:cSldViewPr snapToGrid="0" snapToObjects="1">
      <p:cViewPr varScale="1">
        <p:scale>
          <a:sx n="78" d="100"/>
          <a:sy n="78" d="100"/>
        </p:scale>
        <p:origin x="-654"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574"/>
    </p:cViewPr>
  </p:sorterViewPr>
  <p:notesViewPr>
    <p:cSldViewPr snapToGrid="0" snapToObjects="1">
      <p:cViewPr varScale="1">
        <p:scale>
          <a:sx n="39" d="100"/>
          <a:sy n="39" d="100"/>
        </p:scale>
        <p:origin x="-219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317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C180338-D992-4449-9FF4-39580289FC58}" type="datetimeFigureOut">
              <a:rPr lang="en-US"/>
              <a:pPr/>
              <a:t>10/19/2012</a:t>
            </a:fld>
            <a:endParaRPr lang="en-US"/>
          </a:p>
        </p:txBody>
      </p:sp>
      <p:sp>
        <p:nvSpPr>
          <p:cNvPr id="3317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3317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371491A-3F3B-4F0B-AF32-B52D04339C4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C9221A3-819C-4479-87C8-EAB8F8B04DF6}" type="datetimeFigureOut">
              <a:rPr lang="en-US"/>
              <a:pPr>
                <a:defRPr/>
              </a:pPr>
              <a:t>10/19/2012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66FFAC5-A6F1-48AE-B9D0-7A3EA91ADF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8517A84-0C92-4C50-8E88-15B46F4DD77D}" type="slidenum">
              <a:rPr lang="en-US" sz="1200">
                <a:solidFill>
                  <a:srgbClr val="000000"/>
                </a:solidFill>
                <a:latin typeface="Calibri" pitchFamily="34" charset="0"/>
              </a:rPr>
              <a:pPr algn="r"/>
              <a:t>7</a:t>
            </a:fld>
            <a:endParaRPr lang="en-US" sz="1200">
              <a:solidFill>
                <a:srgbClr val="000000"/>
              </a:solidFill>
              <a:latin typeface="Calibri" pitchFamily="34" charset="0"/>
            </a:endParaRPr>
          </a:p>
        </p:txBody>
      </p:sp>
      <p:sp>
        <p:nvSpPr>
          <p:cNvPr id="356355" name="Rectangle 2"/>
          <p:cNvSpPr>
            <a:spLocks noGrp="1" noChangeArrowheads="1"/>
          </p:cNvSpPr>
          <p:nvPr>
            <p:ph type="body" idx="1"/>
          </p:nvPr>
        </p:nvSpPr>
        <p:spPr bwMode="auto">
          <a:xfrm>
            <a:off x="630238" y="4840288"/>
            <a:ext cx="5029200" cy="4119562"/>
          </a:xfrm>
          <a:noFill/>
        </p:spPr>
        <p:txBody>
          <a:bodyPr wrap="square" lIns="157163" tIns="80963" rIns="157163" bIns="80963" numCol="1" anchor="t" anchorCtr="0" compatLnSpc="1">
            <a:prstTxWarp prst="textNoShape">
              <a:avLst/>
            </a:prstTxWarp>
          </a:bodyPr>
          <a:lstStyle/>
          <a:p>
            <a:pPr defTabSz="1581150">
              <a:spcBef>
                <a:spcPct val="0"/>
              </a:spcBef>
            </a:pPr>
            <a:endParaRPr lang="en-US" smtClean="0"/>
          </a:p>
        </p:txBody>
      </p:sp>
      <p:sp>
        <p:nvSpPr>
          <p:cNvPr id="356356" name="Rectangle 3"/>
          <p:cNvSpPr>
            <a:spLocks noGrp="1" noRot="1" noChangeAspect="1" noChangeArrowheads="1" noTextEdit="1"/>
          </p:cNvSpPr>
          <p:nvPr>
            <p:ph type="sldImg"/>
          </p:nvPr>
        </p:nvSpPr>
        <p:spPr bwMode="auto">
          <a:xfrm>
            <a:off x="288925" y="585788"/>
            <a:ext cx="4565650" cy="3424237"/>
          </a:xfrm>
          <a:noFill/>
          <a:ln cap="flat">
            <a:solidFill>
              <a:schemeClr val="tx1"/>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DD432B-F3B5-481C-ABF6-82D86BC65FAB}" type="slidenum">
              <a:rPr lang="en-US">
                <a:solidFill>
                  <a:srgbClr val="000000"/>
                </a:solidFill>
              </a:rPr>
              <a:pPr fontAlgn="base">
                <a:spcBef>
                  <a:spcPct val="0"/>
                </a:spcBef>
                <a:spcAft>
                  <a:spcPct val="0"/>
                </a:spcAft>
              </a:pPr>
              <a:t>10</a:t>
            </a:fld>
            <a:endParaRPr lang="en-US">
              <a:solidFill>
                <a:srgbClr val="000000"/>
              </a:solidFill>
            </a:endParaRPr>
          </a:p>
        </p:txBody>
      </p:sp>
      <p:sp>
        <p:nvSpPr>
          <p:cNvPr id="184322" name="Rectangle 2"/>
          <p:cNvSpPr>
            <a:spLocks noGrp="1" noRot="1" noChangeAspect="1" noChangeArrowheads="1" noTextEdit="1"/>
          </p:cNvSpPr>
          <p:nvPr>
            <p:ph type="sldImg"/>
          </p:nvPr>
        </p:nvSpPr>
        <p:spPr bwMode="auto">
          <a:xfrm>
            <a:off x="288925" y="585788"/>
            <a:ext cx="4564063" cy="3424237"/>
          </a:xfrm>
          <a:noFill/>
          <a:ln cap="flat">
            <a:solidFill>
              <a:schemeClr val="tx1"/>
            </a:solidFill>
            <a:miter lim="800000"/>
            <a:headEnd/>
            <a:tailEnd/>
          </a:ln>
        </p:spPr>
      </p:sp>
      <p:sp>
        <p:nvSpPr>
          <p:cNvPr id="184323" name="Rectangle 3"/>
          <p:cNvSpPr>
            <a:spLocks noGrp="1" noChangeArrowheads="1"/>
          </p:cNvSpPr>
          <p:nvPr>
            <p:ph type="body" idx="1"/>
          </p:nvPr>
        </p:nvSpPr>
        <p:spPr bwMode="auto">
          <a:xfrm>
            <a:off x="630238" y="4840288"/>
            <a:ext cx="5029200" cy="4119562"/>
          </a:xfrm>
          <a:noFill/>
        </p:spPr>
        <p:txBody>
          <a:bodyPr wrap="square" lIns="155575" tIns="79375" rIns="155575" bIns="79375" numCol="1" anchor="t" anchorCtr="0" compatLnSpc="1">
            <a:prstTxWarp prst="textNoShape">
              <a:avLst/>
            </a:prstTxWarp>
          </a:bodyPr>
          <a:lstStyle/>
          <a:p>
            <a:pPr defTabSz="1539875">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78874-B8C7-4D9B-B4B5-505DF0A2E1AC}" type="slidenum">
              <a:rPr lang="en-US">
                <a:solidFill>
                  <a:prstClr val="black"/>
                </a:solidFill>
              </a:rPr>
              <a:pPr/>
              <a:t>24</a:t>
            </a:fld>
            <a:endParaRPr lang="en-US">
              <a:solidFill>
                <a:prstClr val="black"/>
              </a:solidFill>
            </a:endParaRPr>
          </a:p>
        </p:txBody>
      </p:sp>
      <p:sp>
        <p:nvSpPr>
          <p:cNvPr id="471042" name="Rectangle 2"/>
          <p:cNvSpPr>
            <a:spLocks noRot="1" noChangeArrowheads="1" noTextEdit="1"/>
          </p:cNvSpPr>
          <p:nvPr>
            <p:ph type="sldImg"/>
          </p:nvPr>
        </p:nvSpPr>
        <p:spPr>
          <a:xfrm>
            <a:off x="288925" y="585788"/>
            <a:ext cx="4562475" cy="3422650"/>
          </a:xfrm>
          <a:ln/>
        </p:spPr>
      </p:sp>
      <p:sp>
        <p:nvSpPr>
          <p:cNvPr id="471043" name="Rectangle 3"/>
          <p:cNvSpPr>
            <a:spLocks noGrp="1" noChangeArrowheads="1"/>
          </p:cNvSpPr>
          <p:nvPr>
            <p:ph type="body" idx="1"/>
          </p:nvPr>
        </p:nvSpPr>
        <p:spPr>
          <a:xfrm>
            <a:off x="630238" y="4840288"/>
            <a:ext cx="5029200" cy="4119562"/>
          </a:xfrm>
        </p:spPr>
        <p:txBody>
          <a:bodyPr/>
          <a:lstStyle/>
          <a:p>
            <a:pPr defTabSz="1539875"/>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F30D80-4E33-4DAC-9969-4B6653FAB456}" type="slidenum">
              <a:rPr lang="en-US">
                <a:solidFill>
                  <a:srgbClr val="000000"/>
                </a:solidFill>
              </a:rPr>
              <a:pPr fontAlgn="base">
                <a:spcBef>
                  <a:spcPct val="0"/>
                </a:spcBef>
                <a:spcAft>
                  <a:spcPct val="0"/>
                </a:spcAft>
              </a:pPr>
              <a:t>28</a:t>
            </a:fld>
            <a:endParaRPr lang="en-US">
              <a:solidFill>
                <a:srgbClr val="000000"/>
              </a:solidFill>
            </a:endParaRPr>
          </a:p>
        </p:txBody>
      </p:sp>
      <p:sp>
        <p:nvSpPr>
          <p:cNvPr id="180226" name="Rectangle 2"/>
          <p:cNvSpPr>
            <a:spLocks noGrp="1" noRot="1" noChangeAspect="1" noChangeArrowheads="1" noTextEdit="1"/>
          </p:cNvSpPr>
          <p:nvPr>
            <p:ph type="sldImg"/>
          </p:nvPr>
        </p:nvSpPr>
        <p:spPr bwMode="auto">
          <a:xfrm>
            <a:off x="1143000" y="685800"/>
            <a:ext cx="4572000" cy="3430588"/>
          </a:xfrm>
          <a:noFill/>
          <a:ln>
            <a:solidFill>
              <a:srgbClr val="000000"/>
            </a:solidFill>
            <a:miter lim="800000"/>
            <a:headEnd/>
            <a:tailEnd/>
          </a:ln>
        </p:spPr>
      </p:sp>
      <p:sp>
        <p:nvSpPr>
          <p:cNvPr id="180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62463844-D584-46F3-B903-2B7EED14A8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F6905C5E-DBDC-41A3-A4B9-B321206EA998}"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AC0F2F5-CB14-446C-A5BB-A93744CA673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5B67CBE-568D-49FA-9888-986E831A877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63734" y="609600"/>
            <a:ext cx="1591733"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88534" y="609600"/>
            <a:ext cx="463973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7E00A00-F57F-48BC-9409-976C66450E6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88534" y="609600"/>
            <a:ext cx="636693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88534" y="1981200"/>
            <a:ext cx="31157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34" y="1981200"/>
            <a:ext cx="311573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39734" y="4114800"/>
            <a:ext cx="311573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711200" y="6248400"/>
            <a:ext cx="1896533" cy="45720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149600" y="6248400"/>
            <a:ext cx="2844800" cy="45720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536267" y="6248400"/>
            <a:ext cx="1896533" cy="457200"/>
          </a:xfrm>
        </p:spPr>
        <p:txBody>
          <a:bodyPr/>
          <a:lstStyle>
            <a:lvl1pPr>
              <a:defRPr/>
            </a:lvl1pPr>
          </a:lstStyle>
          <a:p>
            <a:fld id="{4329A64F-565C-4811-81AC-12766364803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88534" y="609600"/>
            <a:ext cx="6366933"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88534" y="1981200"/>
            <a:ext cx="311573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34" y="1981200"/>
            <a:ext cx="311573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88534" y="4114800"/>
            <a:ext cx="311573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9734" y="4114800"/>
            <a:ext cx="311573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11200" y="6248400"/>
            <a:ext cx="1896533" cy="457200"/>
          </a:xfrm>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a:xfrm>
            <a:off x="3149600" y="6248400"/>
            <a:ext cx="2844800" cy="457200"/>
          </a:xfrm>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a:xfrm>
            <a:off x="6536267" y="6248400"/>
            <a:ext cx="1896533" cy="457200"/>
          </a:xfrm>
        </p:spPr>
        <p:txBody>
          <a:bodyPr/>
          <a:lstStyle>
            <a:lvl1pPr>
              <a:defRPr/>
            </a:lvl1pPr>
          </a:lstStyle>
          <a:p>
            <a:fld id="{BD0EE31D-148C-433D-84A1-36AF77CD6A0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88534" y="609600"/>
            <a:ext cx="636693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88534" y="1981200"/>
            <a:ext cx="31157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34" y="1981200"/>
            <a:ext cx="311573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39734" y="4114800"/>
            <a:ext cx="311573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711200" y="6248400"/>
            <a:ext cx="1896533" cy="45720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149600" y="6248400"/>
            <a:ext cx="2844800" cy="45720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536267" y="6248400"/>
            <a:ext cx="1896533" cy="457200"/>
          </a:xfrm>
        </p:spPr>
        <p:txBody>
          <a:bodyPr/>
          <a:lstStyle>
            <a:lvl1pPr>
              <a:defRPr/>
            </a:lvl1pPr>
          </a:lstStyle>
          <a:p>
            <a:fld id="{F6C1AF62-7BCA-4E01-92E1-8920588CE8A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8534" y="609600"/>
            <a:ext cx="636693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88534" y="1981200"/>
            <a:ext cx="31157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4" y="1981200"/>
            <a:ext cx="31157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1200" y="6248400"/>
            <a:ext cx="1896533"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49600" y="6248400"/>
            <a:ext cx="28448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36267" y="6248400"/>
            <a:ext cx="1896533" cy="457200"/>
          </a:xfrm>
        </p:spPr>
        <p:txBody>
          <a:bodyPr/>
          <a:lstStyle>
            <a:lvl1pPr>
              <a:defRPr/>
            </a:lvl1pPr>
          </a:lstStyle>
          <a:p>
            <a:fld id="{E3737F03-567C-4468-A060-1D35E34CA1D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872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1587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8724" name="Rectangle 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58725"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58726" name="Rectangle 6"/>
          <p:cNvSpPr>
            <a:spLocks noGrp="1" noChangeArrowheads="1"/>
          </p:cNvSpPr>
          <p:nvPr>
            <p:ph type="sldNum" sz="quarter" idx="4"/>
          </p:nvPr>
        </p:nvSpPr>
        <p:spPr/>
        <p:txBody>
          <a:bodyPr/>
          <a:lstStyle>
            <a:lvl1pPr>
              <a:defRPr/>
            </a:lvl1pPr>
          </a:lstStyle>
          <a:p>
            <a:fld id="{CEF6EA29-ADC4-4A18-94B0-E0139D2374A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1A87322-CB91-48EF-8E65-4A51B8A0AF3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D00D5A6-E84F-4A9F-A4C6-585C9BBA2FB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54B87D48-3124-4155-80AF-30A1177947D0}"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863BA8D-426F-4C2E-BE82-BFCC326905F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765EF65A-9E81-439E-832A-218F496A196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C5C1113B-74AD-4B27-95CD-9B6F43F506C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16D7ADE5-072A-4D0D-A843-C5F009CD88F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2ADD98F-159B-4F85-BBA8-6A4B4A545E7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57417E5-AD7F-4118-9989-AD96FA1EC0F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D54608F-107E-47C7-92A0-EDE0288C201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8619AFE-3B06-4126-8E23-5A7CB52B035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245225"/>
            <a:ext cx="2286000" cy="47625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5225"/>
            <a:ext cx="2286000" cy="476250"/>
          </a:xfrm>
        </p:spPr>
        <p:txBody>
          <a:bodyPr/>
          <a:lstStyle>
            <a:lvl1pPr>
              <a:defRPr/>
            </a:lvl1pPr>
          </a:lstStyle>
          <a:p>
            <a:fld id="{400F3D12-3AAB-46CC-A6C1-3176F0CF20E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245225"/>
            <a:ext cx="2286000" cy="47625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553200" y="6245225"/>
            <a:ext cx="2286000" cy="476250"/>
          </a:xfrm>
        </p:spPr>
        <p:txBody>
          <a:bodyPr/>
          <a:lstStyle>
            <a:lvl1pPr>
              <a:defRPr/>
            </a:lvl1pPr>
          </a:lstStyle>
          <a:p>
            <a:fld id="{9D6946AE-B6B9-4363-93B4-B882F753CB1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BC588CD-A245-4E7D-8E62-00C3C1827044}"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245225"/>
            <a:ext cx="2286000" cy="47625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553200" y="6245225"/>
            <a:ext cx="2286000" cy="476250"/>
          </a:xfrm>
        </p:spPr>
        <p:txBody>
          <a:bodyPr/>
          <a:lstStyle>
            <a:lvl1pPr>
              <a:defRPr/>
            </a:lvl1pPr>
          </a:lstStyle>
          <a:p>
            <a:fld id="{7338883A-9478-4366-8E50-351E36C6C3C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04800" y="6245225"/>
            <a:ext cx="2286000" cy="476250"/>
          </a:xfrm>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a:xfrm>
            <a:off x="6553200" y="6245225"/>
            <a:ext cx="2286000" cy="476250"/>
          </a:xfrm>
        </p:spPr>
        <p:txBody>
          <a:bodyPr/>
          <a:lstStyle>
            <a:lvl1pPr>
              <a:defRPr/>
            </a:lvl1pPr>
          </a:lstStyle>
          <a:p>
            <a:fld id="{BA8443E1-606A-47B9-9450-B10C023F186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872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1587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8724" name="Rectangle 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58725"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58726" name="Rectangle 6"/>
          <p:cNvSpPr>
            <a:spLocks noGrp="1" noChangeArrowheads="1"/>
          </p:cNvSpPr>
          <p:nvPr>
            <p:ph type="sldNum" sz="quarter" idx="4"/>
          </p:nvPr>
        </p:nvSpPr>
        <p:spPr/>
        <p:txBody>
          <a:bodyPr/>
          <a:lstStyle>
            <a:lvl1pPr>
              <a:defRPr/>
            </a:lvl1pPr>
          </a:lstStyle>
          <a:p>
            <a:fld id="{CEF6EA29-ADC4-4A18-94B0-E0139D2374A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1A87322-CB91-48EF-8E65-4A51B8A0AF3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D00D5A6-E84F-4A9F-A4C6-585C9BBA2FB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863BA8D-426F-4C2E-BE82-BFCC326905F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765EF65A-9E81-439E-832A-218F496A196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C5C1113B-74AD-4B27-95CD-9B6F43F506C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16D7ADE5-072A-4D0D-A843-C5F009CD88F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2ADD98F-159B-4F85-BBA8-6A4B4A545E7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6042FE0-A85E-4C2C-BB4E-80AD3A80A293}"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57417E5-AD7F-4118-9989-AD96FA1EC0F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D54608F-107E-47C7-92A0-EDE0288C201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8619AFE-3B06-4126-8E23-5A7CB52B035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245225"/>
            <a:ext cx="2286000" cy="47625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5225"/>
            <a:ext cx="2286000" cy="476250"/>
          </a:xfrm>
        </p:spPr>
        <p:txBody>
          <a:bodyPr/>
          <a:lstStyle>
            <a:lvl1pPr>
              <a:defRPr/>
            </a:lvl1pPr>
          </a:lstStyle>
          <a:p>
            <a:fld id="{400F3D12-3AAB-46CC-A6C1-3176F0CF20E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245225"/>
            <a:ext cx="2286000" cy="47625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553200" y="6245225"/>
            <a:ext cx="2286000" cy="476250"/>
          </a:xfrm>
        </p:spPr>
        <p:txBody>
          <a:bodyPr/>
          <a:lstStyle>
            <a:lvl1pPr>
              <a:defRPr/>
            </a:lvl1pPr>
          </a:lstStyle>
          <a:p>
            <a:fld id="{9D6946AE-B6B9-4363-93B4-B882F753CB1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245225"/>
            <a:ext cx="2286000" cy="47625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553200" y="6245225"/>
            <a:ext cx="2286000" cy="476250"/>
          </a:xfrm>
        </p:spPr>
        <p:txBody>
          <a:bodyPr/>
          <a:lstStyle>
            <a:lvl1pPr>
              <a:defRPr/>
            </a:lvl1pPr>
          </a:lstStyle>
          <a:p>
            <a:fld id="{7338883A-9478-4366-8E50-351E36C6C3C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04800" y="6245225"/>
            <a:ext cx="2286000" cy="476250"/>
          </a:xfrm>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a:xfrm>
            <a:off x="6553200" y="6245225"/>
            <a:ext cx="2286000" cy="476250"/>
          </a:xfrm>
        </p:spPr>
        <p:txBody>
          <a:bodyPr/>
          <a:lstStyle>
            <a:lvl1pPr>
              <a:defRPr/>
            </a:lvl1pPr>
          </a:lstStyle>
          <a:p>
            <a:fld id="{BA8443E1-606A-47B9-9450-B10C023F186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ACD8AE8-1BB6-4219-83F1-9869A97F2CA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91C5F31-284E-4E20-92BC-5FC7D54A125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267E8F3-C7FF-4587-8E20-9F3E7E6CF3B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B9E7D14-B016-4D21-AFC0-465B874D833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DB5B389-7A9E-4B45-A39B-6685A28DB37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AD7430A-CA26-4DF2-B477-E07345B4A93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7D8A0645-60F9-414E-A63E-EB08F85DA51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5FAE214-7CB6-4FF4-9912-E4DC30A7DAA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225B200-60F3-45E0-9454-7A51E3DF253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BC125E-FD86-4078-8333-26438AC43A2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8683F946-7F32-4D6C-BEBD-CF516CDCE63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06AEF176-0915-4841-BA6A-6CDD9C263F0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BF4046EE-FD96-4088-9BB1-75AE7DE7C17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81200"/>
            <a:ext cx="411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11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7"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74C2E586-5120-437C-B30B-E512B3B9181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8"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9"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1D147AB4-8F12-4E56-BFB6-46A08020F54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4"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5"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D778700-CBE0-492D-9FD9-1228A3C7D41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3"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4"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48E4D8C2-61EC-48D7-90BF-CF0451FDBB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BCC6026A-4530-4AB1-90D4-BF6CFE1FDD4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7"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1EF52D6-65A2-4339-B37F-CFACF5274A1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7"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8A2D54A4-1BA6-4AB1-976A-F6CD8F6F009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B3BDC900-55F8-4FFD-980D-83AFD177111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B80C9E88-7341-4437-9A72-214E6DF6BF44}"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957D06A7-71C5-4C06-AE6D-2D60AAD27BD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2D1B18B3-3043-4FF9-B1AD-18ACA70DDC7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84F27CBD-EEF5-428D-BCF2-F1662943537F}"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81200"/>
            <a:ext cx="411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11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7"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43B6F6A3-351A-4C56-9B14-8BEE7560DA9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8"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9"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1D1BCDC7-E815-45BA-86C0-EC7B8643F1AB}"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4"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5"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D0B0BE3-623A-461F-9BFA-59CFC13729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92A62EFC-A23F-4193-AD70-3F7FA88CB31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3"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4"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72EE7C28-2208-4764-A878-DA46B0401954}"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7"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2EFA029D-CA3F-4B2D-8D4D-156630A436D8}"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7"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A3E9ECDC-B3AC-4708-99E7-F98207F7FD5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CA24B4F-28EB-4562-89B5-7F6061D593D9}"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3"/>
          <p:cNvSpPr>
            <a:spLocks noGrp="1" noChangeArrowheads="1"/>
          </p:cNvSpPr>
          <p:nvPr>
            <p:ph type="ftr" sz="quarter" idx="11"/>
          </p:nvPr>
        </p:nvSpPr>
        <p:spPr/>
        <p:txBody>
          <a:bodyPr/>
          <a:lstStyle>
            <a:lvl1pPr algn="l" eaLnBrk="1" fontAlgn="auto" hangingPunct="1">
              <a:spcBef>
                <a:spcPts val="0"/>
              </a:spcBef>
              <a:spcAft>
                <a:spcPts val="0"/>
              </a:spcAft>
              <a:defRPr/>
            </a:lvl1pPr>
          </a:lstStyle>
          <a:p>
            <a:pPr>
              <a:defRPr/>
            </a:pPr>
            <a:endParaRPr lang="en-US"/>
          </a:p>
        </p:txBody>
      </p:sp>
      <p:sp>
        <p:nvSpPr>
          <p:cNvPr id="6" name="Rectangle 4"/>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73052D05-F198-4D39-A0F1-39D951F28A33}"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F097DE-07FD-45BD-8E03-F2D37DD1F4B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3EABC2-59C8-47AB-B511-5C0EE62664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1B42BC-37F2-4D4A-A4B7-E9885D20F63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CF0A8A-CE23-43E0-B234-665F211D991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9EB67E8-EDD2-452F-9F34-F3FB1F9FF1B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FBEABA93-9C73-4831-B369-6EE1E09F172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A1617D-3A96-41E7-9B7F-4713A55A69B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FAD4ADF-2C82-4A1C-9B54-2496AA4BFE9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67FD69-86D1-4467-A3CB-64C9586679E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04C5EC4-1928-409D-B089-8FDA146404A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55195E4-552F-4E71-A2DB-407FA020850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4E5CEE-DA84-43DE-8BFD-86DD815CA9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F097DE-07FD-45BD-8E03-F2D37DD1F4B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3EABC2-59C8-47AB-B511-5C0EE62664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1B42BC-37F2-4D4A-A4B7-E9885D20F63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CF0A8A-CE23-43E0-B234-665F211D991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FAE7665F-BACF-4027-9F8D-001FDA02A008}"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9EB67E8-EDD2-452F-9F34-F3FB1F9FF1B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A1617D-3A96-41E7-9B7F-4713A55A69B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FAD4ADF-2C82-4A1C-9B54-2496AA4BFE9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67FD69-86D1-4467-A3CB-64C9586679E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04C5EC4-1928-409D-B089-8FDA146404A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55195E4-552F-4E71-A2DB-407FA020850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4E5CEE-DA84-43DE-8BFD-86DD815CA9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A3825ED-348C-4726-A520-68D47A1F8BF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4BBD9E1-8107-4C80-BFAF-DAC7D43AB5B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B61A3B9-EFF8-437F-A415-32D182F5C7E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8D6C5C86-6C19-4E5F-8785-BEBDA7D97D14}"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81200"/>
            <a:ext cx="411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11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A6AC6FC-B8F0-4460-B714-09125319892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528D6EC-8A1F-4BE9-93F3-B737FF4FC2A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EAEDB839-8042-4AF8-AB8A-1E9787DD29B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F7A2040A-2498-48F1-BE52-CBCB73D4E64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7EEC9D3-FE45-47A2-84C2-80DB6145D9A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087979F-6B74-4A46-9109-C71BF73C77B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FCEBB86-558B-40D8-9DE4-F310EE5C7BE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5764100-7497-4E46-9C02-B81B18691B9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981200"/>
            <a:ext cx="411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11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1200" y="6248400"/>
            <a:ext cx="1897063"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49600" y="6248400"/>
            <a:ext cx="28448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35738" y="6248400"/>
            <a:ext cx="1897062" cy="457200"/>
          </a:xfrm>
        </p:spPr>
        <p:txBody>
          <a:bodyPr/>
          <a:lstStyle>
            <a:lvl1pPr>
              <a:defRPr/>
            </a:lvl1pPr>
          </a:lstStyle>
          <a:p>
            <a:fld id="{9A24D31D-C705-454E-A1F8-122A0BAE5A1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981200"/>
            <a:ext cx="8382000" cy="4114800"/>
          </a:xfrm>
        </p:spPr>
        <p:txBody>
          <a:bodyPr/>
          <a:lstStyle/>
          <a:p>
            <a:endParaRPr lang="en-US"/>
          </a:p>
        </p:txBody>
      </p:sp>
      <p:sp>
        <p:nvSpPr>
          <p:cNvPr id="4" name="Date Placeholder 3"/>
          <p:cNvSpPr>
            <a:spLocks noGrp="1"/>
          </p:cNvSpPr>
          <p:nvPr>
            <p:ph type="dt" sz="half" idx="10"/>
          </p:nvPr>
        </p:nvSpPr>
        <p:spPr>
          <a:xfrm>
            <a:off x="711200" y="6248400"/>
            <a:ext cx="1897063"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49600" y="6248400"/>
            <a:ext cx="28448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35738" y="6248400"/>
            <a:ext cx="1897062" cy="457200"/>
          </a:xfrm>
        </p:spPr>
        <p:txBody>
          <a:bodyPr/>
          <a:lstStyle>
            <a:lvl1pPr>
              <a:defRPr/>
            </a:lvl1pPr>
          </a:lstStyle>
          <a:p>
            <a:fld id="{C58E6AA3-72C8-499A-9C21-AB79F2A78E9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E4823B0E-28E4-4A46-9F13-72D68023EE61}"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981200"/>
            <a:ext cx="8382000" cy="4114800"/>
          </a:xfrm>
        </p:spPr>
        <p:txBody>
          <a:bodyPr/>
          <a:lstStyle/>
          <a:p>
            <a:endParaRPr lang="en-US"/>
          </a:p>
        </p:txBody>
      </p:sp>
      <p:sp>
        <p:nvSpPr>
          <p:cNvPr id="4" name="Date Placeholder 3"/>
          <p:cNvSpPr>
            <a:spLocks noGrp="1"/>
          </p:cNvSpPr>
          <p:nvPr>
            <p:ph type="dt" sz="half" idx="10"/>
          </p:nvPr>
        </p:nvSpPr>
        <p:spPr>
          <a:xfrm>
            <a:off x="711200" y="6248400"/>
            <a:ext cx="1897063"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49600" y="6248400"/>
            <a:ext cx="28448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35738" y="6248400"/>
            <a:ext cx="1897062" cy="457200"/>
          </a:xfrm>
        </p:spPr>
        <p:txBody>
          <a:bodyPr/>
          <a:lstStyle>
            <a:lvl1pPr>
              <a:defRPr/>
            </a:lvl1pPr>
          </a:lstStyle>
          <a:p>
            <a:fld id="{FFC4FF2F-F548-418C-8165-753B2BAF538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11F178-13FC-4029-A4C1-7BE8D34A17C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327EE9-E746-47D4-B4C5-F7F3C3CB57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0A66E63-A82D-4DA2-9478-CEC3070E9E0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92E460B-3154-4166-83AB-A904F19C287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0AFF4E-686A-4E3F-A00A-A8A6DA0723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2127999-AAC9-4711-9D4C-4D1CE742F68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1FB377B-30A5-4138-821B-9894D97C49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DB4F950-EF31-4E38-970F-3B5B98AB629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E75E3E-A8F2-430D-82B2-2BCFD0093CB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atin typeface="+mn-l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07CA68B7-EC51-4494-942F-69FDD567FF9E}"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180CD7-BBFC-418F-A4FF-6FB066F7AE7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2F93DB-E2BB-467E-BE60-C2F1642F8C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A25DCF0-8C97-46E0-B6FB-5D12C009DB9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E287474-5464-4B1B-BD6D-AAB12FA52CB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D7231BA-72A4-4B9B-891B-9F984DB39931}"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88534" y="1981200"/>
            <a:ext cx="311573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4" y="1981200"/>
            <a:ext cx="311573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6CB6F05-0886-4E38-9B65-99BE2F410B8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0CA66F6C-CEE4-4527-9AC7-A606A7B2225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2A33272-D9B4-4F95-90CC-81C209BD586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336088C-07B4-4E93-8FB0-6675F657E66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658961-9E50-44AA-9551-8AA0690ECA77}" type="slidenum">
              <a:rPr lang="en-US">
                <a:solidFill>
                  <a:srgbClr val="FFFFFF"/>
                </a:solidFill>
              </a: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image" Target="../media/image2.jpeg"/><Relationship Id="rId2" Type="http://schemas.openxmlformats.org/officeDocument/2006/relationships/slideLayout" Target="../slideLayouts/slideLayout108.xml"/><Relationship Id="rId16" Type="http://schemas.openxmlformats.org/officeDocument/2006/relationships/theme" Target="../theme/theme10.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image" Target="../media/image2.jpeg"/><Relationship Id="rId2" Type="http://schemas.openxmlformats.org/officeDocument/2006/relationships/slideLayout" Target="../slideLayouts/slideLayout123.xml"/><Relationship Id="rId16" Type="http://schemas.openxmlformats.org/officeDocument/2006/relationships/theme" Target="../theme/theme11.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image" Target="../media/image1.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7.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6" Type="http://schemas.openxmlformats.org/officeDocument/2006/relationships/theme" Target="../theme/theme9.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7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endParaRPr lang="en-US"/>
          </a:p>
        </p:txBody>
      </p:sp>
      <p:sp>
        <p:nvSpPr>
          <p:cNvPr id="827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endParaRPr lang="en-US"/>
          </a:p>
        </p:txBody>
      </p:sp>
      <p:sp>
        <p:nvSpPr>
          <p:cNvPr id="827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fld id="{9B2CE43D-E78D-487B-95CE-20783BBADBC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76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defTabSz="914400"/>
            <a:endParaRPr lang="en-US" smtClean="0">
              <a:solidFill>
                <a:srgbClr val="FFFFFF"/>
              </a:solidFill>
              <a:latin typeface="Arial" pitchFamily="34" charset="0"/>
            </a:endParaRPr>
          </a:p>
        </p:txBody>
      </p:sp>
      <p:sp>
        <p:nvSpPr>
          <p:cNvPr id="157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defTabSz="914400"/>
            <a:endParaRPr lang="en-US" smtClean="0">
              <a:solidFill>
                <a:srgbClr val="FFFFFF"/>
              </a:solidFill>
              <a:latin typeface="Arial" pitchFamily="34" charset="0"/>
            </a:endParaRPr>
          </a:p>
        </p:txBody>
      </p:sp>
      <p:sp>
        <p:nvSpPr>
          <p:cNvPr id="1577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defTabSz="914400"/>
            <a:fld id="{F75896A5-FC2C-4B78-919D-5734575AADC5}" type="slidenum">
              <a:rPr lang="en-US" smtClean="0">
                <a:solidFill>
                  <a:srgbClr val="FFFFFF"/>
                </a:solidFill>
                <a:latin typeface="Arial" pitchFamily="34" charset="0"/>
              </a:rPr>
              <a:pPr defTabSz="914400"/>
              <a:t>‹#›</a:t>
            </a:fld>
            <a:endParaRPr lang="en-US" smtClean="0">
              <a:solidFill>
                <a:srgbClr val="FFFFFF"/>
              </a:solidFill>
              <a:latin typeface="Arial" pitchFamily="34" charset="0"/>
            </a:endParaRPr>
          </a:p>
        </p:txBody>
      </p:sp>
    </p:spTree>
  </p:cSld>
  <p:clrMap bg1="dk2" tx1="lt1" bg2="dk1" tx2="lt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 id="2147484187" r:id="rId15"/>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76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defTabSz="914400"/>
            <a:endParaRPr lang="en-US" smtClean="0">
              <a:solidFill>
                <a:srgbClr val="FFFFFF"/>
              </a:solidFill>
              <a:latin typeface="Arial" pitchFamily="34" charset="0"/>
            </a:endParaRPr>
          </a:p>
        </p:txBody>
      </p:sp>
      <p:sp>
        <p:nvSpPr>
          <p:cNvPr id="157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defTabSz="914400"/>
            <a:endParaRPr lang="en-US" smtClean="0">
              <a:solidFill>
                <a:srgbClr val="FFFFFF"/>
              </a:solidFill>
              <a:latin typeface="Arial" pitchFamily="34" charset="0"/>
            </a:endParaRPr>
          </a:p>
        </p:txBody>
      </p:sp>
      <p:sp>
        <p:nvSpPr>
          <p:cNvPr id="1577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defTabSz="914400"/>
            <a:fld id="{F75896A5-FC2C-4B78-919D-5734575AADC5}" type="slidenum">
              <a:rPr lang="en-US" smtClean="0">
                <a:solidFill>
                  <a:srgbClr val="FFFFFF"/>
                </a:solidFill>
                <a:latin typeface="Arial" pitchFamily="34" charset="0"/>
              </a:rPr>
              <a:pPr defTabSz="914400"/>
              <a:t>‹#›</a:t>
            </a:fld>
            <a:endParaRPr lang="en-US" smtClean="0">
              <a:solidFill>
                <a:srgbClr val="FFFFFF"/>
              </a:solidFill>
              <a:latin typeface="Arial" pitchFamily="34" charset="0"/>
            </a:endParaRPr>
          </a:p>
        </p:txBody>
      </p:sp>
    </p:spTree>
  </p:cSld>
  <p:clrMap bg1="dk2" tx1="lt1" bg2="dk1" tx2="lt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defRPr>
            </a:lvl1pPr>
          </a:lstStyle>
          <a:p>
            <a:endParaRPr lang="en-US"/>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defRPr>
            </a:lvl1pPr>
          </a:lstStyle>
          <a:p>
            <a:endParaRPr lang="en-US"/>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defRPr>
            </a:lvl1pPr>
          </a:lstStyle>
          <a:p>
            <a:fld id="{83D46F68-0E55-417E-B9F8-E58B47B2611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rtl="0" eaLnBrk="0" fontAlgn="base" hangingPunct="0">
        <a:spcBef>
          <a:spcPct val="0"/>
        </a:spcBef>
        <a:spcAft>
          <a:spcPct val="0"/>
        </a:spcAft>
        <a:defRPr sz="4100" i="1">
          <a:solidFill>
            <a:srgbClr val="FF99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100" i="1">
          <a:solidFill>
            <a:srgbClr val="FF9900"/>
          </a:solidFill>
          <a:effectLst>
            <a:outerShdw blurRad="38100" dist="38100" dir="2700000" algn="tl">
              <a:srgbClr val="000000"/>
            </a:outerShdw>
          </a:effectLst>
          <a:latin typeface="Comic Sans MS" pitchFamily="66" charset="0"/>
        </a:defRPr>
      </a:lvl2pPr>
      <a:lvl3pPr algn="ctr" rtl="0" eaLnBrk="0" fontAlgn="base" hangingPunct="0">
        <a:spcBef>
          <a:spcPct val="0"/>
        </a:spcBef>
        <a:spcAft>
          <a:spcPct val="0"/>
        </a:spcAft>
        <a:defRPr sz="4100" i="1">
          <a:solidFill>
            <a:srgbClr val="FF9900"/>
          </a:solidFill>
          <a:effectLst>
            <a:outerShdw blurRad="38100" dist="38100" dir="2700000" algn="tl">
              <a:srgbClr val="000000"/>
            </a:outerShdw>
          </a:effectLst>
          <a:latin typeface="Comic Sans MS" pitchFamily="66" charset="0"/>
        </a:defRPr>
      </a:lvl3pPr>
      <a:lvl4pPr algn="ctr" rtl="0" eaLnBrk="0" fontAlgn="base" hangingPunct="0">
        <a:spcBef>
          <a:spcPct val="0"/>
        </a:spcBef>
        <a:spcAft>
          <a:spcPct val="0"/>
        </a:spcAft>
        <a:defRPr sz="4100" i="1">
          <a:solidFill>
            <a:srgbClr val="FF9900"/>
          </a:solidFill>
          <a:effectLst>
            <a:outerShdw blurRad="38100" dist="38100" dir="2700000" algn="tl">
              <a:srgbClr val="000000"/>
            </a:outerShdw>
          </a:effectLst>
          <a:latin typeface="Comic Sans MS" pitchFamily="66" charset="0"/>
        </a:defRPr>
      </a:lvl4pPr>
      <a:lvl5pPr algn="ctr" rtl="0" eaLnBrk="0" fontAlgn="base" hangingPunct="0">
        <a:spcBef>
          <a:spcPct val="0"/>
        </a:spcBef>
        <a:spcAft>
          <a:spcPct val="0"/>
        </a:spcAft>
        <a:defRPr sz="4100" i="1">
          <a:solidFill>
            <a:srgbClr val="FF9900"/>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4100" i="1">
          <a:solidFill>
            <a:srgbClr val="FF9900"/>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4100" i="1">
          <a:solidFill>
            <a:srgbClr val="FF9900"/>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4100" i="1">
          <a:solidFill>
            <a:srgbClr val="FF9900"/>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4100" i="1">
          <a:solidFill>
            <a:srgbClr val="FF9900"/>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FFFF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rgbClr val="FFFF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rgbClr val="FF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FFFF00"/>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rgbClr val="FFFF00"/>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rgbClr val="FFFF00"/>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rgbClr val="FFFF00"/>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52994" name="Rectangle 2"/>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latin typeface="Times New Roman" pitchFamily="18" charset="0"/>
              </a:defRPr>
            </a:lvl1pPr>
          </a:lstStyle>
          <a:p>
            <a:endParaRPr lang="en-US"/>
          </a:p>
        </p:txBody>
      </p:sp>
      <p:sp>
        <p:nvSpPr>
          <p:cNvPr id="852995" name="Rectangle 3"/>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latin typeface="Times New Roman" pitchFamily="18" charset="0"/>
              </a:defRPr>
            </a:lvl1pPr>
          </a:lstStyle>
          <a:p>
            <a:endParaRPr lang="en-US"/>
          </a:p>
        </p:txBody>
      </p:sp>
      <p:sp>
        <p:nvSpPr>
          <p:cNvPr id="852996" name="Rectangle 4"/>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latin typeface="Times New Roman" pitchFamily="18" charset="0"/>
              </a:defRPr>
            </a:lvl1pPr>
          </a:lstStyle>
          <a:p>
            <a:fld id="{021B200A-34AC-44DC-B973-A8AB2A293E79}" type="slidenum">
              <a:rPr lang="en-US"/>
              <a:pPr/>
              <a:t>‹#›</a:t>
            </a:fld>
            <a:endParaRPr lang="en-US"/>
          </a:p>
        </p:txBody>
      </p:sp>
      <p:sp>
        <p:nvSpPr>
          <p:cNvPr id="131077" name="Rectangle 5"/>
          <p:cNvSpPr>
            <a:spLocks noGrp="1" noChangeArrowheads="1"/>
          </p:cNvSpPr>
          <p:nvPr>
            <p:ph type="title"/>
          </p:nvPr>
        </p:nvSpPr>
        <p:spPr bwMode="auto">
          <a:xfrm>
            <a:off x="304800" y="152400"/>
            <a:ext cx="8458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131078" name="Rectangle 6"/>
          <p:cNvSpPr>
            <a:spLocks noGrp="1" noChangeArrowheads="1"/>
          </p:cNvSpPr>
          <p:nvPr>
            <p:ph type="body" idx="1"/>
          </p:nvPr>
        </p:nvSpPr>
        <p:spPr bwMode="auto">
          <a:xfrm>
            <a:off x="381000" y="1981200"/>
            <a:ext cx="8382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lnSpc>
          <a:spcPct val="90000"/>
        </a:lnSpc>
        <a:spcBef>
          <a:spcPct val="0"/>
        </a:spcBef>
        <a:spcAft>
          <a:spcPct val="0"/>
        </a:spcAft>
        <a:defRPr sz="4400" b="1">
          <a:solidFill>
            <a:schemeClr val="tx2"/>
          </a:solidFill>
          <a:latin typeface="+mj-lt"/>
          <a:ea typeface="+mj-ea"/>
          <a:cs typeface="+mj-cs"/>
        </a:defRPr>
      </a:lvl1pPr>
      <a:lvl2pPr algn="ctr" rtl="0" eaLnBrk="0" fontAlgn="base" hangingPunct="0">
        <a:lnSpc>
          <a:spcPct val="90000"/>
        </a:lnSpc>
        <a:spcBef>
          <a:spcPct val="0"/>
        </a:spcBef>
        <a:spcAft>
          <a:spcPct val="0"/>
        </a:spcAft>
        <a:defRPr sz="4400" b="1">
          <a:solidFill>
            <a:schemeClr val="tx2"/>
          </a:solidFill>
          <a:latin typeface="Arial" charset="0"/>
        </a:defRPr>
      </a:lvl2pPr>
      <a:lvl3pPr algn="ctr" rtl="0" eaLnBrk="0" fontAlgn="base" hangingPunct="0">
        <a:lnSpc>
          <a:spcPct val="90000"/>
        </a:lnSpc>
        <a:spcBef>
          <a:spcPct val="0"/>
        </a:spcBef>
        <a:spcAft>
          <a:spcPct val="0"/>
        </a:spcAft>
        <a:defRPr sz="4400" b="1">
          <a:solidFill>
            <a:schemeClr val="tx2"/>
          </a:solidFill>
          <a:latin typeface="Arial" charset="0"/>
        </a:defRPr>
      </a:lvl3pPr>
      <a:lvl4pPr algn="ctr" rtl="0" eaLnBrk="0" fontAlgn="base" hangingPunct="0">
        <a:lnSpc>
          <a:spcPct val="90000"/>
        </a:lnSpc>
        <a:spcBef>
          <a:spcPct val="0"/>
        </a:spcBef>
        <a:spcAft>
          <a:spcPct val="0"/>
        </a:spcAft>
        <a:defRPr sz="4400" b="1">
          <a:solidFill>
            <a:schemeClr val="tx2"/>
          </a:solidFill>
          <a:latin typeface="Arial" charset="0"/>
        </a:defRPr>
      </a:lvl4pPr>
      <a:lvl5pPr algn="ctr" rtl="0" eaLnBrk="0" fontAlgn="base" hangingPunct="0">
        <a:lnSpc>
          <a:spcPct val="90000"/>
        </a:lnSpc>
        <a:spcBef>
          <a:spcPct val="0"/>
        </a:spcBef>
        <a:spcAft>
          <a:spcPct val="0"/>
        </a:spcAft>
        <a:defRPr sz="4400" b="1">
          <a:solidFill>
            <a:schemeClr val="tx2"/>
          </a:solidFill>
          <a:latin typeface="Arial" charset="0"/>
        </a:defRPr>
      </a:lvl5pPr>
      <a:lvl6pPr marL="457200" algn="ctr" rtl="0" fontAlgn="base">
        <a:lnSpc>
          <a:spcPct val="90000"/>
        </a:lnSpc>
        <a:spcBef>
          <a:spcPct val="0"/>
        </a:spcBef>
        <a:spcAft>
          <a:spcPct val="0"/>
        </a:spcAft>
        <a:defRPr sz="4400" b="1">
          <a:solidFill>
            <a:schemeClr val="tx2"/>
          </a:solidFill>
          <a:latin typeface="Arial" charset="0"/>
        </a:defRPr>
      </a:lvl6pPr>
      <a:lvl7pPr marL="914400" algn="ctr" rtl="0" fontAlgn="base">
        <a:lnSpc>
          <a:spcPct val="90000"/>
        </a:lnSpc>
        <a:spcBef>
          <a:spcPct val="0"/>
        </a:spcBef>
        <a:spcAft>
          <a:spcPct val="0"/>
        </a:spcAft>
        <a:defRPr sz="4400" b="1">
          <a:solidFill>
            <a:schemeClr val="tx2"/>
          </a:solidFill>
          <a:latin typeface="Arial" charset="0"/>
        </a:defRPr>
      </a:lvl7pPr>
      <a:lvl8pPr marL="1371600" algn="ctr" rtl="0" fontAlgn="base">
        <a:lnSpc>
          <a:spcPct val="90000"/>
        </a:lnSpc>
        <a:spcBef>
          <a:spcPct val="0"/>
        </a:spcBef>
        <a:spcAft>
          <a:spcPct val="0"/>
        </a:spcAft>
        <a:defRPr sz="4400" b="1">
          <a:solidFill>
            <a:schemeClr val="tx2"/>
          </a:solidFill>
          <a:latin typeface="Arial" charset="0"/>
        </a:defRPr>
      </a:lvl8pPr>
      <a:lvl9pPr marL="1828800" algn="ctr" rtl="0" fontAlgn="base">
        <a:lnSpc>
          <a:spcPct val="90000"/>
        </a:lnSpc>
        <a:spcBef>
          <a:spcPct val="0"/>
        </a:spcBef>
        <a:spcAft>
          <a:spcPct val="0"/>
        </a:spcAft>
        <a:defRPr sz="44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Clr>
          <a:schemeClr val="tx2"/>
        </a:buClr>
        <a:buSzPct val="75000"/>
        <a:buFont typeface="Wingdings" pitchFamily="2" charset="2"/>
        <a:buChar char="®"/>
        <a:defRPr sz="36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2"/>
        </a:buClr>
        <a:buSzPct val="75000"/>
        <a:buFont typeface="Wingdings" pitchFamily="2" charset="2"/>
        <a:buChar char="®"/>
        <a:defRPr sz="32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2"/>
        </a:buClr>
        <a:buSzPct val="75000"/>
        <a:buFont typeface="Wingdings" pitchFamily="2" charset="2"/>
        <a:buChar char="®"/>
        <a:defRPr sz="28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2"/>
        </a:buClr>
        <a:buSzPct val="75000"/>
        <a:buFont typeface="Wingdings" pitchFamily="2" charset="2"/>
        <a:buChar char="®"/>
        <a:defRPr sz="28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2"/>
        </a:buClr>
        <a:buSzPct val="75000"/>
        <a:buFont typeface="Wingdings" pitchFamily="2" charset="2"/>
        <a:buChar char="®"/>
        <a:defRPr sz="2800" b="1">
          <a:solidFill>
            <a:schemeClr val="tx1"/>
          </a:solidFill>
          <a:latin typeface="+mn-lt"/>
        </a:defRPr>
      </a:lvl5pPr>
      <a:lvl6pPr marL="2457450" indent="-17145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latin typeface="+mn-lt"/>
        </a:defRPr>
      </a:lvl6pPr>
      <a:lvl7pPr marL="2914650" indent="-17145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latin typeface="+mn-lt"/>
        </a:defRPr>
      </a:lvl7pPr>
      <a:lvl8pPr marL="3371850" indent="-17145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latin typeface="+mn-lt"/>
        </a:defRPr>
      </a:lvl8pPr>
      <a:lvl9pPr marL="3829050" indent="-17145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52994" name="Rectangle 2"/>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latin typeface="Times New Roman" pitchFamily="18" charset="0"/>
              </a:defRPr>
            </a:lvl1pPr>
          </a:lstStyle>
          <a:p>
            <a:endParaRPr lang="en-US"/>
          </a:p>
        </p:txBody>
      </p:sp>
      <p:sp>
        <p:nvSpPr>
          <p:cNvPr id="852995" name="Rectangle 3"/>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latin typeface="Times New Roman" pitchFamily="18" charset="0"/>
              </a:defRPr>
            </a:lvl1pPr>
          </a:lstStyle>
          <a:p>
            <a:endParaRPr lang="en-US"/>
          </a:p>
        </p:txBody>
      </p:sp>
      <p:sp>
        <p:nvSpPr>
          <p:cNvPr id="852996" name="Rectangle 4"/>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latin typeface="Times New Roman" pitchFamily="18" charset="0"/>
              </a:defRPr>
            </a:lvl1pPr>
          </a:lstStyle>
          <a:p>
            <a:fld id="{0892DF7C-EABE-4D65-A092-2A1EB64F6555}" type="slidenum">
              <a:rPr lang="en-US"/>
              <a:pPr/>
              <a:t>‹#›</a:t>
            </a:fld>
            <a:endParaRPr lang="en-US"/>
          </a:p>
        </p:txBody>
      </p:sp>
      <p:sp>
        <p:nvSpPr>
          <p:cNvPr id="852997" name="Rectangle 5"/>
          <p:cNvSpPr>
            <a:spLocks noGrp="1" noChangeArrowheads="1"/>
          </p:cNvSpPr>
          <p:nvPr>
            <p:ph type="title"/>
          </p:nvPr>
        </p:nvSpPr>
        <p:spPr bwMode="auto">
          <a:xfrm>
            <a:off x="304800" y="152400"/>
            <a:ext cx="84582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852998" name="Rectangle 6"/>
          <p:cNvSpPr>
            <a:spLocks noGrp="1" noChangeArrowheads="1"/>
          </p:cNvSpPr>
          <p:nvPr>
            <p:ph type="body" idx="1"/>
          </p:nvPr>
        </p:nvSpPr>
        <p:spPr bwMode="auto">
          <a:xfrm>
            <a:off x="381000" y="1981200"/>
            <a:ext cx="8382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rtl="0" eaLnBrk="0" fontAlgn="base" hangingPunct="0">
        <a:lnSpc>
          <a:spcPct val="90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285750" indent="-285750" algn="l" rtl="0" eaLnBrk="0" fontAlgn="base" hangingPunct="0">
        <a:lnSpc>
          <a:spcPct val="90000"/>
        </a:lnSpc>
        <a:spcBef>
          <a:spcPct val="30000"/>
        </a:spcBef>
        <a:spcAft>
          <a:spcPct val="0"/>
        </a:spcAft>
        <a:buClr>
          <a:schemeClr val="tx2"/>
        </a:buClr>
        <a:buSzPct val="75000"/>
        <a:buFont typeface="Wingdings" pitchFamily="2" charset="2"/>
        <a:buChar char="®"/>
        <a:defRPr sz="3600" b="1">
          <a:solidFill>
            <a:schemeClr val="tx1"/>
          </a:solidFill>
          <a:effectLst>
            <a:outerShdw blurRad="38100" dist="38100" dir="2700000" algn="tl">
              <a:srgbClr val="000000"/>
            </a:outerShdw>
          </a:effectLst>
          <a:latin typeface="+mn-lt"/>
          <a:ea typeface="+mn-ea"/>
          <a:cs typeface="+mn-cs"/>
        </a:defRPr>
      </a:lvl1pPr>
      <a:lvl2pPr marL="685800" indent="-228600" algn="l" rtl="0" eaLnBrk="0" fontAlgn="base" hangingPunct="0">
        <a:lnSpc>
          <a:spcPct val="90000"/>
        </a:lnSpc>
        <a:spcBef>
          <a:spcPct val="30000"/>
        </a:spcBef>
        <a:spcAft>
          <a:spcPct val="0"/>
        </a:spcAft>
        <a:buClr>
          <a:schemeClr val="tx2"/>
        </a:buClr>
        <a:buSzPct val="75000"/>
        <a:buFont typeface="Wingdings" pitchFamily="2" charset="2"/>
        <a:buChar char="®"/>
        <a:defRPr sz="3200" b="1">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3pPr>
      <a:lvl4pPr marL="1543050" indent="-171450" algn="l" rtl="0" eaLnBrk="0" fontAlgn="base" hangingPunct="0">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5pPr>
      <a:lvl6pPr marL="2457450" indent="-17145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6pPr>
      <a:lvl7pPr marL="2914650" indent="-17145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7pPr>
      <a:lvl8pPr marL="3371850" indent="-17145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8pPr>
      <a:lvl9pPr marL="3829050" indent="-17145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33FF">
                <a:gamma/>
                <a:shade val="46275"/>
                <a:invGamma/>
              </a:srgbClr>
            </a:gs>
            <a:gs pos="50000">
              <a:srgbClr val="9933FF"/>
            </a:gs>
            <a:gs pos="100000">
              <a:srgbClr val="9933FF">
                <a:gamma/>
                <a:shade val="46275"/>
                <a:invGamma/>
              </a:srgbClr>
            </a:gs>
          </a:gsLst>
          <a:lin ang="5400000" scaled="1"/>
        </a:gradFill>
        <a:effectLst/>
      </p:bgPr>
    </p:bg>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09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09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defTabSz="914400"/>
            <a:endParaRPr lang="en-US" smtClean="0">
              <a:solidFill>
                <a:srgbClr val="000000"/>
              </a:solidFill>
            </a:endParaRPr>
          </a:p>
        </p:txBody>
      </p:sp>
      <p:sp>
        <p:nvSpPr>
          <p:cNvPr id="11909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lgn="ctr" defTabSz="914400"/>
            <a:endParaRPr lang="en-US" smtClean="0">
              <a:solidFill>
                <a:srgbClr val="000000"/>
              </a:solidFill>
            </a:endParaRPr>
          </a:p>
        </p:txBody>
      </p:sp>
      <p:sp>
        <p:nvSpPr>
          <p:cNvPr id="11909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defTabSz="914400"/>
            <a:fld id="{D6FE1F35-6FBF-48DE-9A19-017F37D5A4B9}" type="slidenum">
              <a:rPr lang="en-US" smtClean="0">
                <a:solidFill>
                  <a:srgbClr val="000000"/>
                </a:solidFill>
              </a:rPr>
              <a:pPr defTabSz="914400"/>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33FF">
                <a:gamma/>
                <a:shade val="46275"/>
                <a:invGamma/>
              </a:srgbClr>
            </a:gs>
            <a:gs pos="50000">
              <a:srgbClr val="9933FF"/>
            </a:gs>
            <a:gs pos="100000">
              <a:srgbClr val="9933FF">
                <a:gamma/>
                <a:shade val="46275"/>
                <a:invGamma/>
              </a:srgbClr>
            </a:gs>
          </a:gsLst>
          <a:lin ang="5400000" scaled="1"/>
        </a:gradFill>
        <a:effectLst/>
      </p:bgPr>
    </p:bg>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09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09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defTabSz="914400"/>
            <a:endParaRPr lang="en-US" smtClean="0">
              <a:solidFill>
                <a:srgbClr val="000000"/>
              </a:solidFill>
            </a:endParaRPr>
          </a:p>
        </p:txBody>
      </p:sp>
      <p:sp>
        <p:nvSpPr>
          <p:cNvPr id="11909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lgn="ctr" defTabSz="914400"/>
            <a:endParaRPr lang="en-US" smtClean="0">
              <a:solidFill>
                <a:srgbClr val="000000"/>
              </a:solidFill>
            </a:endParaRPr>
          </a:p>
        </p:txBody>
      </p:sp>
      <p:sp>
        <p:nvSpPr>
          <p:cNvPr id="11909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defTabSz="914400"/>
            <a:fld id="{D6FE1F35-6FBF-48DE-9A19-017F37D5A4B9}" type="slidenum">
              <a:rPr lang="en-US" smtClean="0">
                <a:solidFill>
                  <a:srgbClr val="000000"/>
                </a:solidFill>
              </a:rPr>
              <a:pPr defTabSz="914400"/>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852994" name="Rectangle 2"/>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latin typeface="Times New Roman" pitchFamily="18" charset="0"/>
              </a:defRPr>
            </a:lvl1pPr>
          </a:lstStyle>
          <a:p>
            <a:pPr defTabSz="914400" eaLnBrk="0" hangingPunct="0"/>
            <a:endParaRPr lang="en-US" smtClean="0">
              <a:solidFill>
                <a:srgbClr val="FFFFFF"/>
              </a:solidFill>
            </a:endParaRPr>
          </a:p>
        </p:txBody>
      </p:sp>
      <p:sp>
        <p:nvSpPr>
          <p:cNvPr id="852995" name="Rectangle 3"/>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lgn="ctr" defTabSz="914400" eaLnBrk="0" hangingPunct="0"/>
            <a:endParaRPr lang="en-US" smtClean="0">
              <a:solidFill>
                <a:srgbClr val="FFFFFF"/>
              </a:solidFill>
            </a:endParaRPr>
          </a:p>
        </p:txBody>
      </p:sp>
      <p:sp>
        <p:nvSpPr>
          <p:cNvPr id="852996" name="Rectangle 4"/>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Times New Roman" pitchFamily="18" charset="0"/>
              </a:defRPr>
            </a:lvl1pPr>
          </a:lstStyle>
          <a:p>
            <a:pPr defTabSz="914400" eaLnBrk="0" hangingPunct="0"/>
            <a:fld id="{C98B0E86-0D3D-4DD4-A7EC-B5A9E2E7C062}" type="slidenum">
              <a:rPr lang="en-US" smtClean="0">
                <a:solidFill>
                  <a:srgbClr val="FFFFFF"/>
                </a:solidFill>
              </a:rPr>
              <a:pPr defTabSz="914400" eaLnBrk="0" hangingPunct="0"/>
              <a:t>‹#›</a:t>
            </a:fld>
            <a:endParaRPr lang="en-US" smtClean="0">
              <a:solidFill>
                <a:srgbClr val="FFFFFF"/>
              </a:solidFill>
            </a:endParaRPr>
          </a:p>
        </p:txBody>
      </p:sp>
      <p:sp>
        <p:nvSpPr>
          <p:cNvPr id="852997" name="Rectangle 5"/>
          <p:cNvSpPr>
            <a:spLocks noGrp="1" noChangeArrowheads="1"/>
          </p:cNvSpPr>
          <p:nvPr>
            <p:ph type="title"/>
          </p:nvPr>
        </p:nvSpPr>
        <p:spPr bwMode="auto">
          <a:xfrm>
            <a:off x="304800" y="152400"/>
            <a:ext cx="84582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852998" name="Rectangle 6"/>
          <p:cNvSpPr>
            <a:spLocks noGrp="1" noChangeArrowheads="1"/>
          </p:cNvSpPr>
          <p:nvPr>
            <p:ph type="body" idx="1"/>
          </p:nvPr>
        </p:nvSpPr>
        <p:spPr bwMode="auto">
          <a:xfrm>
            <a:off x="381000" y="1981200"/>
            <a:ext cx="8382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Lst>
  <p:txStyles>
    <p:titleStyle>
      <a:lvl1pPr algn="ctr"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2pPr>
      <a:lvl3pPr algn="ctr"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3pPr>
      <a:lvl4pPr algn="ctr"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4pPr>
      <a:lvl5pPr algn="ctr"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5pPr>
      <a:lvl6pPr marL="457200" algn="ctr"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6pPr>
      <a:lvl7pPr marL="914400" algn="ctr"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7pPr>
      <a:lvl8pPr marL="1371600" algn="ctr"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8pPr>
      <a:lvl9pPr marL="1828800" algn="ctr" rtl="0" fontAlgn="base">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9pPr>
    </p:titleStyle>
    <p:bodyStyle>
      <a:lvl1pPr marL="285750" indent="-285750" algn="l" rtl="0" fontAlgn="base">
        <a:lnSpc>
          <a:spcPct val="90000"/>
        </a:lnSpc>
        <a:spcBef>
          <a:spcPct val="30000"/>
        </a:spcBef>
        <a:spcAft>
          <a:spcPct val="0"/>
        </a:spcAft>
        <a:buClr>
          <a:schemeClr val="tx2"/>
        </a:buClr>
        <a:buSzPct val="75000"/>
        <a:buFont typeface="Wingdings" pitchFamily="2" charset="2"/>
        <a:buChar char="®"/>
        <a:defRPr sz="3600" b="1">
          <a:solidFill>
            <a:schemeClr val="tx1"/>
          </a:solidFill>
          <a:effectLst>
            <a:outerShdw blurRad="38100" dist="38100" dir="2700000" algn="tl">
              <a:srgbClr val="000000"/>
            </a:outerShdw>
          </a:effectLst>
          <a:latin typeface="+mn-lt"/>
          <a:ea typeface="+mn-ea"/>
          <a:cs typeface="+mn-cs"/>
        </a:defRPr>
      </a:lvl1pPr>
      <a:lvl2pPr marL="685800" indent="-228600" algn="l" rtl="0" fontAlgn="base">
        <a:lnSpc>
          <a:spcPct val="90000"/>
        </a:lnSpc>
        <a:spcBef>
          <a:spcPct val="30000"/>
        </a:spcBef>
        <a:spcAft>
          <a:spcPct val="0"/>
        </a:spcAft>
        <a:buClr>
          <a:schemeClr val="tx2"/>
        </a:buClr>
        <a:buSzPct val="75000"/>
        <a:buFont typeface="Wingdings" pitchFamily="2" charset="2"/>
        <a:buChar char="®"/>
        <a:defRPr sz="3200" b="1">
          <a:solidFill>
            <a:schemeClr val="tx1"/>
          </a:solidFill>
          <a:effectLst>
            <a:outerShdw blurRad="38100" dist="38100" dir="2700000" algn="tl">
              <a:srgbClr val="000000"/>
            </a:outerShdw>
          </a:effectLst>
          <a:latin typeface="+mn-lt"/>
        </a:defRPr>
      </a:lvl2pPr>
      <a:lvl3pPr marL="1143000" indent="-22860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3pPr>
      <a:lvl4pPr marL="1543050" indent="-17145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4pPr>
      <a:lvl5pPr marL="2000250" indent="-17145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5pPr>
      <a:lvl6pPr marL="2457450" indent="-17145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6pPr>
      <a:lvl7pPr marL="2914650" indent="-17145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7pPr>
      <a:lvl8pPr marL="3371850" indent="-17145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8pPr>
      <a:lvl9pPr marL="3829050" indent="-171450" algn="l" rtl="0" fontAlgn="base">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BD1A3"/>
        </a:solidFill>
        <a:effectLst/>
      </p:bgPr>
    </p:bg>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8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8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defTabSz="914400"/>
            <a:endParaRPr lang="en-US" smtClean="0">
              <a:solidFill>
                <a:srgbClr val="000000"/>
              </a:solidFill>
            </a:endParaRPr>
          </a:p>
        </p:txBody>
      </p:sp>
      <p:sp>
        <p:nvSpPr>
          <p:cNvPr id="1168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lgn="ctr" defTabSz="914400"/>
            <a:endParaRPr lang="en-US" smtClean="0">
              <a:solidFill>
                <a:srgbClr val="000000"/>
              </a:solidFill>
            </a:endParaRPr>
          </a:p>
        </p:txBody>
      </p:sp>
      <p:sp>
        <p:nvSpPr>
          <p:cNvPr id="1168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defTabSz="914400"/>
            <a:fld id="{0A7DD05B-B081-4445-BC5C-CBA2ACEDB173}" type="slidenum">
              <a:rPr lang="en-US" smtClean="0">
                <a:solidFill>
                  <a:srgbClr val="000000"/>
                </a:solidFill>
              </a:rPr>
              <a:pPr defTabSz="914400"/>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80000"/>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11200" y="6248400"/>
            <a:ext cx="189653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Times New Roman" pitchFamily="18" charset="0"/>
              </a:defRPr>
            </a:lvl1pPr>
          </a:lstStyle>
          <a:p>
            <a:pPr defTabSz="914400" eaLnBrk="0" hangingPunct="0"/>
            <a:endParaRPr lang="en-US" smtClean="0">
              <a:solidFill>
                <a:srgbClr val="FFFFFF"/>
              </a:solidFill>
            </a:endParaRPr>
          </a:p>
        </p:txBody>
      </p:sp>
      <p:sp>
        <p:nvSpPr>
          <p:cNvPr id="1027" name="Rectangle 3"/>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Times New Roman" pitchFamily="18" charset="0"/>
              </a:defRPr>
            </a:lvl1pPr>
          </a:lstStyle>
          <a:p>
            <a:pPr algn="ctr" defTabSz="914400" eaLnBrk="0" hangingPunct="0"/>
            <a:endParaRPr lang="en-US" smtClean="0">
              <a:solidFill>
                <a:srgbClr val="FFFFFF"/>
              </a:solidFill>
            </a:endParaRPr>
          </a:p>
        </p:txBody>
      </p:sp>
      <p:sp>
        <p:nvSpPr>
          <p:cNvPr id="1028" name="Rectangle 4"/>
          <p:cNvSpPr>
            <a:spLocks noGrp="1" noChangeArrowheads="1"/>
          </p:cNvSpPr>
          <p:nvPr>
            <p:ph type="sldNum" sz="quarter" idx="4"/>
          </p:nvPr>
        </p:nvSpPr>
        <p:spPr bwMode="auto">
          <a:xfrm>
            <a:off x="6536267" y="6248400"/>
            <a:ext cx="189653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Times New Roman" pitchFamily="18" charset="0"/>
              </a:defRPr>
            </a:lvl1pPr>
          </a:lstStyle>
          <a:p>
            <a:pPr defTabSz="914400" eaLnBrk="0" hangingPunct="0"/>
            <a:fld id="{67DCEF02-ABB4-439A-A001-0CD04DCC529A}" type="slidenum">
              <a:rPr lang="en-US" smtClean="0">
                <a:solidFill>
                  <a:srgbClr val="FFFFFF"/>
                </a:solidFill>
              </a:rPr>
              <a:pPr defTabSz="914400" eaLnBrk="0" hangingPunct="0"/>
              <a:t>‹#›</a:t>
            </a:fld>
            <a:endParaRPr lang="en-US" smtClean="0">
              <a:solidFill>
                <a:srgbClr val="FFFFFF"/>
              </a:solidFill>
            </a:endParaRPr>
          </a:p>
        </p:txBody>
      </p:sp>
      <p:sp>
        <p:nvSpPr>
          <p:cNvPr id="1029" name="Rectangle 5"/>
          <p:cNvSpPr>
            <a:spLocks noGrp="1" noChangeArrowheads="1"/>
          </p:cNvSpPr>
          <p:nvPr>
            <p:ph type="title"/>
          </p:nvPr>
        </p:nvSpPr>
        <p:spPr bwMode="auto">
          <a:xfrm>
            <a:off x="1388534" y="609600"/>
            <a:ext cx="6366933"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1030" name="Rectangle 6"/>
          <p:cNvSpPr>
            <a:spLocks noGrp="1" noChangeArrowheads="1"/>
          </p:cNvSpPr>
          <p:nvPr>
            <p:ph type="body" idx="1"/>
          </p:nvPr>
        </p:nvSpPr>
        <p:spPr bwMode="auto">
          <a:xfrm>
            <a:off x="1388534" y="1981200"/>
            <a:ext cx="6366933"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 id="2147484154" r:id="rId14"/>
    <p:sldLayoutId id="2147484155" r:id="rId15"/>
  </p:sldLayoutIdLst>
  <p:txStyles>
    <p:titleStyle>
      <a:lvl1pPr algn="ctr" rtl="0" eaLnBrk="0" fontAlgn="base" hangingPunct="0">
        <a:lnSpc>
          <a:spcPct val="90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2pPr>
      <a:lvl3pPr algn="ctr" rtl="0" eaLnBrk="0" fontAlgn="base" hangingPunct="0">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3pPr>
      <a:lvl4pPr algn="ctr" rtl="0" eaLnBrk="0" fontAlgn="base" hangingPunct="0">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4pPr>
      <a:lvl5pPr algn="ctr" rtl="0" eaLnBrk="0" fontAlgn="base" hangingPunct="0">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5pPr>
      <a:lvl6pPr marL="457200" algn="ctr" rtl="0" eaLnBrk="0" fontAlgn="base" hangingPunct="0">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6pPr>
      <a:lvl7pPr marL="914400" algn="ctr" rtl="0" eaLnBrk="0" fontAlgn="base" hangingPunct="0">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7pPr>
      <a:lvl8pPr marL="1371600" algn="ctr" rtl="0" eaLnBrk="0" fontAlgn="base" hangingPunct="0">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8pPr>
      <a:lvl9pPr marL="1828800" algn="ctr" rtl="0" eaLnBrk="0" fontAlgn="base" hangingPunct="0">
        <a:lnSpc>
          <a:spcPct val="90000"/>
        </a:lnSpc>
        <a:spcBef>
          <a:spcPct val="0"/>
        </a:spcBef>
        <a:spcAft>
          <a:spcPct val="0"/>
        </a:spcAft>
        <a:defRPr sz="4400" b="1">
          <a:solidFill>
            <a:schemeClr val="tx2"/>
          </a:solidFill>
          <a:effectLst>
            <a:outerShdw blurRad="38100" dist="38100" dir="2700000" algn="tl">
              <a:srgbClr val="000000"/>
            </a:outerShdw>
          </a:effectLst>
          <a:latin typeface="Arial" pitchFamily="34" charset="0"/>
        </a:defRPr>
      </a:lvl9pPr>
    </p:titleStyle>
    <p:bodyStyle>
      <a:lvl1pPr marL="285750" indent="-285750" algn="l" rtl="0" eaLnBrk="0" fontAlgn="base" hangingPunct="0">
        <a:lnSpc>
          <a:spcPct val="90000"/>
        </a:lnSpc>
        <a:spcBef>
          <a:spcPct val="30000"/>
        </a:spcBef>
        <a:spcAft>
          <a:spcPct val="0"/>
        </a:spcAft>
        <a:buClr>
          <a:schemeClr val="tx2"/>
        </a:buClr>
        <a:buSzPct val="75000"/>
        <a:buFont typeface="Wingdings" pitchFamily="2" charset="2"/>
        <a:buChar char="®"/>
        <a:defRPr sz="3600" b="1">
          <a:solidFill>
            <a:schemeClr val="tx1"/>
          </a:solidFill>
          <a:effectLst>
            <a:outerShdw blurRad="38100" dist="38100" dir="2700000" algn="tl">
              <a:srgbClr val="000000"/>
            </a:outerShdw>
          </a:effectLst>
          <a:latin typeface="+mn-lt"/>
          <a:ea typeface="+mn-ea"/>
          <a:cs typeface="+mn-cs"/>
        </a:defRPr>
      </a:lvl1pPr>
      <a:lvl2pPr marL="685800" indent="-228600" algn="l" rtl="0" eaLnBrk="0" fontAlgn="base" hangingPunct="0">
        <a:lnSpc>
          <a:spcPct val="90000"/>
        </a:lnSpc>
        <a:spcBef>
          <a:spcPct val="30000"/>
        </a:spcBef>
        <a:spcAft>
          <a:spcPct val="0"/>
        </a:spcAft>
        <a:buClr>
          <a:schemeClr val="tx2"/>
        </a:buClr>
        <a:buSzPct val="75000"/>
        <a:buFont typeface="Wingdings" pitchFamily="2" charset="2"/>
        <a:buChar char="®"/>
        <a:defRPr sz="3200" b="1">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3pPr>
      <a:lvl4pPr marL="1543050" indent="-171450" algn="l" rtl="0" eaLnBrk="0" fontAlgn="base" hangingPunct="0">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5pPr>
      <a:lvl6pPr marL="2457450" indent="-171450" algn="l" rtl="0" eaLnBrk="0" fontAlgn="base" hangingPunct="0">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6pPr>
      <a:lvl7pPr marL="2914650" indent="-171450" algn="l" rtl="0" eaLnBrk="0" fontAlgn="base" hangingPunct="0">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7pPr>
      <a:lvl8pPr marL="3371850" indent="-171450" algn="l" rtl="0" eaLnBrk="0" fontAlgn="base" hangingPunct="0">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8pPr>
      <a:lvl9pPr marL="3829050" indent="-171450" algn="l" rtl="0" eaLnBrk="0" fontAlgn="base" hangingPunct="0">
        <a:lnSpc>
          <a:spcPct val="90000"/>
        </a:lnSpc>
        <a:spcBef>
          <a:spcPct val="30000"/>
        </a:spcBef>
        <a:spcAft>
          <a:spcPct val="0"/>
        </a:spcAft>
        <a:buClr>
          <a:schemeClr val="tx2"/>
        </a:buClr>
        <a:buSzPct val="75000"/>
        <a:buFont typeface="Wingdings" pitchFamily="2" charset="2"/>
        <a:buChar char="®"/>
        <a:defRPr sz="28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4.jpe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4.jpeg"/><Relationship Id="rId1" Type="http://schemas.openxmlformats.org/officeDocument/2006/relationships/slideLayout" Target="../slideLayouts/slideLayout6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40.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03.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2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34.xml"/><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8.png"/><Relationship Id="rId4"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7311"/>
            <a:ext cx="9144000" cy="522120"/>
          </a:xfrm>
        </p:spPr>
        <p:txBody>
          <a:bodyPr/>
          <a:lstStyle/>
          <a:p>
            <a:r>
              <a:rPr lang="en-US" sz="2800" b="1" dirty="0" smtClean="0">
                <a:solidFill>
                  <a:srgbClr val="FFFF00"/>
                </a:solidFill>
                <a:effectLst>
                  <a:outerShdw blurRad="38100" dist="38100" dir="2700000" algn="tl">
                    <a:srgbClr val="000000"/>
                  </a:outerShdw>
                </a:effectLst>
              </a:rPr>
              <a:t>YSFRI-MML Collaborations on </a:t>
            </a:r>
            <a:r>
              <a:rPr lang="en-US" sz="2800" b="1" dirty="0" smtClean="0">
                <a:solidFill>
                  <a:srgbClr val="FFFF00"/>
                </a:solidFill>
                <a:effectLst>
                  <a:outerShdw blurRad="38100" dist="38100" dir="2700000" algn="tl">
                    <a:srgbClr val="000000"/>
                  </a:outerShdw>
                </a:effectLst>
              </a:rPr>
              <a:t>Stock Enhancement</a:t>
            </a:r>
            <a:endParaRPr lang="en-US" sz="2800" dirty="0" smtClean="0">
              <a:solidFill>
                <a:srgbClr val="FFFF00"/>
              </a:solidFill>
            </a:endParaRPr>
          </a:p>
        </p:txBody>
      </p:sp>
      <p:pic>
        <p:nvPicPr>
          <p:cNvPr id="164866" name="Picture 13" descr="Mote Logo"/>
          <p:cNvPicPr>
            <a:picLocks noChangeAspect="1" noChangeArrowheads="1"/>
          </p:cNvPicPr>
          <p:nvPr/>
        </p:nvPicPr>
        <p:blipFill>
          <a:blip r:embed="rId2"/>
          <a:srcRect/>
          <a:stretch>
            <a:fillRect/>
          </a:stretch>
        </p:blipFill>
        <p:spPr bwMode="auto">
          <a:xfrm>
            <a:off x="609600" y="5257800"/>
            <a:ext cx="2378075" cy="809625"/>
          </a:xfrm>
          <a:prstGeom prst="rect">
            <a:avLst/>
          </a:prstGeom>
          <a:noFill/>
          <a:ln w="25400">
            <a:noFill/>
            <a:miter lim="800000"/>
            <a:headEnd/>
            <a:tailEnd/>
          </a:ln>
        </p:spPr>
      </p:pic>
      <p:pic>
        <p:nvPicPr>
          <p:cNvPr id="164867" name="Picture 5" descr="CWT headmold"/>
          <p:cNvPicPr>
            <a:picLocks noChangeAspect="1" noChangeArrowheads="1"/>
          </p:cNvPicPr>
          <p:nvPr/>
        </p:nvPicPr>
        <p:blipFill>
          <a:blip r:embed="rId3"/>
          <a:srcRect/>
          <a:stretch>
            <a:fillRect/>
          </a:stretch>
        </p:blipFill>
        <p:spPr bwMode="auto">
          <a:xfrm>
            <a:off x="3886200" y="-152400"/>
            <a:ext cx="1547813" cy="1600200"/>
          </a:xfrm>
          <a:prstGeom prst="rect">
            <a:avLst/>
          </a:prstGeom>
          <a:noFill/>
          <a:ln w="9525">
            <a:noFill/>
            <a:miter lim="800000"/>
            <a:headEnd/>
            <a:tailEnd/>
          </a:ln>
        </p:spPr>
      </p:pic>
      <p:pic>
        <p:nvPicPr>
          <p:cNvPr id="164868" name="Picture 9" descr="Day 0-1 larvae"/>
          <p:cNvPicPr>
            <a:picLocks noChangeAspect="1" noChangeArrowheads="1"/>
          </p:cNvPicPr>
          <p:nvPr/>
        </p:nvPicPr>
        <p:blipFill>
          <a:blip r:embed="rId4"/>
          <a:srcRect/>
          <a:stretch>
            <a:fillRect/>
          </a:stretch>
        </p:blipFill>
        <p:spPr bwMode="auto">
          <a:xfrm>
            <a:off x="1795463" y="-76200"/>
            <a:ext cx="2090737" cy="1524000"/>
          </a:xfrm>
          <a:prstGeom prst="rect">
            <a:avLst/>
          </a:prstGeom>
          <a:noFill/>
          <a:ln w="9525">
            <a:noFill/>
            <a:miter lim="800000"/>
            <a:headEnd/>
            <a:tailEnd/>
          </a:ln>
        </p:spPr>
      </p:pic>
      <p:pic>
        <p:nvPicPr>
          <p:cNvPr id="164869" name="Picture 3" descr="C:\Documents and Settings\kleber\My Documents\My Pictures\Snook Broodstock.jpg"/>
          <p:cNvPicPr>
            <a:picLocks noChangeAspect="1" noChangeArrowheads="1"/>
          </p:cNvPicPr>
          <p:nvPr/>
        </p:nvPicPr>
        <p:blipFill>
          <a:blip r:embed="rId5"/>
          <a:srcRect/>
          <a:stretch>
            <a:fillRect/>
          </a:stretch>
        </p:blipFill>
        <p:spPr bwMode="auto">
          <a:xfrm>
            <a:off x="0" y="-39688"/>
            <a:ext cx="1905000" cy="1487488"/>
          </a:xfrm>
          <a:prstGeom prst="rect">
            <a:avLst/>
          </a:prstGeom>
          <a:noFill/>
          <a:ln w="9525">
            <a:noFill/>
            <a:miter lim="800000"/>
            <a:headEnd/>
            <a:tailEnd/>
          </a:ln>
        </p:spPr>
      </p:pic>
      <p:pic>
        <p:nvPicPr>
          <p:cNvPr id="164870" name="Picture 4" descr="DSC00766"/>
          <p:cNvPicPr>
            <a:picLocks noChangeAspect="1" noChangeArrowheads="1"/>
          </p:cNvPicPr>
          <p:nvPr/>
        </p:nvPicPr>
        <p:blipFill>
          <a:blip r:embed="rId6"/>
          <a:srcRect/>
          <a:stretch>
            <a:fillRect/>
          </a:stretch>
        </p:blipFill>
        <p:spPr bwMode="auto">
          <a:xfrm>
            <a:off x="7620000" y="0"/>
            <a:ext cx="1524000" cy="1457325"/>
          </a:xfrm>
          <a:prstGeom prst="rect">
            <a:avLst/>
          </a:prstGeom>
          <a:noFill/>
          <a:ln w="9525">
            <a:noFill/>
            <a:miter lim="800000"/>
            <a:headEnd/>
            <a:tailEnd/>
          </a:ln>
        </p:spPr>
      </p:pic>
      <p:pic>
        <p:nvPicPr>
          <p:cNvPr id="164871" name="Picture 4" descr="C:\Documents and Settings\kleber\My Documents\My Pictures\sl11.JPEG"/>
          <p:cNvPicPr>
            <a:picLocks noChangeAspect="1" noChangeArrowheads="1"/>
          </p:cNvPicPr>
          <p:nvPr/>
        </p:nvPicPr>
        <p:blipFill>
          <a:blip r:embed="rId7"/>
          <a:srcRect/>
          <a:stretch>
            <a:fillRect/>
          </a:stretch>
        </p:blipFill>
        <p:spPr bwMode="auto">
          <a:xfrm>
            <a:off x="5410200" y="-76200"/>
            <a:ext cx="2289175" cy="1524000"/>
          </a:xfrm>
          <a:prstGeom prst="rect">
            <a:avLst/>
          </a:prstGeom>
          <a:noFill/>
          <a:ln w="9525">
            <a:noFill/>
            <a:miter lim="800000"/>
            <a:headEnd/>
            <a:tailEnd/>
          </a:ln>
        </p:spPr>
      </p:pic>
      <p:pic>
        <p:nvPicPr>
          <p:cNvPr id="164872" name="Picture 13" descr="C:\Documents and Settings\kleber\My Documents\My Webs\SCORE\images\SCORE_Cpr.jpg"/>
          <p:cNvPicPr>
            <a:picLocks noChangeAspect="1" noChangeArrowheads="1"/>
          </p:cNvPicPr>
          <p:nvPr/>
        </p:nvPicPr>
        <p:blipFill>
          <a:blip r:embed="rId8"/>
          <a:srcRect/>
          <a:stretch>
            <a:fillRect/>
          </a:stretch>
        </p:blipFill>
        <p:spPr bwMode="auto">
          <a:xfrm>
            <a:off x="6910388" y="5185105"/>
            <a:ext cx="1419225" cy="762000"/>
          </a:xfrm>
          <a:prstGeom prst="rect">
            <a:avLst/>
          </a:prstGeom>
          <a:noFill/>
          <a:ln w="9525">
            <a:noFill/>
            <a:miter lim="800000"/>
            <a:headEnd/>
            <a:tailEnd/>
          </a:ln>
        </p:spPr>
      </p:pic>
      <p:sp>
        <p:nvSpPr>
          <p:cNvPr id="164874" name="Text Box 10"/>
          <p:cNvSpPr txBox="1">
            <a:spLocks noChangeArrowheads="1"/>
          </p:cNvSpPr>
          <p:nvPr/>
        </p:nvSpPr>
        <p:spPr bwMode="auto">
          <a:xfrm>
            <a:off x="0" y="2190742"/>
            <a:ext cx="9144000" cy="4493538"/>
          </a:xfrm>
          <a:prstGeom prst="rect">
            <a:avLst/>
          </a:prstGeom>
          <a:noFill/>
          <a:ln w="9525">
            <a:noFill/>
            <a:miter lim="800000"/>
            <a:headEnd/>
            <a:tailEnd/>
          </a:ln>
          <a:effectLst/>
        </p:spPr>
        <p:txBody>
          <a:bodyPr>
            <a:spAutoFit/>
          </a:bodyPr>
          <a:lstStyle/>
          <a:p>
            <a:pPr marL="342900" indent="-342900" algn="ctr" defTabSz="914400">
              <a:spcBef>
                <a:spcPct val="50000"/>
              </a:spcBef>
              <a:buFontTx/>
              <a:buAutoNum type="arabicPeriod"/>
            </a:pPr>
            <a:r>
              <a:rPr lang="en-US" sz="2800" b="1" dirty="0">
                <a:solidFill>
                  <a:srgbClr val="FF9900"/>
                </a:solidFill>
                <a:effectLst>
                  <a:outerShdw blurRad="38100" dist="38100" dir="2700000" algn="tl">
                    <a:srgbClr val="000000"/>
                  </a:outerShdw>
                </a:effectLst>
                <a:latin typeface="Times New Roman" pitchFamily="18" charset="0"/>
              </a:rPr>
              <a:t> </a:t>
            </a:r>
            <a:r>
              <a:rPr lang="en-US" sz="2800" b="1" dirty="0" smtClean="0">
                <a:solidFill>
                  <a:srgbClr val="FF9900"/>
                </a:solidFill>
                <a:effectLst>
                  <a:outerShdw blurRad="38100" dist="38100" dir="2700000" algn="tl">
                    <a:srgbClr val="000000"/>
                  </a:outerShdw>
                </a:effectLst>
                <a:latin typeface="Times New Roman" pitchFamily="18" charset="0"/>
              </a:rPr>
              <a:t>Definitions</a:t>
            </a:r>
            <a:endParaRPr lang="en-US" sz="2800" b="1" dirty="0">
              <a:solidFill>
                <a:srgbClr val="FF9900"/>
              </a:solidFill>
              <a:effectLst>
                <a:outerShdw blurRad="38100" dist="38100" dir="2700000" algn="tl">
                  <a:srgbClr val="000000"/>
                </a:outerShdw>
              </a:effectLst>
              <a:latin typeface="Times New Roman" pitchFamily="18" charset="0"/>
            </a:endParaRPr>
          </a:p>
          <a:p>
            <a:pPr marL="342900" indent="-342900" algn="ctr" defTabSz="914400">
              <a:spcBef>
                <a:spcPct val="50000"/>
              </a:spcBef>
              <a:buFontTx/>
              <a:buAutoNum type="arabicPeriod"/>
            </a:pPr>
            <a:r>
              <a:rPr lang="en-US" sz="2800" b="1" dirty="0">
                <a:solidFill>
                  <a:srgbClr val="FF9900"/>
                </a:solidFill>
                <a:effectLst>
                  <a:outerShdw blurRad="38100" dist="38100" dir="2700000" algn="tl">
                    <a:srgbClr val="000000"/>
                  </a:outerShdw>
                </a:effectLst>
                <a:latin typeface="Times New Roman" pitchFamily="18" charset="0"/>
              </a:rPr>
              <a:t> </a:t>
            </a:r>
            <a:r>
              <a:rPr lang="en-US" sz="2800" b="1" dirty="0" smtClean="0">
                <a:solidFill>
                  <a:srgbClr val="FF9900"/>
                </a:solidFill>
                <a:effectLst>
                  <a:outerShdw blurRad="38100" dist="38100" dir="2700000" algn="tl">
                    <a:srgbClr val="000000"/>
                  </a:outerShdw>
                </a:effectLst>
                <a:latin typeface="Times New Roman" pitchFamily="18" charset="0"/>
              </a:rPr>
              <a:t>Collaborations with YSFRI</a:t>
            </a:r>
            <a:endParaRPr lang="en-US" sz="2800" b="1" dirty="0" smtClean="0">
              <a:solidFill>
                <a:srgbClr val="FF9900"/>
              </a:solidFill>
              <a:effectLst>
                <a:outerShdw blurRad="38100" dist="38100" dir="2700000" algn="tl">
                  <a:srgbClr val="000000"/>
                </a:outerShdw>
              </a:effectLst>
              <a:latin typeface="Times New Roman" pitchFamily="18" charset="0"/>
            </a:endParaRPr>
          </a:p>
          <a:p>
            <a:pPr marL="342900" indent="-342900" algn="ctr" defTabSz="914400">
              <a:spcBef>
                <a:spcPct val="50000"/>
              </a:spcBef>
              <a:buFontTx/>
              <a:buAutoNum type="arabicPeriod"/>
            </a:pPr>
            <a:r>
              <a:rPr lang="en-US" sz="2800" b="1" dirty="0" smtClean="0">
                <a:solidFill>
                  <a:srgbClr val="FF9900"/>
                </a:solidFill>
                <a:effectLst>
                  <a:outerShdw blurRad="38100" dist="38100" dir="2700000" algn="tl">
                    <a:srgbClr val="000000"/>
                  </a:outerShdw>
                </a:effectLst>
                <a:latin typeface="Times New Roman" pitchFamily="18" charset="0"/>
              </a:rPr>
              <a:t> </a:t>
            </a:r>
            <a:r>
              <a:rPr lang="en-US" sz="2800" b="1" dirty="0" smtClean="0">
                <a:solidFill>
                  <a:srgbClr val="FF9900"/>
                </a:solidFill>
                <a:effectLst>
                  <a:outerShdw blurRad="38100" dist="38100" dir="2700000" algn="tl">
                    <a:srgbClr val="000000"/>
                  </a:outerShdw>
                </a:effectLst>
                <a:latin typeface="Times New Roman" pitchFamily="18" charset="0"/>
              </a:rPr>
              <a:t>Advances </a:t>
            </a:r>
            <a:r>
              <a:rPr lang="en-US" sz="2800" b="1" dirty="0" smtClean="0">
                <a:solidFill>
                  <a:srgbClr val="FF9900"/>
                </a:solidFill>
                <a:effectLst>
                  <a:outerShdw blurRad="38100" dist="38100" dir="2700000" algn="tl">
                    <a:srgbClr val="000000"/>
                  </a:outerShdw>
                </a:effectLst>
                <a:latin typeface="Times New Roman" pitchFamily="18" charset="0"/>
              </a:rPr>
              <a:t>in the </a:t>
            </a:r>
            <a:r>
              <a:rPr lang="en-US" sz="2800" b="1" dirty="0" smtClean="0">
                <a:solidFill>
                  <a:srgbClr val="FF9900"/>
                </a:solidFill>
                <a:effectLst>
                  <a:outerShdw blurRad="38100" dist="38100" dir="2700000" algn="tl">
                    <a:srgbClr val="000000"/>
                  </a:outerShdw>
                </a:effectLst>
                <a:latin typeface="Times New Roman" pitchFamily="18" charset="0"/>
              </a:rPr>
              <a:t>stock enhancement </a:t>
            </a:r>
            <a:r>
              <a:rPr lang="en-US" sz="2800" b="1" dirty="0" smtClean="0">
                <a:solidFill>
                  <a:srgbClr val="FF9900"/>
                </a:solidFill>
                <a:effectLst>
                  <a:outerShdw blurRad="38100" dist="38100" dir="2700000" algn="tl">
                    <a:srgbClr val="000000"/>
                  </a:outerShdw>
                </a:effectLst>
                <a:latin typeface="Times New Roman" pitchFamily="18" charset="0"/>
              </a:rPr>
              <a:t>science</a:t>
            </a:r>
            <a:endParaRPr lang="en-US" sz="2800" b="1" dirty="0" smtClean="0">
              <a:solidFill>
                <a:srgbClr val="FF9900"/>
              </a:solidFill>
              <a:effectLst>
                <a:outerShdw blurRad="38100" dist="38100" dir="2700000" algn="tl">
                  <a:srgbClr val="000000"/>
                </a:outerShdw>
              </a:effectLst>
              <a:latin typeface="Times New Roman" pitchFamily="18" charset="0"/>
            </a:endParaRPr>
          </a:p>
          <a:p>
            <a:pPr marL="342900" indent="-342900" algn="ctr" defTabSz="914400">
              <a:spcBef>
                <a:spcPct val="50000"/>
              </a:spcBef>
              <a:buFontTx/>
              <a:buAutoNum type="arabicPeriod"/>
            </a:pPr>
            <a:r>
              <a:rPr lang="en-US" sz="2800" b="1" dirty="0" smtClean="0">
                <a:solidFill>
                  <a:srgbClr val="FF9900"/>
                </a:solidFill>
                <a:effectLst>
                  <a:outerShdw blurRad="38100" dist="38100" dir="2700000" algn="tl">
                    <a:srgbClr val="000000"/>
                  </a:outerShdw>
                </a:effectLst>
                <a:latin typeface="Times New Roman" pitchFamily="18" charset="0"/>
              </a:rPr>
              <a:t>Evaluation Methods</a:t>
            </a:r>
          </a:p>
          <a:p>
            <a:pPr marL="342900" indent="-342900" algn="ctr" defTabSz="914400">
              <a:spcBef>
                <a:spcPct val="50000"/>
              </a:spcBef>
              <a:buFontTx/>
              <a:buAutoNum type="arabicPeriod"/>
            </a:pPr>
            <a:r>
              <a:rPr lang="en-US" sz="2800" b="1" dirty="0" smtClean="0">
                <a:solidFill>
                  <a:srgbClr val="FF9900"/>
                </a:solidFill>
                <a:effectLst>
                  <a:outerShdw blurRad="38100" dist="38100" dir="2700000" algn="tl">
                    <a:srgbClr val="000000"/>
                  </a:outerShdw>
                </a:effectLst>
                <a:latin typeface="Times New Roman" pitchFamily="18" charset="0"/>
              </a:rPr>
              <a:t>Opportunities</a:t>
            </a:r>
          </a:p>
          <a:p>
            <a:pPr marL="342900" indent="-342900" algn="ctr" defTabSz="914400">
              <a:spcBef>
                <a:spcPct val="50000"/>
              </a:spcBef>
              <a:buFontTx/>
              <a:buAutoNum type="arabicPeriod"/>
            </a:pPr>
            <a:r>
              <a:rPr lang="en-US" sz="2800" b="1" dirty="0" smtClean="0">
                <a:solidFill>
                  <a:srgbClr val="FF9900"/>
                </a:solidFill>
                <a:effectLst>
                  <a:outerShdw blurRad="38100" dist="38100" dir="2700000" algn="tl">
                    <a:srgbClr val="000000"/>
                  </a:outerShdw>
                </a:effectLst>
                <a:latin typeface="Times New Roman" pitchFamily="18" charset="0"/>
              </a:rPr>
              <a:t>Next Steps</a:t>
            </a:r>
            <a:endParaRPr lang="en-US" sz="800" b="1" dirty="0" smtClean="0">
              <a:solidFill>
                <a:srgbClr val="FF9900"/>
              </a:solidFill>
              <a:effectLst>
                <a:outerShdw blurRad="38100" dist="38100" dir="2700000" algn="tl">
                  <a:srgbClr val="000000"/>
                </a:outerShdw>
              </a:effectLst>
              <a:latin typeface="Times New Roman" pitchFamily="18" charset="0"/>
            </a:endParaRPr>
          </a:p>
          <a:p>
            <a:pPr marL="342900" indent="-342900" algn="ctr" defTabSz="914400">
              <a:spcBef>
                <a:spcPct val="50000"/>
              </a:spcBef>
            </a:pPr>
            <a:r>
              <a:rPr lang="en-US" sz="3200" b="1" dirty="0" smtClean="0">
                <a:solidFill>
                  <a:srgbClr val="FF9900"/>
                </a:solidFill>
                <a:effectLst>
                  <a:outerShdw blurRad="38100" dist="38100" dir="2700000" algn="tl">
                    <a:srgbClr val="000000"/>
                  </a:outerShdw>
                </a:effectLst>
                <a:latin typeface="Times New Roman" pitchFamily="18" charset="0"/>
              </a:rPr>
              <a:t> </a:t>
            </a:r>
            <a:r>
              <a:rPr lang="en-US" sz="3200" b="1" dirty="0" smtClean="0">
                <a:solidFill>
                  <a:srgbClr val="FFFFFF"/>
                </a:solidFill>
                <a:effectLst>
                  <a:outerShdw blurRad="38100" dist="38100" dir="2700000" algn="tl">
                    <a:srgbClr val="000000"/>
                  </a:outerShdw>
                </a:effectLst>
                <a:latin typeface="Times New Roman" pitchFamily="18" charset="0"/>
              </a:rPr>
              <a:t>Kenneth </a:t>
            </a:r>
            <a:r>
              <a:rPr lang="en-US" sz="3200" b="1" dirty="0">
                <a:solidFill>
                  <a:srgbClr val="FFFFFF"/>
                </a:solidFill>
                <a:effectLst>
                  <a:outerShdw blurRad="38100" dist="38100" dir="2700000" algn="tl">
                    <a:srgbClr val="000000"/>
                  </a:outerShdw>
                </a:effectLst>
                <a:latin typeface="Times New Roman" pitchFamily="18" charset="0"/>
              </a:rPr>
              <a:t>M. Leber</a:t>
            </a:r>
          </a:p>
        </p:txBody>
      </p:sp>
      <p:pic>
        <p:nvPicPr>
          <p:cNvPr id="41985" name="Picture 1" descr="C:\Documents and Settings\kleber\My Documents\My Pictures\Partners\noaalogo wo registered trademark.jpg"/>
          <p:cNvPicPr>
            <a:picLocks noChangeAspect="1" noChangeArrowheads="1"/>
          </p:cNvPicPr>
          <p:nvPr/>
        </p:nvPicPr>
        <p:blipFill>
          <a:blip r:embed="rId9"/>
          <a:srcRect/>
          <a:stretch>
            <a:fillRect/>
          </a:stretch>
        </p:blipFill>
        <p:spPr bwMode="auto">
          <a:xfrm>
            <a:off x="7305173" y="6067425"/>
            <a:ext cx="629653" cy="62965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Rectangle 2"/>
          <p:cNvSpPr>
            <a:spLocks noGrp="1" noChangeArrowheads="1"/>
          </p:cNvSpPr>
          <p:nvPr>
            <p:ph type="title"/>
          </p:nvPr>
        </p:nvSpPr>
        <p:spPr>
          <a:xfrm>
            <a:off x="33338" y="152400"/>
            <a:ext cx="8940800" cy="1752600"/>
          </a:xfrm>
        </p:spPr>
        <p:txBody>
          <a:bodyPr/>
          <a:lstStyle/>
          <a:p>
            <a:pPr eaLnBrk="1" hangingPunct="1">
              <a:defRPr/>
            </a:pPr>
            <a:r>
              <a:rPr lang="en-US" sz="4000" b="0" i="1" dirty="0" smtClean="0">
                <a:solidFill>
                  <a:srgbClr val="FF9900"/>
                </a:solidFill>
              </a:rPr>
              <a:t>Virtually all aspects of enhancement research and management require the ability to identify released fish</a:t>
            </a:r>
            <a:endParaRPr lang="en-US" sz="4000" dirty="0" smtClean="0">
              <a:solidFill>
                <a:srgbClr val="FF9900"/>
              </a:solidFill>
            </a:endParaRPr>
          </a:p>
        </p:txBody>
      </p:sp>
      <p:graphicFrame>
        <p:nvGraphicFramePr>
          <p:cNvPr id="30722" name="Object 3"/>
          <p:cNvGraphicFramePr>
            <a:graphicFrameLocks/>
          </p:cNvGraphicFramePr>
          <p:nvPr>
            <p:ph type="body" idx="1"/>
          </p:nvPr>
        </p:nvGraphicFramePr>
        <p:xfrm>
          <a:off x="2386013" y="2057400"/>
          <a:ext cx="4124325" cy="4029075"/>
        </p:xfrm>
        <a:graphic>
          <a:graphicData uri="http://schemas.openxmlformats.org/presentationml/2006/ole">
            <p:oleObj spid="_x0000_s134146" name="Drawing" r:id="rId4" imgW="8571882" imgH="6857596" progId="">
              <p:embed/>
            </p:oleObj>
          </a:graphicData>
        </a:graphic>
      </p:graphicFrame>
      <p:pic>
        <p:nvPicPr>
          <p:cNvPr id="30724" name="Picture 5" descr="CWT headmold"/>
          <p:cNvPicPr>
            <a:picLocks noChangeAspect="1" noChangeArrowheads="1"/>
          </p:cNvPicPr>
          <p:nvPr/>
        </p:nvPicPr>
        <p:blipFill>
          <a:blip r:embed="rId5"/>
          <a:srcRect/>
          <a:stretch>
            <a:fillRect/>
          </a:stretch>
        </p:blipFill>
        <p:spPr bwMode="auto">
          <a:xfrm>
            <a:off x="6529387" y="2057399"/>
            <a:ext cx="2277730" cy="2354824"/>
          </a:xfrm>
          <a:prstGeom prst="rect">
            <a:avLst/>
          </a:prstGeom>
          <a:noFill/>
          <a:ln w="9525">
            <a:noFill/>
            <a:miter lim="800000"/>
            <a:headEnd/>
            <a:tailEnd/>
          </a:ln>
        </p:spPr>
      </p:pic>
      <p:pic>
        <p:nvPicPr>
          <p:cNvPr id="30725" name="Picture 6" descr="CWT finger"/>
          <p:cNvPicPr>
            <a:picLocks noChangeAspect="1" noChangeArrowheads="1"/>
          </p:cNvPicPr>
          <p:nvPr/>
        </p:nvPicPr>
        <p:blipFill>
          <a:blip r:embed="rId6"/>
          <a:srcRect/>
          <a:stretch>
            <a:fillRect/>
          </a:stretch>
        </p:blipFill>
        <p:spPr bwMode="auto">
          <a:xfrm>
            <a:off x="183628" y="2057399"/>
            <a:ext cx="2207147" cy="231750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1938" name="Picture 2" descr="red snapper w text"/>
          <p:cNvPicPr>
            <a:picLocks noChangeAspect="1" noChangeArrowheads="1"/>
          </p:cNvPicPr>
          <p:nvPr/>
        </p:nvPicPr>
        <p:blipFill>
          <a:blip r:embed="rId2"/>
          <a:srcRect b="14639"/>
          <a:stretch>
            <a:fillRect/>
          </a:stretch>
        </p:blipFill>
        <p:spPr bwMode="auto">
          <a:xfrm>
            <a:off x="609600" y="1905000"/>
            <a:ext cx="7980363" cy="4267200"/>
          </a:xfrm>
          <a:prstGeom prst="rect">
            <a:avLst/>
          </a:prstGeom>
          <a:solidFill>
            <a:srgbClr val="C6C6C6"/>
          </a:solidFill>
          <a:ln w="9525">
            <a:noFill/>
            <a:miter lim="800000"/>
            <a:headEnd/>
            <a:tailEnd/>
          </a:ln>
        </p:spPr>
      </p:pic>
      <p:sp>
        <p:nvSpPr>
          <p:cNvPr id="1191939" name="Rectangle 3"/>
          <p:cNvSpPr>
            <a:spLocks noChangeArrowheads="1"/>
          </p:cNvSpPr>
          <p:nvPr/>
        </p:nvSpPr>
        <p:spPr bwMode="auto">
          <a:xfrm>
            <a:off x="0" y="5081588"/>
            <a:ext cx="9220200" cy="1776412"/>
          </a:xfrm>
          <a:prstGeom prst="rect">
            <a:avLst/>
          </a:prstGeom>
          <a:solidFill>
            <a:srgbClr val="DFDFDF"/>
          </a:solidFill>
          <a:ln w="9525">
            <a:noFill/>
            <a:miter lim="800000"/>
            <a:headEnd/>
            <a:tailEnd/>
          </a:ln>
          <a:effectLst/>
        </p:spPr>
        <p:txBody>
          <a:bodyPr wrap="none" anchor="ctr"/>
          <a:lstStyle/>
          <a:p>
            <a:pPr algn="ctr" defTabSz="914400"/>
            <a:endParaRPr lang="en-US" sz="2400" smtClean="0">
              <a:solidFill>
                <a:srgbClr val="000000"/>
              </a:solidFill>
              <a:latin typeface="Times New Roman" pitchFamily="18" charset="0"/>
            </a:endParaRPr>
          </a:p>
        </p:txBody>
      </p:sp>
      <p:sp>
        <p:nvSpPr>
          <p:cNvPr id="1191940" name="Freeform 4"/>
          <p:cNvSpPr>
            <a:spLocks/>
          </p:cNvSpPr>
          <p:nvPr/>
        </p:nvSpPr>
        <p:spPr bwMode="auto">
          <a:xfrm>
            <a:off x="609600" y="1905000"/>
            <a:ext cx="7959725" cy="1752600"/>
          </a:xfrm>
          <a:custGeom>
            <a:avLst/>
            <a:gdLst/>
            <a:ahLst/>
            <a:cxnLst>
              <a:cxn ang="0">
                <a:pos x="96" y="960"/>
              </a:cxn>
              <a:cxn ang="0">
                <a:pos x="624" y="960"/>
              </a:cxn>
              <a:cxn ang="0">
                <a:pos x="1104" y="672"/>
              </a:cxn>
              <a:cxn ang="0">
                <a:pos x="1440" y="624"/>
              </a:cxn>
              <a:cxn ang="0">
                <a:pos x="1632" y="576"/>
              </a:cxn>
              <a:cxn ang="0">
                <a:pos x="2064" y="240"/>
              </a:cxn>
              <a:cxn ang="0">
                <a:pos x="2544" y="384"/>
              </a:cxn>
              <a:cxn ang="0">
                <a:pos x="2544" y="480"/>
              </a:cxn>
              <a:cxn ang="0">
                <a:pos x="2640" y="528"/>
              </a:cxn>
              <a:cxn ang="0">
                <a:pos x="2928" y="624"/>
              </a:cxn>
              <a:cxn ang="0">
                <a:pos x="3264" y="720"/>
              </a:cxn>
              <a:cxn ang="0">
                <a:pos x="3600" y="816"/>
              </a:cxn>
              <a:cxn ang="0">
                <a:pos x="3792" y="912"/>
              </a:cxn>
              <a:cxn ang="0">
                <a:pos x="3600" y="1056"/>
              </a:cxn>
              <a:cxn ang="0">
                <a:pos x="3744" y="1104"/>
              </a:cxn>
              <a:cxn ang="0">
                <a:pos x="4800" y="816"/>
              </a:cxn>
              <a:cxn ang="0">
                <a:pos x="5040" y="816"/>
              </a:cxn>
              <a:cxn ang="0">
                <a:pos x="5040" y="0"/>
              </a:cxn>
              <a:cxn ang="0">
                <a:pos x="0" y="0"/>
              </a:cxn>
              <a:cxn ang="0">
                <a:pos x="0" y="960"/>
              </a:cxn>
              <a:cxn ang="0">
                <a:pos x="192" y="960"/>
              </a:cxn>
            </a:cxnLst>
            <a:rect l="0" t="0" r="r" b="b"/>
            <a:pathLst>
              <a:path w="5040" h="1104">
                <a:moveTo>
                  <a:pt x="96" y="960"/>
                </a:moveTo>
                <a:lnTo>
                  <a:pt x="624" y="960"/>
                </a:lnTo>
                <a:lnTo>
                  <a:pt x="1104" y="672"/>
                </a:lnTo>
                <a:lnTo>
                  <a:pt x="1440" y="624"/>
                </a:lnTo>
                <a:lnTo>
                  <a:pt x="1632" y="576"/>
                </a:lnTo>
                <a:lnTo>
                  <a:pt x="2064" y="240"/>
                </a:lnTo>
                <a:lnTo>
                  <a:pt x="2544" y="384"/>
                </a:lnTo>
                <a:lnTo>
                  <a:pt x="2544" y="480"/>
                </a:lnTo>
                <a:lnTo>
                  <a:pt x="2640" y="528"/>
                </a:lnTo>
                <a:lnTo>
                  <a:pt x="2928" y="624"/>
                </a:lnTo>
                <a:lnTo>
                  <a:pt x="3264" y="720"/>
                </a:lnTo>
                <a:lnTo>
                  <a:pt x="3600" y="816"/>
                </a:lnTo>
                <a:lnTo>
                  <a:pt x="3792" y="912"/>
                </a:lnTo>
                <a:lnTo>
                  <a:pt x="3600" y="1056"/>
                </a:lnTo>
                <a:lnTo>
                  <a:pt x="3744" y="1104"/>
                </a:lnTo>
                <a:lnTo>
                  <a:pt x="4800" y="816"/>
                </a:lnTo>
                <a:lnTo>
                  <a:pt x="5040" y="816"/>
                </a:lnTo>
                <a:lnTo>
                  <a:pt x="5040" y="0"/>
                </a:lnTo>
                <a:lnTo>
                  <a:pt x="0" y="0"/>
                </a:lnTo>
                <a:lnTo>
                  <a:pt x="0" y="960"/>
                </a:lnTo>
                <a:lnTo>
                  <a:pt x="192" y="960"/>
                </a:lnTo>
              </a:path>
            </a:pathLst>
          </a:custGeom>
          <a:solidFill>
            <a:srgbClr val="DFDFDF"/>
          </a:solidFill>
          <a:ln w="9525">
            <a:noFill/>
            <a:round/>
            <a:headEnd/>
            <a:tailEnd/>
          </a:ln>
          <a:effectLst/>
        </p:spPr>
        <p:txBody>
          <a:bodyPr/>
          <a:lstStyle/>
          <a:p>
            <a:pPr algn="ctr" defTabSz="914400" eaLnBrk="0" hangingPunct="0"/>
            <a:endParaRPr lang="en-US" smtClean="0">
              <a:solidFill>
                <a:srgbClr val="000000"/>
              </a:solidFill>
              <a:latin typeface="Comic Sans MS" pitchFamily="66" charset="0"/>
            </a:endParaRPr>
          </a:p>
        </p:txBody>
      </p:sp>
      <p:sp>
        <p:nvSpPr>
          <p:cNvPr id="1191941" name="Rectangle 5"/>
          <p:cNvSpPr>
            <a:spLocks noChangeArrowheads="1"/>
          </p:cNvSpPr>
          <p:nvPr/>
        </p:nvSpPr>
        <p:spPr bwMode="auto">
          <a:xfrm>
            <a:off x="0" y="0"/>
            <a:ext cx="9201150" cy="2209800"/>
          </a:xfrm>
          <a:prstGeom prst="rect">
            <a:avLst/>
          </a:prstGeom>
          <a:solidFill>
            <a:srgbClr val="DFDFDF"/>
          </a:solidFill>
          <a:ln w="9525">
            <a:noFill/>
            <a:miter lim="800000"/>
            <a:headEnd/>
            <a:tailEnd/>
          </a:ln>
          <a:effectLst/>
        </p:spPr>
        <p:txBody>
          <a:bodyPr wrap="none" anchor="ctr"/>
          <a:lstStyle/>
          <a:p>
            <a:pPr algn="ctr" defTabSz="914400"/>
            <a:endParaRPr lang="en-US" sz="2400" smtClean="0">
              <a:solidFill>
                <a:srgbClr val="000000"/>
              </a:solidFill>
              <a:latin typeface="Times New Roman" pitchFamily="18" charset="0"/>
            </a:endParaRPr>
          </a:p>
        </p:txBody>
      </p:sp>
      <p:sp>
        <p:nvSpPr>
          <p:cNvPr id="1191942" name="Rectangle 6"/>
          <p:cNvSpPr>
            <a:spLocks noChangeArrowheads="1"/>
          </p:cNvSpPr>
          <p:nvPr/>
        </p:nvSpPr>
        <p:spPr bwMode="auto">
          <a:xfrm>
            <a:off x="0" y="2209800"/>
            <a:ext cx="609600" cy="2895600"/>
          </a:xfrm>
          <a:prstGeom prst="rect">
            <a:avLst/>
          </a:prstGeom>
          <a:solidFill>
            <a:srgbClr val="DFDFDF"/>
          </a:solidFill>
          <a:ln w="9525">
            <a:noFill/>
            <a:miter lim="800000"/>
            <a:headEnd/>
            <a:tailEnd/>
          </a:ln>
          <a:effectLst/>
        </p:spPr>
        <p:txBody>
          <a:bodyPr wrap="none" anchor="ctr"/>
          <a:lstStyle/>
          <a:p>
            <a:pPr algn="ctr" defTabSz="914400"/>
            <a:endParaRPr lang="en-US" sz="2400" smtClean="0">
              <a:solidFill>
                <a:srgbClr val="000000"/>
              </a:solidFill>
              <a:latin typeface="Times New Roman" pitchFamily="18" charset="0"/>
            </a:endParaRPr>
          </a:p>
        </p:txBody>
      </p:sp>
      <p:sp>
        <p:nvSpPr>
          <p:cNvPr id="1191943" name="Rectangle 7"/>
          <p:cNvSpPr>
            <a:spLocks noChangeArrowheads="1"/>
          </p:cNvSpPr>
          <p:nvPr/>
        </p:nvSpPr>
        <p:spPr bwMode="auto">
          <a:xfrm>
            <a:off x="8458200" y="2133600"/>
            <a:ext cx="762000" cy="3048000"/>
          </a:xfrm>
          <a:prstGeom prst="rect">
            <a:avLst/>
          </a:prstGeom>
          <a:solidFill>
            <a:srgbClr val="DFDFDF"/>
          </a:solidFill>
          <a:ln w="9525">
            <a:noFill/>
            <a:miter lim="800000"/>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91944" name="Freeform 8"/>
          <p:cNvSpPr>
            <a:spLocks/>
          </p:cNvSpPr>
          <p:nvPr/>
        </p:nvSpPr>
        <p:spPr bwMode="auto">
          <a:xfrm>
            <a:off x="614363" y="3419475"/>
            <a:ext cx="3168650" cy="1677988"/>
          </a:xfrm>
          <a:custGeom>
            <a:avLst/>
            <a:gdLst/>
            <a:ahLst/>
            <a:cxnLst>
              <a:cxn ang="0">
                <a:pos x="621" y="6"/>
              </a:cxn>
              <a:cxn ang="0">
                <a:pos x="355" y="300"/>
              </a:cxn>
              <a:cxn ang="0">
                <a:pos x="292" y="363"/>
              </a:cxn>
              <a:cxn ang="0">
                <a:pos x="284" y="418"/>
              </a:cxn>
              <a:cxn ang="0">
                <a:pos x="402" y="489"/>
              </a:cxn>
              <a:cxn ang="0">
                <a:pos x="284" y="489"/>
              </a:cxn>
              <a:cxn ang="0">
                <a:pos x="252" y="584"/>
              </a:cxn>
              <a:cxn ang="0">
                <a:pos x="323" y="639"/>
              </a:cxn>
              <a:cxn ang="0">
                <a:pos x="804" y="805"/>
              </a:cxn>
              <a:cxn ang="0">
                <a:pos x="1207" y="963"/>
              </a:cxn>
              <a:cxn ang="0">
                <a:pos x="1546" y="963"/>
              </a:cxn>
              <a:cxn ang="0">
                <a:pos x="1996" y="1057"/>
              </a:cxn>
              <a:cxn ang="0">
                <a:pos x="0" y="1050"/>
              </a:cxn>
              <a:cxn ang="0">
                <a:pos x="0" y="0"/>
              </a:cxn>
              <a:cxn ang="0">
                <a:pos x="621" y="6"/>
              </a:cxn>
            </a:cxnLst>
            <a:rect l="0" t="0" r="r" b="b"/>
            <a:pathLst>
              <a:path w="1996" h="1057">
                <a:moveTo>
                  <a:pt x="621" y="6"/>
                </a:moveTo>
                <a:lnTo>
                  <a:pt x="355" y="300"/>
                </a:lnTo>
                <a:lnTo>
                  <a:pt x="292" y="363"/>
                </a:lnTo>
                <a:lnTo>
                  <a:pt x="284" y="418"/>
                </a:lnTo>
                <a:lnTo>
                  <a:pt x="402" y="489"/>
                </a:lnTo>
                <a:lnTo>
                  <a:pt x="284" y="489"/>
                </a:lnTo>
                <a:lnTo>
                  <a:pt x="252" y="584"/>
                </a:lnTo>
                <a:lnTo>
                  <a:pt x="323" y="639"/>
                </a:lnTo>
                <a:lnTo>
                  <a:pt x="804" y="805"/>
                </a:lnTo>
                <a:lnTo>
                  <a:pt x="1207" y="963"/>
                </a:lnTo>
                <a:lnTo>
                  <a:pt x="1546" y="963"/>
                </a:lnTo>
                <a:lnTo>
                  <a:pt x="1996" y="1057"/>
                </a:lnTo>
                <a:lnTo>
                  <a:pt x="0" y="1050"/>
                </a:lnTo>
                <a:lnTo>
                  <a:pt x="0" y="0"/>
                </a:lnTo>
                <a:lnTo>
                  <a:pt x="621" y="6"/>
                </a:lnTo>
                <a:close/>
              </a:path>
            </a:pathLst>
          </a:custGeom>
          <a:solidFill>
            <a:srgbClr val="E1E1E1"/>
          </a:solidFill>
          <a:ln w="9525">
            <a:noFill/>
            <a:round/>
            <a:headEnd/>
            <a:tailEnd/>
          </a:ln>
          <a:effectLst/>
        </p:spPr>
        <p:txBody>
          <a:bodyPr/>
          <a:lstStyle/>
          <a:p>
            <a:pPr algn="ctr" defTabSz="914400" eaLnBrk="0" hangingPunct="0"/>
            <a:endParaRPr lang="en-US" smtClean="0">
              <a:solidFill>
                <a:srgbClr val="000000"/>
              </a:solidFill>
              <a:latin typeface="Comic Sans MS" pitchFamily="66" charset="0"/>
            </a:endParaRPr>
          </a:p>
        </p:txBody>
      </p:sp>
      <p:sp>
        <p:nvSpPr>
          <p:cNvPr id="1191945" name="Freeform 9"/>
          <p:cNvSpPr>
            <a:spLocks/>
          </p:cNvSpPr>
          <p:nvPr/>
        </p:nvSpPr>
        <p:spPr bwMode="auto">
          <a:xfrm>
            <a:off x="5257800" y="3281363"/>
            <a:ext cx="3209925" cy="1824037"/>
          </a:xfrm>
          <a:custGeom>
            <a:avLst/>
            <a:gdLst/>
            <a:ahLst/>
            <a:cxnLst>
              <a:cxn ang="0">
                <a:pos x="0" y="1149"/>
              </a:cxn>
              <a:cxn ang="0">
                <a:pos x="278" y="1081"/>
              </a:cxn>
              <a:cxn ang="0">
                <a:pos x="420" y="1065"/>
              </a:cxn>
              <a:cxn ang="0">
                <a:pos x="610" y="1081"/>
              </a:cxn>
              <a:cxn ang="0">
                <a:pos x="681" y="1050"/>
              </a:cxn>
              <a:cxn ang="0">
                <a:pos x="704" y="1042"/>
              </a:cxn>
              <a:cxn ang="0">
                <a:pos x="720" y="931"/>
              </a:cxn>
              <a:cxn ang="0">
                <a:pos x="641" y="876"/>
              </a:cxn>
              <a:cxn ang="0">
                <a:pos x="499" y="805"/>
              </a:cxn>
              <a:cxn ang="0">
                <a:pos x="523" y="758"/>
              </a:cxn>
              <a:cxn ang="0">
                <a:pos x="823" y="695"/>
              </a:cxn>
              <a:cxn ang="0">
                <a:pos x="894" y="703"/>
              </a:cxn>
              <a:cxn ang="0">
                <a:pos x="1391" y="852"/>
              </a:cxn>
              <a:cxn ang="0">
                <a:pos x="1612" y="916"/>
              </a:cxn>
              <a:cxn ang="0">
                <a:pos x="1880" y="884"/>
              </a:cxn>
              <a:cxn ang="0">
                <a:pos x="1927" y="837"/>
              </a:cxn>
              <a:cxn ang="0">
                <a:pos x="1825" y="781"/>
              </a:cxn>
              <a:cxn ang="0">
                <a:pos x="1833" y="710"/>
              </a:cxn>
              <a:cxn ang="0">
                <a:pos x="1785" y="584"/>
              </a:cxn>
              <a:cxn ang="0">
                <a:pos x="1746" y="474"/>
              </a:cxn>
              <a:cxn ang="0">
                <a:pos x="1754" y="403"/>
              </a:cxn>
              <a:cxn ang="0">
                <a:pos x="1848" y="237"/>
              </a:cxn>
              <a:cxn ang="0">
                <a:pos x="1975" y="95"/>
              </a:cxn>
              <a:cxn ang="0">
                <a:pos x="2022" y="0"/>
              </a:cxn>
              <a:cxn ang="0">
                <a:pos x="2022" y="1137"/>
              </a:cxn>
              <a:cxn ang="0">
                <a:pos x="0" y="1149"/>
              </a:cxn>
            </a:cxnLst>
            <a:rect l="0" t="0" r="r" b="b"/>
            <a:pathLst>
              <a:path w="2022" h="1149">
                <a:moveTo>
                  <a:pt x="0" y="1149"/>
                </a:moveTo>
                <a:lnTo>
                  <a:pt x="278" y="1081"/>
                </a:lnTo>
                <a:lnTo>
                  <a:pt x="420" y="1065"/>
                </a:lnTo>
                <a:cubicBezTo>
                  <a:pt x="483" y="1070"/>
                  <a:pt x="546" y="1081"/>
                  <a:pt x="610" y="1081"/>
                </a:cubicBezTo>
                <a:cubicBezTo>
                  <a:pt x="617" y="1081"/>
                  <a:pt x="672" y="1054"/>
                  <a:pt x="681" y="1050"/>
                </a:cubicBezTo>
                <a:cubicBezTo>
                  <a:pt x="688" y="1047"/>
                  <a:pt x="704" y="1042"/>
                  <a:pt x="704" y="1042"/>
                </a:cubicBezTo>
                <a:lnTo>
                  <a:pt x="720" y="931"/>
                </a:lnTo>
                <a:lnTo>
                  <a:pt x="641" y="876"/>
                </a:lnTo>
                <a:lnTo>
                  <a:pt x="499" y="805"/>
                </a:lnTo>
                <a:lnTo>
                  <a:pt x="523" y="758"/>
                </a:lnTo>
                <a:lnTo>
                  <a:pt x="823" y="695"/>
                </a:lnTo>
                <a:lnTo>
                  <a:pt x="894" y="703"/>
                </a:lnTo>
                <a:lnTo>
                  <a:pt x="1391" y="852"/>
                </a:lnTo>
                <a:lnTo>
                  <a:pt x="1612" y="916"/>
                </a:lnTo>
                <a:lnTo>
                  <a:pt x="1880" y="884"/>
                </a:lnTo>
                <a:lnTo>
                  <a:pt x="1927" y="837"/>
                </a:lnTo>
                <a:lnTo>
                  <a:pt x="1825" y="781"/>
                </a:lnTo>
                <a:lnTo>
                  <a:pt x="1833" y="710"/>
                </a:lnTo>
                <a:lnTo>
                  <a:pt x="1785" y="584"/>
                </a:lnTo>
                <a:lnTo>
                  <a:pt x="1746" y="474"/>
                </a:lnTo>
                <a:lnTo>
                  <a:pt x="1754" y="403"/>
                </a:lnTo>
                <a:lnTo>
                  <a:pt x="1848" y="237"/>
                </a:lnTo>
                <a:lnTo>
                  <a:pt x="1975" y="95"/>
                </a:lnTo>
                <a:lnTo>
                  <a:pt x="2022" y="0"/>
                </a:lnTo>
                <a:lnTo>
                  <a:pt x="2022" y="1137"/>
                </a:lnTo>
                <a:lnTo>
                  <a:pt x="0" y="1149"/>
                </a:lnTo>
                <a:close/>
              </a:path>
            </a:pathLst>
          </a:custGeom>
          <a:solidFill>
            <a:srgbClr val="DFDFDF"/>
          </a:solidFill>
          <a:ln w="9525">
            <a:noFill/>
            <a:round/>
            <a:headEnd/>
            <a:tailEnd/>
          </a:ln>
          <a:effectLst/>
        </p:spPr>
        <p:txBody>
          <a:bodyPr/>
          <a:lstStyle/>
          <a:p>
            <a:pPr algn="ctr" defTabSz="914400" eaLnBrk="0" hangingPunct="0"/>
            <a:endParaRPr lang="en-US" smtClean="0">
              <a:solidFill>
                <a:srgbClr val="000000"/>
              </a:solidFill>
              <a:latin typeface="Comic Sans MS" pitchFamily="66" charset="0"/>
            </a:endParaRPr>
          </a:p>
        </p:txBody>
      </p:sp>
      <p:pic>
        <p:nvPicPr>
          <p:cNvPr id="1191946" name="Picture 10" descr="DCWTPhoto"/>
          <p:cNvPicPr>
            <a:picLocks noChangeAspect="1" noChangeArrowheads="1"/>
          </p:cNvPicPr>
          <p:nvPr/>
        </p:nvPicPr>
        <p:blipFill>
          <a:blip r:embed="rId3"/>
          <a:srcRect l="21759" t="9830" r="23843" b="34471"/>
          <a:stretch>
            <a:fillRect/>
          </a:stretch>
        </p:blipFill>
        <p:spPr bwMode="auto">
          <a:xfrm>
            <a:off x="228600" y="2971800"/>
            <a:ext cx="685800" cy="468313"/>
          </a:xfrm>
          <a:prstGeom prst="rect">
            <a:avLst/>
          </a:prstGeom>
          <a:noFill/>
        </p:spPr>
      </p:pic>
      <p:pic>
        <p:nvPicPr>
          <p:cNvPr id="1191947" name="Picture 11" descr="DCWTPhoto"/>
          <p:cNvPicPr>
            <a:picLocks noChangeAspect="1" noChangeArrowheads="1"/>
          </p:cNvPicPr>
          <p:nvPr/>
        </p:nvPicPr>
        <p:blipFill>
          <a:blip r:embed="rId3"/>
          <a:srcRect l="21759" t="9830" r="23843" b="34471"/>
          <a:stretch>
            <a:fillRect/>
          </a:stretch>
        </p:blipFill>
        <p:spPr bwMode="auto">
          <a:xfrm>
            <a:off x="5105400" y="1905000"/>
            <a:ext cx="685800" cy="468313"/>
          </a:xfrm>
          <a:prstGeom prst="rect">
            <a:avLst/>
          </a:prstGeom>
          <a:noFill/>
        </p:spPr>
      </p:pic>
      <p:pic>
        <p:nvPicPr>
          <p:cNvPr id="1191948" name="Picture 12" descr="DCWTPhoto"/>
          <p:cNvPicPr>
            <a:picLocks noChangeAspect="1" noChangeArrowheads="1"/>
          </p:cNvPicPr>
          <p:nvPr/>
        </p:nvPicPr>
        <p:blipFill>
          <a:blip r:embed="rId3"/>
          <a:srcRect l="21759" t="9830" r="23843" b="34471"/>
          <a:stretch>
            <a:fillRect/>
          </a:stretch>
        </p:blipFill>
        <p:spPr bwMode="auto">
          <a:xfrm>
            <a:off x="7086600" y="4953000"/>
            <a:ext cx="685800" cy="468313"/>
          </a:xfrm>
          <a:prstGeom prst="rect">
            <a:avLst/>
          </a:prstGeom>
          <a:noFill/>
        </p:spPr>
      </p:pic>
      <p:pic>
        <p:nvPicPr>
          <p:cNvPr id="1191949" name="Picture 13" descr="DCWTPhoto"/>
          <p:cNvPicPr>
            <a:picLocks noChangeAspect="1" noChangeArrowheads="1"/>
          </p:cNvPicPr>
          <p:nvPr/>
        </p:nvPicPr>
        <p:blipFill>
          <a:blip r:embed="rId3"/>
          <a:srcRect l="21759" t="9830" r="23843" b="34471"/>
          <a:stretch>
            <a:fillRect/>
          </a:stretch>
        </p:blipFill>
        <p:spPr bwMode="auto">
          <a:xfrm>
            <a:off x="685800" y="4800600"/>
            <a:ext cx="685800" cy="468313"/>
          </a:xfrm>
          <a:prstGeom prst="rect">
            <a:avLst/>
          </a:prstGeom>
          <a:noFill/>
        </p:spPr>
      </p:pic>
      <p:pic>
        <p:nvPicPr>
          <p:cNvPr id="1191950" name="Picture 14" descr="DCWTPhoto"/>
          <p:cNvPicPr>
            <a:picLocks noChangeAspect="1" noChangeArrowheads="1"/>
          </p:cNvPicPr>
          <p:nvPr/>
        </p:nvPicPr>
        <p:blipFill>
          <a:blip r:embed="rId3"/>
          <a:srcRect l="21759" t="9830" r="23843" b="34471"/>
          <a:stretch>
            <a:fillRect/>
          </a:stretch>
        </p:blipFill>
        <p:spPr bwMode="auto">
          <a:xfrm>
            <a:off x="1219200" y="2209800"/>
            <a:ext cx="685800" cy="468313"/>
          </a:xfrm>
          <a:prstGeom prst="rect">
            <a:avLst/>
          </a:prstGeom>
          <a:noFill/>
        </p:spPr>
      </p:pic>
      <p:sp>
        <p:nvSpPr>
          <p:cNvPr id="1191951" name="Line 15"/>
          <p:cNvSpPr>
            <a:spLocks noChangeShapeType="1"/>
          </p:cNvSpPr>
          <p:nvPr/>
        </p:nvSpPr>
        <p:spPr bwMode="auto">
          <a:xfrm flipV="1">
            <a:off x="1447800" y="4191000"/>
            <a:ext cx="609600" cy="533400"/>
          </a:xfrm>
          <a:prstGeom prst="line">
            <a:avLst/>
          </a:prstGeom>
          <a:noFill/>
          <a:ln w="38100">
            <a:solidFill>
              <a:schemeClr val="tx1"/>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sp>
        <p:nvSpPr>
          <p:cNvPr id="1191952" name="Line 16"/>
          <p:cNvSpPr>
            <a:spLocks noChangeShapeType="1"/>
          </p:cNvSpPr>
          <p:nvPr/>
        </p:nvSpPr>
        <p:spPr bwMode="auto">
          <a:xfrm>
            <a:off x="914400" y="3429000"/>
            <a:ext cx="533400" cy="228600"/>
          </a:xfrm>
          <a:prstGeom prst="line">
            <a:avLst/>
          </a:prstGeom>
          <a:noFill/>
          <a:ln w="38100">
            <a:solidFill>
              <a:schemeClr val="tx1"/>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sp>
        <p:nvSpPr>
          <p:cNvPr id="1191953" name="Line 17"/>
          <p:cNvSpPr>
            <a:spLocks noChangeShapeType="1"/>
          </p:cNvSpPr>
          <p:nvPr/>
        </p:nvSpPr>
        <p:spPr bwMode="auto">
          <a:xfrm>
            <a:off x="1905000" y="2743200"/>
            <a:ext cx="533400" cy="381000"/>
          </a:xfrm>
          <a:prstGeom prst="line">
            <a:avLst/>
          </a:prstGeom>
          <a:noFill/>
          <a:ln w="38100">
            <a:solidFill>
              <a:schemeClr val="tx1"/>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sp>
        <p:nvSpPr>
          <p:cNvPr id="1191954" name="Line 18"/>
          <p:cNvSpPr>
            <a:spLocks noChangeShapeType="1"/>
          </p:cNvSpPr>
          <p:nvPr/>
        </p:nvSpPr>
        <p:spPr bwMode="auto">
          <a:xfrm flipH="1" flipV="1">
            <a:off x="6629400" y="4191000"/>
            <a:ext cx="685800" cy="685800"/>
          </a:xfrm>
          <a:prstGeom prst="line">
            <a:avLst/>
          </a:prstGeom>
          <a:noFill/>
          <a:ln w="38100">
            <a:solidFill>
              <a:schemeClr val="tx1"/>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sp>
        <p:nvSpPr>
          <p:cNvPr id="1191955" name="Line 19"/>
          <p:cNvSpPr>
            <a:spLocks noChangeShapeType="1"/>
          </p:cNvSpPr>
          <p:nvPr/>
        </p:nvSpPr>
        <p:spPr bwMode="auto">
          <a:xfrm flipH="1">
            <a:off x="4495800" y="2362200"/>
            <a:ext cx="838200" cy="762000"/>
          </a:xfrm>
          <a:prstGeom prst="line">
            <a:avLst/>
          </a:prstGeom>
          <a:noFill/>
          <a:ln w="38100">
            <a:solidFill>
              <a:schemeClr val="tx1"/>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sp>
        <p:nvSpPr>
          <p:cNvPr id="1191956" name="Text Box 20"/>
          <p:cNvSpPr txBox="1">
            <a:spLocks noChangeArrowheads="1"/>
          </p:cNvSpPr>
          <p:nvPr/>
        </p:nvSpPr>
        <p:spPr bwMode="auto">
          <a:xfrm>
            <a:off x="228600" y="5791200"/>
            <a:ext cx="8477250" cy="457200"/>
          </a:xfrm>
          <a:prstGeom prst="rect">
            <a:avLst/>
          </a:prstGeom>
          <a:noFill/>
          <a:ln w="9525">
            <a:noFill/>
            <a:miter lim="800000"/>
            <a:headEnd/>
            <a:tailEnd/>
          </a:ln>
          <a:effectLst/>
        </p:spPr>
        <p:txBody>
          <a:bodyPr wrap="none">
            <a:spAutoFit/>
          </a:bodyPr>
          <a:lstStyle/>
          <a:p>
            <a:pPr defTabSz="914400"/>
            <a:r>
              <a:rPr lang="en-US" sz="2400" b="1" smtClean="0">
                <a:solidFill>
                  <a:srgbClr val="000000"/>
                </a:solidFill>
                <a:latin typeface="Arial" pitchFamily="34" charset="0"/>
              </a:rPr>
              <a:t>5 established tag locations with reliable retention(&gt;=95%)</a:t>
            </a:r>
          </a:p>
        </p:txBody>
      </p:sp>
      <p:sp>
        <p:nvSpPr>
          <p:cNvPr id="1191957" name="Text Box 21"/>
          <p:cNvSpPr txBox="1">
            <a:spLocks noChangeArrowheads="1"/>
          </p:cNvSpPr>
          <p:nvPr/>
        </p:nvSpPr>
        <p:spPr bwMode="auto">
          <a:xfrm>
            <a:off x="1905000" y="2057400"/>
            <a:ext cx="958850" cy="641350"/>
          </a:xfrm>
          <a:prstGeom prst="rect">
            <a:avLst/>
          </a:prstGeom>
          <a:noFill/>
          <a:ln w="9525">
            <a:noFill/>
            <a:miter lim="800000"/>
            <a:headEnd/>
            <a:tailEnd/>
          </a:ln>
          <a:effectLst/>
        </p:spPr>
        <p:txBody>
          <a:bodyPr wrap="none">
            <a:spAutoFit/>
          </a:bodyPr>
          <a:lstStyle/>
          <a:p>
            <a:pPr defTabSz="914400"/>
            <a:r>
              <a:rPr lang="en-US" b="1" smtClean="0">
                <a:solidFill>
                  <a:srgbClr val="000000"/>
                </a:solidFill>
                <a:latin typeface="Arial" pitchFamily="34" charset="0"/>
              </a:rPr>
              <a:t>Nape</a:t>
            </a:r>
          </a:p>
          <a:p>
            <a:pPr defTabSz="914400"/>
            <a:r>
              <a:rPr lang="en-US" b="1" smtClean="0">
                <a:solidFill>
                  <a:srgbClr val="000000"/>
                </a:solidFill>
                <a:latin typeface="Arial" pitchFamily="34" charset="0"/>
              </a:rPr>
              <a:t>Muscle</a:t>
            </a:r>
          </a:p>
        </p:txBody>
      </p:sp>
      <p:sp>
        <p:nvSpPr>
          <p:cNvPr id="1191958" name="Text Box 22"/>
          <p:cNvSpPr txBox="1">
            <a:spLocks noChangeArrowheads="1"/>
          </p:cNvSpPr>
          <p:nvPr/>
        </p:nvSpPr>
        <p:spPr bwMode="auto">
          <a:xfrm>
            <a:off x="1371600" y="4800600"/>
            <a:ext cx="958850" cy="641350"/>
          </a:xfrm>
          <a:prstGeom prst="rect">
            <a:avLst/>
          </a:prstGeom>
          <a:noFill/>
          <a:ln w="9525">
            <a:noFill/>
            <a:miter lim="800000"/>
            <a:headEnd/>
            <a:tailEnd/>
          </a:ln>
          <a:effectLst/>
        </p:spPr>
        <p:txBody>
          <a:bodyPr wrap="none">
            <a:spAutoFit/>
          </a:bodyPr>
          <a:lstStyle/>
          <a:p>
            <a:pPr defTabSz="914400"/>
            <a:r>
              <a:rPr lang="en-US" b="1" smtClean="0">
                <a:solidFill>
                  <a:srgbClr val="000000"/>
                </a:solidFill>
                <a:latin typeface="Arial" pitchFamily="34" charset="0"/>
              </a:rPr>
              <a:t>Cheek</a:t>
            </a:r>
          </a:p>
          <a:p>
            <a:pPr defTabSz="914400"/>
            <a:r>
              <a:rPr lang="en-US" b="1" smtClean="0">
                <a:solidFill>
                  <a:srgbClr val="000000"/>
                </a:solidFill>
                <a:latin typeface="Arial" pitchFamily="34" charset="0"/>
              </a:rPr>
              <a:t>Muscle</a:t>
            </a:r>
          </a:p>
        </p:txBody>
      </p:sp>
      <p:sp>
        <p:nvSpPr>
          <p:cNvPr id="1191959" name="Text Box 23"/>
          <p:cNvSpPr txBox="1">
            <a:spLocks noChangeArrowheads="1"/>
          </p:cNvSpPr>
          <p:nvPr/>
        </p:nvSpPr>
        <p:spPr bwMode="auto">
          <a:xfrm>
            <a:off x="5791200" y="1905000"/>
            <a:ext cx="958850" cy="641350"/>
          </a:xfrm>
          <a:prstGeom prst="rect">
            <a:avLst/>
          </a:prstGeom>
          <a:noFill/>
          <a:ln w="9525">
            <a:noFill/>
            <a:miter lim="800000"/>
            <a:headEnd/>
            <a:tailEnd/>
          </a:ln>
          <a:effectLst/>
        </p:spPr>
        <p:txBody>
          <a:bodyPr wrap="none">
            <a:spAutoFit/>
          </a:bodyPr>
          <a:lstStyle/>
          <a:p>
            <a:pPr defTabSz="914400"/>
            <a:r>
              <a:rPr lang="en-US" b="1" smtClean="0">
                <a:solidFill>
                  <a:srgbClr val="000000"/>
                </a:solidFill>
                <a:latin typeface="Arial" pitchFamily="34" charset="0"/>
              </a:rPr>
              <a:t>Dorsal </a:t>
            </a:r>
          </a:p>
          <a:p>
            <a:pPr defTabSz="914400"/>
            <a:r>
              <a:rPr lang="en-US" b="1" smtClean="0">
                <a:solidFill>
                  <a:srgbClr val="000000"/>
                </a:solidFill>
                <a:latin typeface="Arial" pitchFamily="34" charset="0"/>
              </a:rPr>
              <a:t>Muscle</a:t>
            </a:r>
          </a:p>
        </p:txBody>
      </p:sp>
      <p:sp>
        <p:nvSpPr>
          <p:cNvPr id="1191960" name="Text Box 24"/>
          <p:cNvSpPr txBox="1">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pPr algn="ctr" defTabSz="914400"/>
            <a:r>
              <a:rPr lang="en-US" sz="3600" b="1" dirty="0" smtClean="0">
                <a:solidFill>
                  <a:srgbClr val="000000"/>
                </a:solidFill>
                <a:latin typeface="Times New Roman" pitchFamily="18" charset="0"/>
              </a:rPr>
              <a:t>Identify treatments with</a:t>
            </a:r>
            <a:br>
              <a:rPr lang="en-US" sz="3600" b="1" dirty="0" smtClean="0">
                <a:solidFill>
                  <a:srgbClr val="000000"/>
                </a:solidFill>
                <a:latin typeface="Times New Roman" pitchFamily="18" charset="0"/>
              </a:rPr>
            </a:br>
            <a:r>
              <a:rPr lang="en-US" sz="3600" b="1" dirty="0" smtClean="0">
                <a:solidFill>
                  <a:srgbClr val="000000"/>
                </a:solidFill>
                <a:latin typeface="Times New Roman" pitchFamily="18" charset="0"/>
              </a:rPr>
              <a:t>Coded Wire Tag (CWT) Location</a:t>
            </a:r>
            <a:endParaRPr lang="en-US" sz="3600" b="1" dirty="0" smtClean="0">
              <a:solidFill>
                <a:srgbClr val="000000"/>
              </a:solidFill>
              <a:latin typeface="Times New Roman" pitchFamily="18" charset="0"/>
            </a:endParaRPr>
          </a:p>
        </p:txBody>
      </p:sp>
      <p:sp>
        <p:nvSpPr>
          <p:cNvPr id="1191961" name="Text Box 25"/>
          <p:cNvSpPr txBox="1">
            <a:spLocks noChangeArrowheads="1"/>
          </p:cNvSpPr>
          <p:nvPr/>
        </p:nvSpPr>
        <p:spPr bwMode="auto">
          <a:xfrm>
            <a:off x="5943600" y="4495800"/>
            <a:ext cx="1200150" cy="915988"/>
          </a:xfrm>
          <a:prstGeom prst="rect">
            <a:avLst/>
          </a:prstGeom>
          <a:noFill/>
          <a:ln w="9525">
            <a:noFill/>
            <a:miter lim="800000"/>
            <a:headEnd/>
            <a:tailEnd/>
          </a:ln>
          <a:effectLst/>
        </p:spPr>
        <p:txBody>
          <a:bodyPr wrap="none">
            <a:spAutoFit/>
          </a:bodyPr>
          <a:lstStyle/>
          <a:p>
            <a:pPr defTabSz="914400"/>
            <a:r>
              <a:rPr lang="en-US" b="1" smtClean="0">
                <a:solidFill>
                  <a:srgbClr val="000000"/>
                </a:solidFill>
                <a:latin typeface="Arial" pitchFamily="34" charset="0"/>
              </a:rPr>
              <a:t>Caudal</a:t>
            </a:r>
          </a:p>
          <a:p>
            <a:pPr defTabSz="914400"/>
            <a:r>
              <a:rPr lang="en-US" b="1" smtClean="0">
                <a:solidFill>
                  <a:srgbClr val="000000"/>
                </a:solidFill>
                <a:latin typeface="Arial" pitchFamily="34" charset="0"/>
              </a:rPr>
              <a:t>Peduncle</a:t>
            </a:r>
          </a:p>
          <a:p>
            <a:pPr defTabSz="914400"/>
            <a:r>
              <a:rPr lang="en-US" b="1" smtClean="0">
                <a:solidFill>
                  <a:srgbClr val="000000"/>
                </a:solidFill>
                <a:latin typeface="Arial" pitchFamily="34" charset="0"/>
              </a:rPr>
              <a:t>Muscle</a:t>
            </a:r>
          </a:p>
        </p:txBody>
      </p:sp>
      <p:sp>
        <p:nvSpPr>
          <p:cNvPr id="1191962" name="Line 26"/>
          <p:cNvSpPr>
            <a:spLocks noChangeShapeType="1"/>
          </p:cNvSpPr>
          <p:nvPr/>
        </p:nvSpPr>
        <p:spPr bwMode="auto">
          <a:xfrm>
            <a:off x="609600" y="1219200"/>
            <a:ext cx="7924800" cy="0"/>
          </a:xfrm>
          <a:prstGeom prst="line">
            <a:avLst/>
          </a:prstGeom>
          <a:noFill/>
          <a:ln w="76200">
            <a:solidFill>
              <a:srgbClr val="1503FD"/>
            </a:solidFill>
            <a:round/>
            <a:headEnd/>
            <a:tailEnd/>
          </a:ln>
          <a:effectLst/>
        </p:spPr>
        <p:txBody>
          <a:bodyPr/>
          <a:lstStyle/>
          <a:p>
            <a:pPr algn="ctr" defTabSz="914400" eaLnBrk="0" hangingPunct="0"/>
            <a:endParaRPr lang="en-US" smtClean="0">
              <a:solidFill>
                <a:srgbClr val="000000"/>
              </a:solidFill>
              <a:latin typeface="Comic Sans MS" pitchFamily="66" charset="0"/>
            </a:endParaRPr>
          </a:p>
        </p:txBody>
      </p:sp>
      <p:sp>
        <p:nvSpPr>
          <p:cNvPr id="1191963" name="Text Box 27"/>
          <p:cNvSpPr txBox="1">
            <a:spLocks noChangeArrowheads="1"/>
          </p:cNvSpPr>
          <p:nvPr/>
        </p:nvSpPr>
        <p:spPr bwMode="auto">
          <a:xfrm>
            <a:off x="152400" y="3352800"/>
            <a:ext cx="1123950" cy="641350"/>
          </a:xfrm>
          <a:prstGeom prst="rect">
            <a:avLst/>
          </a:prstGeom>
          <a:noFill/>
          <a:ln w="9525">
            <a:noFill/>
            <a:miter lim="800000"/>
            <a:headEnd/>
            <a:tailEnd/>
          </a:ln>
          <a:effectLst/>
        </p:spPr>
        <p:txBody>
          <a:bodyPr wrap="none">
            <a:spAutoFit/>
          </a:bodyPr>
          <a:lstStyle/>
          <a:p>
            <a:pPr defTabSz="914400"/>
            <a:r>
              <a:rPr lang="en-US" b="1" smtClean="0">
                <a:solidFill>
                  <a:srgbClr val="000000"/>
                </a:solidFill>
                <a:latin typeface="Arial" pitchFamily="34" charset="0"/>
              </a:rPr>
              <a:t>Nose</a:t>
            </a:r>
          </a:p>
          <a:p>
            <a:pPr defTabSz="914400"/>
            <a:r>
              <a:rPr lang="en-US" b="1" smtClean="0">
                <a:solidFill>
                  <a:srgbClr val="000000"/>
                </a:solidFill>
                <a:latin typeface="Arial" pitchFamily="34" charset="0"/>
              </a:rPr>
              <a:t>cartilage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2722" name="Picture 2" descr="snapper nose vie tagging"/>
          <p:cNvPicPr>
            <a:picLocks noChangeAspect="1" noChangeArrowheads="1"/>
          </p:cNvPicPr>
          <p:nvPr/>
        </p:nvPicPr>
        <p:blipFill>
          <a:blip r:embed="rId2"/>
          <a:srcRect/>
          <a:stretch>
            <a:fillRect/>
          </a:stretch>
        </p:blipFill>
        <p:spPr bwMode="auto">
          <a:xfrm>
            <a:off x="0" y="0"/>
            <a:ext cx="9677400" cy="6905625"/>
          </a:xfrm>
          <a:prstGeom prst="rect">
            <a:avLst/>
          </a:prstGeom>
          <a:noFill/>
        </p:spPr>
      </p:pic>
      <p:sp>
        <p:nvSpPr>
          <p:cNvPr id="1182723" name="Text Box 3"/>
          <p:cNvSpPr txBox="1">
            <a:spLocks noChangeArrowheads="1"/>
          </p:cNvSpPr>
          <p:nvPr/>
        </p:nvSpPr>
        <p:spPr bwMode="auto">
          <a:xfrm>
            <a:off x="384175" y="352425"/>
            <a:ext cx="8759825" cy="1077218"/>
          </a:xfrm>
          <a:prstGeom prst="rect">
            <a:avLst/>
          </a:prstGeom>
          <a:noFill/>
          <a:ln w="9525">
            <a:noFill/>
            <a:miter lim="800000"/>
            <a:headEnd/>
            <a:tailEnd/>
          </a:ln>
          <a:effectLst/>
        </p:spPr>
        <p:txBody>
          <a:bodyPr wrap="square">
            <a:spAutoFit/>
          </a:bodyPr>
          <a:lstStyle/>
          <a:p>
            <a:pPr algn="ctr" eaLnBrk="1" hangingPunct="1"/>
            <a:r>
              <a:rPr lang="en-US" sz="3200" b="1" dirty="0">
                <a:effectLst>
                  <a:outerShdw blurRad="38100" dist="38100" dir="2700000" algn="tl">
                    <a:srgbClr val="000000">
                      <a:alpha val="43137"/>
                    </a:srgbClr>
                  </a:outerShdw>
                </a:effectLst>
                <a:latin typeface="Times New Roman" pitchFamily="18" charset="0"/>
              </a:rPr>
              <a:t>Adapting </a:t>
            </a:r>
            <a:r>
              <a:rPr lang="en-US" sz="3200" b="1" dirty="0" smtClean="0">
                <a:effectLst>
                  <a:outerShdw blurRad="38100" dist="38100" dir="2700000" algn="tl">
                    <a:srgbClr val="000000">
                      <a:alpha val="43137"/>
                    </a:srgbClr>
                  </a:outerShdw>
                </a:effectLst>
                <a:latin typeface="Times New Roman" pitchFamily="18" charset="0"/>
              </a:rPr>
              <a:t>Visible Implant Tag  (VIE) Technology </a:t>
            </a:r>
            <a:r>
              <a:rPr lang="en-US" sz="3200" b="1" dirty="0">
                <a:effectLst>
                  <a:outerShdw blurRad="38100" dist="38100" dir="2700000" algn="tl">
                    <a:srgbClr val="000000">
                      <a:alpha val="43137"/>
                    </a:srgbClr>
                  </a:outerShdw>
                </a:effectLst>
                <a:latin typeface="Times New Roman" pitchFamily="18" charset="0"/>
              </a:rPr>
              <a:t>to the Red </a:t>
            </a:r>
            <a:r>
              <a:rPr lang="en-US" sz="3200" b="1" dirty="0" smtClean="0">
                <a:effectLst>
                  <a:outerShdw blurRad="38100" dist="38100" dir="2700000" algn="tl">
                    <a:srgbClr val="000000">
                      <a:alpha val="43137"/>
                    </a:srgbClr>
                  </a:outerShdw>
                </a:effectLst>
                <a:latin typeface="Times New Roman" pitchFamily="18" charset="0"/>
              </a:rPr>
              <a:t>Snapper, </a:t>
            </a:r>
            <a:r>
              <a:rPr lang="en-US" sz="3200" b="1" i="1" dirty="0" err="1" smtClean="0">
                <a:effectLst>
                  <a:outerShdw blurRad="38100" dist="38100" dir="2700000" algn="tl">
                    <a:srgbClr val="000000">
                      <a:alpha val="43137"/>
                    </a:srgbClr>
                  </a:outerShdw>
                </a:effectLst>
                <a:latin typeface="Times New Roman" pitchFamily="18" charset="0"/>
              </a:rPr>
              <a:t>Lutjanus</a:t>
            </a:r>
            <a:r>
              <a:rPr lang="en-US" sz="3200" b="1" i="1" dirty="0" smtClean="0">
                <a:effectLst>
                  <a:outerShdw blurRad="38100" dist="38100" dir="2700000" algn="tl">
                    <a:srgbClr val="000000">
                      <a:alpha val="43137"/>
                    </a:srgbClr>
                  </a:outerShdw>
                </a:effectLst>
                <a:latin typeface="Times New Roman" pitchFamily="18" charset="0"/>
              </a:rPr>
              <a:t> </a:t>
            </a:r>
            <a:r>
              <a:rPr lang="en-US" sz="3200" b="1" i="1" dirty="0" err="1">
                <a:effectLst>
                  <a:outerShdw blurRad="38100" dist="38100" dir="2700000" algn="tl">
                    <a:srgbClr val="000000">
                      <a:alpha val="43137"/>
                    </a:srgbClr>
                  </a:outerShdw>
                </a:effectLst>
                <a:latin typeface="Times New Roman" pitchFamily="18" charset="0"/>
              </a:rPr>
              <a:t>campechanus</a:t>
            </a:r>
            <a:endParaRPr lang="en-US" sz="3200" b="1" i="1" dirty="0">
              <a:effectLst>
                <a:outerShdw blurRad="38100" dist="38100" dir="2700000" algn="tl">
                  <a:srgbClr val="000000">
                    <a:alpha val="43137"/>
                  </a:srgbClr>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2962" name="Picture 2" descr="red snapper w text"/>
          <p:cNvPicPr>
            <a:picLocks noChangeAspect="1" noChangeArrowheads="1"/>
          </p:cNvPicPr>
          <p:nvPr/>
        </p:nvPicPr>
        <p:blipFill>
          <a:blip r:embed="rId2"/>
          <a:srcRect b="14639"/>
          <a:stretch>
            <a:fillRect/>
          </a:stretch>
        </p:blipFill>
        <p:spPr bwMode="auto">
          <a:xfrm>
            <a:off x="609600" y="1905000"/>
            <a:ext cx="7980363" cy="4267200"/>
          </a:xfrm>
          <a:prstGeom prst="rect">
            <a:avLst/>
          </a:prstGeom>
          <a:solidFill>
            <a:srgbClr val="C6C6C6"/>
          </a:solidFill>
          <a:ln w="9525">
            <a:noFill/>
            <a:miter lim="800000"/>
            <a:headEnd/>
            <a:tailEnd/>
          </a:ln>
        </p:spPr>
      </p:pic>
      <p:sp>
        <p:nvSpPr>
          <p:cNvPr id="1192963" name="Rectangle 3"/>
          <p:cNvSpPr>
            <a:spLocks noChangeArrowheads="1"/>
          </p:cNvSpPr>
          <p:nvPr/>
        </p:nvSpPr>
        <p:spPr bwMode="auto">
          <a:xfrm>
            <a:off x="0" y="5081588"/>
            <a:ext cx="9220200" cy="1776412"/>
          </a:xfrm>
          <a:prstGeom prst="rect">
            <a:avLst/>
          </a:prstGeom>
          <a:solidFill>
            <a:srgbClr val="DFDFDF"/>
          </a:solidFill>
          <a:ln w="9525">
            <a:noFill/>
            <a:miter lim="800000"/>
            <a:headEnd/>
            <a:tailEnd/>
          </a:ln>
          <a:effectLst/>
        </p:spPr>
        <p:txBody>
          <a:bodyPr wrap="none" anchor="ctr"/>
          <a:lstStyle/>
          <a:p>
            <a:pPr algn="ctr" defTabSz="914400"/>
            <a:endParaRPr lang="en-US" sz="2400" smtClean="0">
              <a:solidFill>
                <a:srgbClr val="000000"/>
              </a:solidFill>
              <a:latin typeface="Times New Roman" pitchFamily="18" charset="0"/>
            </a:endParaRPr>
          </a:p>
        </p:txBody>
      </p:sp>
      <p:sp>
        <p:nvSpPr>
          <p:cNvPr id="1192964" name="Freeform 4"/>
          <p:cNvSpPr>
            <a:spLocks/>
          </p:cNvSpPr>
          <p:nvPr/>
        </p:nvSpPr>
        <p:spPr bwMode="auto">
          <a:xfrm>
            <a:off x="609600" y="1905000"/>
            <a:ext cx="7959725" cy="1752600"/>
          </a:xfrm>
          <a:custGeom>
            <a:avLst/>
            <a:gdLst/>
            <a:ahLst/>
            <a:cxnLst>
              <a:cxn ang="0">
                <a:pos x="96" y="960"/>
              </a:cxn>
              <a:cxn ang="0">
                <a:pos x="624" y="960"/>
              </a:cxn>
              <a:cxn ang="0">
                <a:pos x="1104" y="672"/>
              </a:cxn>
              <a:cxn ang="0">
                <a:pos x="1440" y="624"/>
              </a:cxn>
              <a:cxn ang="0">
                <a:pos x="1632" y="576"/>
              </a:cxn>
              <a:cxn ang="0">
                <a:pos x="2064" y="240"/>
              </a:cxn>
              <a:cxn ang="0">
                <a:pos x="2544" y="384"/>
              </a:cxn>
              <a:cxn ang="0">
                <a:pos x="2544" y="480"/>
              </a:cxn>
              <a:cxn ang="0">
                <a:pos x="2640" y="528"/>
              </a:cxn>
              <a:cxn ang="0">
                <a:pos x="2928" y="624"/>
              </a:cxn>
              <a:cxn ang="0">
                <a:pos x="3264" y="720"/>
              </a:cxn>
              <a:cxn ang="0">
                <a:pos x="3600" y="816"/>
              </a:cxn>
              <a:cxn ang="0">
                <a:pos x="3792" y="912"/>
              </a:cxn>
              <a:cxn ang="0">
                <a:pos x="3600" y="1056"/>
              </a:cxn>
              <a:cxn ang="0">
                <a:pos x="3744" y="1104"/>
              </a:cxn>
              <a:cxn ang="0">
                <a:pos x="4800" y="816"/>
              </a:cxn>
              <a:cxn ang="0">
                <a:pos x="5040" y="816"/>
              </a:cxn>
              <a:cxn ang="0">
                <a:pos x="5040" y="0"/>
              </a:cxn>
              <a:cxn ang="0">
                <a:pos x="0" y="0"/>
              </a:cxn>
              <a:cxn ang="0">
                <a:pos x="0" y="960"/>
              </a:cxn>
              <a:cxn ang="0">
                <a:pos x="192" y="960"/>
              </a:cxn>
            </a:cxnLst>
            <a:rect l="0" t="0" r="r" b="b"/>
            <a:pathLst>
              <a:path w="5040" h="1104">
                <a:moveTo>
                  <a:pt x="96" y="960"/>
                </a:moveTo>
                <a:lnTo>
                  <a:pt x="624" y="960"/>
                </a:lnTo>
                <a:lnTo>
                  <a:pt x="1104" y="672"/>
                </a:lnTo>
                <a:lnTo>
                  <a:pt x="1440" y="624"/>
                </a:lnTo>
                <a:lnTo>
                  <a:pt x="1632" y="576"/>
                </a:lnTo>
                <a:lnTo>
                  <a:pt x="2064" y="240"/>
                </a:lnTo>
                <a:lnTo>
                  <a:pt x="2544" y="384"/>
                </a:lnTo>
                <a:lnTo>
                  <a:pt x="2544" y="480"/>
                </a:lnTo>
                <a:lnTo>
                  <a:pt x="2640" y="528"/>
                </a:lnTo>
                <a:lnTo>
                  <a:pt x="2928" y="624"/>
                </a:lnTo>
                <a:lnTo>
                  <a:pt x="3264" y="720"/>
                </a:lnTo>
                <a:lnTo>
                  <a:pt x="3600" y="816"/>
                </a:lnTo>
                <a:lnTo>
                  <a:pt x="3792" y="912"/>
                </a:lnTo>
                <a:lnTo>
                  <a:pt x="3600" y="1056"/>
                </a:lnTo>
                <a:lnTo>
                  <a:pt x="3744" y="1104"/>
                </a:lnTo>
                <a:lnTo>
                  <a:pt x="4800" y="816"/>
                </a:lnTo>
                <a:lnTo>
                  <a:pt x="5040" y="816"/>
                </a:lnTo>
                <a:lnTo>
                  <a:pt x="5040" y="0"/>
                </a:lnTo>
                <a:lnTo>
                  <a:pt x="0" y="0"/>
                </a:lnTo>
                <a:lnTo>
                  <a:pt x="0" y="960"/>
                </a:lnTo>
                <a:lnTo>
                  <a:pt x="192" y="960"/>
                </a:lnTo>
              </a:path>
            </a:pathLst>
          </a:custGeom>
          <a:solidFill>
            <a:srgbClr val="DFDFDF"/>
          </a:solidFill>
          <a:ln w="9525">
            <a:noFill/>
            <a:round/>
            <a:headEnd/>
            <a:tailEnd/>
          </a:ln>
          <a:effectLst/>
        </p:spPr>
        <p:txBody>
          <a:bodyPr/>
          <a:lstStyle/>
          <a:p>
            <a:pPr algn="ctr" defTabSz="914400" eaLnBrk="0" hangingPunct="0"/>
            <a:endParaRPr lang="en-US" smtClean="0">
              <a:solidFill>
                <a:srgbClr val="000000"/>
              </a:solidFill>
              <a:latin typeface="Comic Sans MS" pitchFamily="66" charset="0"/>
            </a:endParaRPr>
          </a:p>
        </p:txBody>
      </p:sp>
      <p:sp>
        <p:nvSpPr>
          <p:cNvPr id="1192965" name="Rectangle 5"/>
          <p:cNvSpPr>
            <a:spLocks noChangeArrowheads="1"/>
          </p:cNvSpPr>
          <p:nvPr/>
        </p:nvSpPr>
        <p:spPr bwMode="auto">
          <a:xfrm>
            <a:off x="0" y="0"/>
            <a:ext cx="9201150" cy="2209800"/>
          </a:xfrm>
          <a:prstGeom prst="rect">
            <a:avLst/>
          </a:prstGeom>
          <a:solidFill>
            <a:srgbClr val="DFDFDF"/>
          </a:solidFill>
          <a:ln w="9525">
            <a:noFill/>
            <a:miter lim="800000"/>
            <a:headEnd/>
            <a:tailEnd/>
          </a:ln>
          <a:effectLst/>
        </p:spPr>
        <p:txBody>
          <a:bodyPr wrap="none" anchor="ctr"/>
          <a:lstStyle/>
          <a:p>
            <a:pPr algn="ctr" defTabSz="914400"/>
            <a:endParaRPr lang="en-US" sz="2400" smtClean="0">
              <a:solidFill>
                <a:srgbClr val="000000"/>
              </a:solidFill>
              <a:latin typeface="Times New Roman" pitchFamily="18" charset="0"/>
            </a:endParaRPr>
          </a:p>
        </p:txBody>
      </p:sp>
      <p:sp>
        <p:nvSpPr>
          <p:cNvPr id="1192966" name="Rectangle 6"/>
          <p:cNvSpPr>
            <a:spLocks noChangeArrowheads="1"/>
          </p:cNvSpPr>
          <p:nvPr/>
        </p:nvSpPr>
        <p:spPr bwMode="auto">
          <a:xfrm>
            <a:off x="0" y="2209800"/>
            <a:ext cx="609600" cy="2895600"/>
          </a:xfrm>
          <a:prstGeom prst="rect">
            <a:avLst/>
          </a:prstGeom>
          <a:solidFill>
            <a:srgbClr val="DFDFDF"/>
          </a:solidFill>
          <a:ln w="9525">
            <a:noFill/>
            <a:miter lim="800000"/>
            <a:headEnd/>
            <a:tailEnd/>
          </a:ln>
          <a:effectLst/>
        </p:spPr>
        <p:txBody>
          <a:bodyPr wrap="none" anchor="ctr"/>
          <a:lstStyle/>
          <a:p>
            <a:pPr algn="ctr" defTabSz="914400"/>
            <a:endParaRPr lang="en-US" sz="2400" smtClean="0">
              <a:solidFill>
                <a:srgbClr val="000000"/>
              </a:solidFill>
              <a:latin typeface="Times New Roman" pitchFamily="18" charset="0"/>
            </a:endParaRPr>
          </a:p>
        </p:txBody>
      </p:sp>
      <p:sp>
        <p:nvSpPr>
          <p:cNvPr id="1192967" name="Rectangle 7"/>
          <p:cNvSpPr>
            <a:spLocks noChangeArrowheads="1"/>
          </p:cNvSpPr>
          <p:nvPr/>
        </p:nvSpPr>
        <p:spPr bwMode="auto">
          <a:xfrm>
            <a:off x="8458200" y="2133600"/>
            <a:ext cx="762000" cy="3048000"/>
          </a:xfrm>
          <a:prstGeom prst="rect">
            <a:avLst/>
          </a:prstGeom>
          <a:solidFill>
            <a:srgbClr val="DFDFDF"/>
          </a:solidFill>
          <a:ln w="9525">
            <a:noFill/>
            <a:miter lim="800000"/>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92968" name="Freeform 8"/>
          <p:cNvSpPr>
            <a:spLocks/>
          </p:cNvSpPr>
          <p:nvPr/>
        </p:nvSpPr>
        <p:spPr bwMode="auto">
          <a:xfrm>
            <a:off x="614363" y="3419475"/>
            <a:ext cx="3168650" cy="1677988"/>
          </a:xfrm>
          <a:custGeom>
            <a:avLst/>
            <a:gdLst/>
            <a:ahLst/>
            <a:cxnLst>
              <a:cxn ang="0">
                <a:pos x="621" y="6"/>
              </a:cxn>
              <a:cxn ang="0">
                <a:pos x="355" y="300"/>
              </a:cxn>
              <a:cxn ang="0">
                <a:pos x="292" y="363"/>
              </a:cxn>
              <a:cxn ang="0">
                <a:pos x="284" y="418"/>
              </a:cxn>
              <a:cxn ang="0">
                <a:pos x="402" y="489"/>
              </a:cxn>
              <a:cxn ang="0">
                <a:pos x="284" y="489"/>
              </a:cxn>
              <a:cxn ang="0">
                <a:pos x="252" y="584"/>
              </a:cxn>
              <a:cxn ang="0">
                <a:pos x="323" y="639"/>
              </a:cxn>
              <a:cxn ang="0">
                <a:pos x="804" y="805"/>
              </a:cxn>
              <a:cxn ang="0">
                <a:pos x="1207" y="963"/>
              </a:cxn>
              <a:cxn ang="0">
                <a:pos x="1546" y="963"/>
              </a:cxn>
              <a:cxn ang="0">
                <a:pos x="1996" y="1057"/>
              </a:cxn>
              <a:cxn ang="0">
                <a:pos x="0" y="1050"/>
              </a:cxn>
              <a:cxn ang="0">
                <a:pos x="0" y="0"/>
              </a:cxn>
              <a:cxn ang="0">
                <a:pos x="621" y="6"/>
              </a:cxn>
            </a:cxnLst>
            <a:rect l="0" t="0" r="r" b="b"/>
            <a:pathLst>
              <a:path w="1996" h="1057">
                <a:moveTo>
                  <a:pt x="621" y="6"/>
                </a:moveTo>
                <a:lnTo>
                  <a:pt x="355" y="300"/>
                </a:lnTo>
                <a:lnTo>
                  <a:pt x="292" y="363"/>
                </a:lnTo>
                <a:lnTo>
                  <a:pt x="284" y="418"/>
                </a:lnTo>
                <a:lnTo>
                  <a:pt x="402" y="489"/>
                </a:lnTo>
                <a:lnTo>
                  <a:pt x="284" y="489"/>
                </a:lnTo>
                <a:lnTo>
                  <a:pt x="252" y="584"/>
                </a:lnTo>
                <a:lnTo>
                  <a:pt x="323" y="639"/>
                </a:lnTo>
                <a:lnTo>
                  <a:pt x="804" y="805"/>
                </a:lnTo>
                <a:lnTo>
                  <a:pt x="1207" y="963"/>
                </a:lnTo>
                <a:lnTo>
                  <a:pt x="1546" y="963"/>
                </a:lnTo>
                <a:lnTo>
                  <a:pt x="1996" y="1057"/>
                </a:lnTo>
                <a:lnTo>
                  <a:pt x="0" y="1050"/>
                </a:lnTo>
                <a:lnTo>
                  <a:pt x="0" y="0"/>
                </a:lnTo>
                <a:lnTo>
                  <a:pt x="621" y="6"/>
                </a:lnTo>
                <a:close/>
              </a:path>
            </a:pathLst>
          </a:custGeom>
          <a:solidFill>
            <a:srgbClr val="E1E1E1"/>
          </a:solidFill>
          <a:ln w="9525">
            <a:noFill/>
            <a:round/>
            <a:headEnd/>
            <a:tailEnd/>
          </a:ln>
          <a:effectLst/>
        </p:spPr>
        <p:txBody>
          <a:bodyPr/>
          <a:lstStyle/>
          <a:p>
            <a:pPr algn="ctr" defTabSz="914400" eaLnBrk="0" hangingPunct="0"/>
            <a:endParaRPr lang="en-US" smtClean="0">
              <a:solidFill>
                <a:srgbClr val="000000"/>
              </a:solidFill>
              <a:latin typeface="Comic Sans MS" pitchFamily="66" charset="0"/>
            </a:endParaRPr>
          </a:p>
        </p:txBody>
      </p:sp>
      <p:sp>
        <p:nvSpPr>
          <p:cNvPr id="1192969" name="Freeform 9"/>
          <p:cNvSpPr>
            <a:spLocks/>
          </p:cNvSpPr>
          <p:nvPr/>
        </p:nvSpPr>
        <p:spPr bwMode="auto">
          <a:xfrm>
            <a:off x="5257800" y="3281363"/>
            <a:ext cx="3209925" cy="1824037"/>
          </a:xfrm>
          <a:custGeom>
            <a:avLst/>
            <a:gdLst/>
            <a:ahLst/>
            <a:cxnLst>
              <a:cxn ang="0">
                <a:pos x="0" y="1149"/>
              </a:cxn>
              <a:cxn ang="0">
                <a:pos x="278" y="1081"/>
              </a:cxn>
              <a:cxn ang="0">
                <a:pos x="420" y="1065"/>
              </a:cxn>
              <a:cxn ang="0">
                <a:pos x="610" y="1081"/>
              </a:cxn>
              <a:cxn ang="0">
                <a:pos x="681" y="1050"/>
              </a:cxn>
              <a:cxn ang="0">
                <a:pos x="704" y="1042"/>
              </a:cxn>
              <a:cxn ang="0">
                <a:pos x="720" y="931"/>
              </a:cxn>
              <a:cxn ang="0">
                <a:pos x="641" y="876"/>
              </a:cxn>
              <a:cxn ang="0">
                <a:pos x="499" y="805"/>
              </a:cxn>
              <a:cxn ang="0">
                <a:pos x="523" y="758"/>
              </a:cxn>
              <a:cxn ang="0">
                <a:pos x="823" y="695"/>
              </a:cxn>
              <a:cxn ang="0">
                <a:pos x="894" y="703"/>
              </a:cxn>
              <a:cxn ang="0">
                <a:pos x="1391" y="852"/>
              </a:cxn>
              <a:cxn ang="0">
                <a:pos x="1612" y="916"/>
              </a:cxn>
              <a:cxn ang="0">
                <a:pos x="1880" y="884"/>
              </a:cxn>
              <a:cxn ang="0">
                <a:pos x="1927" y="837"/>
              </a:cxn>
              <a:cxn ang="0">
                <a:pos x="1825" y="781"/>
              </a:cxn>
              <a:cxn ang="0">
                <a:pos x="1833" y="710"/>
              </a:cxn>
              <a:cxn ang="0">
                <a:pos x="1785" y="584"/>
              </a:cxn>
              <a:cxn ang="0">
                <a:pos x="1746" y="474"/>
              </a:cxn>
              <a:cxn ang="0">
                <a:pos x="1754" y="403"/>
              </a:cxn>
              <a:cxn ang="0">
                <a:pos x="1848" y="237"/>
              </a:cxn>
              <a:cxn ang="0">
                <a:pos x="1975" y="95"/>
              </a:cxn>
              <a:cxn ang="0">
                <a:pos x="2022" y="0"/>
              </a:cxn>
              <a:cxn ang="0">
                <a:pos x="2022" y="1137"/>
              </a:cxn>
              <a:cxn ang="0">
                <a:pos x="0" y="1149"/>
              </a:cxn>
            </a:cxnLst>
            <a:rect l="0" t="0" r="r" b="b"/>
            <a:pathLst>
              <a:path w="2022" h="1149">
                <a:moveTo>
                  <a:pt x="0" y="1149"/>
                </a:moveTo>
                <a:lnTo>
                  <a:pt x="278" y="1081"/>
                </a:lnTo>
                <a:lnTo>
                  <a:pt x="420" y="1065"/>
                </a:lnTo>
                <a:cubicBezTo>
                  <a:pt x="483" y="1070"/>
                  <a:pt x="546" y="1081"/>
                  <a:pt x="610" y="1081"/>
                </a:cubicBezTo>
                <a:cubicBezTo>
                  <a:pt x="617" y="1081"/>
                  <a:pt x="672" y="1054"/>
                  <a:pt x="681" y="1050"/>
                </a:cubicBezTo>
                <a:cubicBezTo>
                  <a:pt x="688" y="1047"/>
                  <a:pt x="704" y="1042"/>
                  <a:pt x="704" y="1042"/>
                </a:cubicBezTo>
                <a:lnTo>
                  <a:pt x="720" y="931"/>
                </a:lnTo>
                <a:lnTo>
                  <a:pt x="641" y="876"/>
                </a:lnTo>
                <a:lnTo>
                  <a:pt x="499" y="805"/>
                </a:lnTo>
                <a:lnTo>
                  <a:pt x="523" y="758"/>
                </a:lnTo>
                <a:lnTo>
                  <a:pt x="823" y="695"/>
                </a:lnTo>
                <a:lnTo>
                  <a:pt x="894" y="703"/>
                </a:lnTo>
                <a:lnTo>
                  <a:pt x="1391" y="852"/>
                </a:lnTo>
                <a:lnTo>
                  <a:pt x="1612" y="916"/>
                </a:lnTo>
                <a:lnTo>
                  <a:pt x="1880" y="884"/>
                </a:lnTo>
                <a:lnTo>
                  <a:pt x="1927" y="837"/>
                </a:lnTo>
                <a:lnTo>
                  <a:pt x="1825" y="781"/>
                </a:lnTo>
                <a:lnTo>
                  <a:pt x="1833" y="710"/>
                </a:lnTo>
                <a:lnTo>
                  <a:pt x="1785" y="584"/>
                </a:lnTo>
                <a:lnTo>
                  <a:pt x="1746" y="474"/>
                </a:lnTo>
                <a:lnTo>
                  <a:pt x="1754" y="403"/>
                </a:lnTo>
                <a:lnTo>
                  <a:pt x="1848" y="237"/>
                </a:lnTo>
                <a:lnTo>
                  <a:pt x="1975" y="95"/>
                </a:lnTo>
                <a:lnTo>
                  <a:pt x="2022" y="0"/>
                </a:lnTo>
                <a:lnTo>
                  <a:pt x="2022" y="1137"/>
                </a:lnTo>
                <a:lnTo>
                  <a:pt x="0" y="1149"/>
                </a:lnTo>
                <a:close/>
              </a:path>
            </a:pathLst>
          </a:custGeom>
          <a:solidFill>
            <a:srgbClr val="DFDFDF"/>
          </a:solidFill>
          <a:ln w="9525">
            <a:noFill/>
            <a:round/>
            <a:headEnd/>
            <a:tailEnd/>
          </a:ln>
          <a:effectLst/>
        </p:spPr>
        <p:txBody>
          <a:bodyPr/>
          <a:lstStyle/>
          <a:p>
            <a:pPr algn="ctr" defTabSz="914400" eaLnBrk="0" hangingPunct="0"/>
            <a:endParaRPr lang="en-US" smtClean="0">
              <a:solidFill>
                <a:srgbClr val="000000"/>
              </a:solidFill>
              <a:latin typeface="Comic Sans MS" pitchFamily="66" charset="0"/>
            </a:endParaRPr>
          </a:p>
        </p:txBody>
      </p:sp>
      <p:sp>
        <p:nvSpPr>
          <p:cNvPr id="1192970" name="Line 10"/>
          <p:cNvSpPr>
            <a:spLocks noChangeShapeType="1"/>
          </p:cNvSpPr>
          <p:nvPr/>
        </p:nvSpPr>
        <p:spPr bwMode="auto">
          <a:xfrm>
            <a:off x="1143000" y="3200400"/>
            <a:ext cx="533400" cy="304800"/>
          </a:xfrm>
          <a:prstGeom prst="line">
            <a:avLst/>
          </a:prstGeom>
          <a:noFill/>
          <a:ln w="76200">
            <a:solidFill>
              <a:srgbClr val="FFFF00"/>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sp>
        <p:nvSpPr>
          <p:cNvPr id="1192971" name="Line 11"/>
          <p:cNvSpPr>
            <a:spLocks noChangeShapeType="1"/>
          </p:cNvSpPr>
          <p:nvPr/>
        </p:nvSpPr>
        <p:spPr bwMode="auto">
          <a:xfrm flipH="1">
            <a:off x="7467600" y="3219450"/>
            <a:ext cx="949325" cy="361950"/>
          </a:xfrm>
          <a:prstGeom prst="line">
            <a:avLst/>
          </a:prstGeom>
          <a:noFill/>
          <a:ln w="38100">
            <a:solidFill>
              <a:srgbClr val="66FF33"/>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sp>
        <p:nvSpPr>
          <p:cNvPr id="1192972" name="Text Box 12"/>
          <p:cNvSpPr txBox="1">
            <a:spLocks noChangeArrowheads="1"/>
          </p:cNvSpPr>
          <p:nvPr/>
        </p:nvSpPr>
        <p:spPr bwMode="auto">
          <a:xfrm>
            <a:off x="8197850" y="3429000"/>
            <a:ext cx="946150" cy="915988"/>
          </a:xfrm>
          <a:prstGeom prst="rect">
            <a:avLst/>
          </a:prstGeom>
          <a:noFill/>
          <a:ln w="9525">
            <a:noFill/>
            <a:miter lim="800000"/>
            <a:headEnd/>
            <a:tailEnd/>
          </a:ln>
          <a:effectLst/>
        </p:spPr>
        <p:txBody>
          <a:bodyPr wrap="none">
            <a:spAutoFit/>
          </a:bodyPr>
          <a:lstStyle/>
          <a:p>
            <a:pPr defTabSz="914400"/>
            <a:r>
              <a:rPr lang="en-US" b="1" smtClean="0">
                <a:solidFill>
                  <a:srgbClr val="000000"/>
                </a:solidFill>
                <a:latin typeface="Arial" pitchFamily="34" charset="0"/>
              </a:rPr>
              <a:t>Caudal</a:t>
            </a:r>
          </a:p>
          <a:p>
            <a:pPr defTabSz="914400"/>
            <a:r>
              <a:rPr lang="en-US" b="1" smtClean="0">
                <a:solidFill>
                  <a:srgbClr val="000000"/>
                </a:solidFill>
                <a:latin typeface="Arial" pitchFamily="34" charset="0"/>
              </a:rPr>
              <a:t>Fin</a:t>
            </a:r>
          </a:p>
          <a:p>
            <a:pPr defTabSz="914400"/>
            <a:r>
              <a:rPr lang="en-US" b="1" smtClean="0">
                <a:solidFill>
                  <a:srgbClr val="000000"/>
                </a:solidFill>
                <a:latin typeface="Arial" pitchFamily="34" charset="0"/>
              </a:rPr>
              <a:t>Rays</a:t>
            </a:r>
          </a:p>
        </p:txBody>
      </p:sp>
      <p:sp>
        <p:nvSpPr>
          <p:cNvPr id="1192973" name="Line 13"/>
          <p:cNvSpPr>
            <a:spLocks noChangeShapeType="1"/>
          </p:cNvSpPr>
          <p:nvPr/>
        </p:nvSpPr>
        <p:spPr bwMode="auto">
          <a:xfrm flipH="1" flipV="1">
            <a:off x="7543800" y="4343400"/>
            <a:ext cx="914400" cy="228600"/>
          </a:xfrm>
          <a:prstGeom prst="line">
            <a:avLst/>
          </a:prstGeom>
          <a:noFill/>
          <a:ln w="38100">
            <a:solidFill>
              <a:srgbClr val="66FF33"/>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sp>
        <p:nvSpPr>
          <p:cNvPr id="1192974" name="Line 14"/>
          <p:cNvSpPr>
            <a:spLocks noChangeShapeType="1"/>
          </p:cNvSpPr>
          <p:nvPr/>
        </p:nvSpPr>
        <p:spPr bwMode="auto">
          <a:xfrm flipH="1" flipV="1">
            <a:off x="5562600" y="4800600"/>
            <a:ext cx="914400" cy="228600"/>
          </a:xfrm>
          <a:prstGeom prst="line">
            <a:avLst/>
          </a:prstGeom>
          <a:noFill/>
          <a:ln w="38100">
            <a:solidFill>
              <a:srgbClr val="1503FD"/>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sp>
        <p:nvSpPr>
          <p:cNvPr id="1192975" name="Text Box 15"/>
          <p:cNvSpPr txBox="1">
            <a:spLocks noChangeArrowheads="1"/>
          </p:cNvSpPr>
          <p:nvPr/>
        </p:nvSpPr>
        <p:spPr bwMode="auto">
          <a:xfrm>
            <a:off x="6629400" y="4800600"/>
            <a:ext cx="1085850" cy="641350"/>
          </a:xfrm>
          <a:prstGeom prst="rect">
            <a:avLst/>
          </a:prstGeom>
          <a:noFill/>
          <a:ln w="9525">
            <a:noFill/>
            <a:miter lim="800000"/>
            <a:headEnd/>
            <a:tailEnd/>
          </a:ln>
          <a:effectLst/>
        </p:spPr>
        <p:txBody>
          <a:bodyPr wrap="none">
            <a:spAutoFit/>
          </a:bodyPr>
          <a:lstStyle/>
          <a:p>
            <a:pPr defTabSz="914400"/>
            <a:r>
              <a:rPr lang="en-US" b="1" smtClean="0">
                <a:solidFill>
                  <a:srgbClr val="000000"/>
                </a:solidFill>
                <a:latin typeface="Arial" pitchFamily="34" charset="0"/>
              </a:rPr>
              <a:t>Anal Fin</a:t>
            </a:r>
          </a:p>
          <a:p>
            <a:pPr defTabSz="914400"/>
            <a:r>
              <a:rPr lang="en-US" b="1" smtClean="0">
                <a:solidFill>
                  <a:srgbClr val="000000"/>
                </a:solidFill>
                <a:latin typeface="Arial" pitchFamily="34" charset="0"/>
              </a:rPr>
              <a:t>Rays</a:t>
            </a:r>
          </a:p>
        </p:txBody>
      </p:sp>
      <p:sp>
        <p:nvSpPr>
          <p:cNvPr id="1192976" name="Oval 16"/>
          <p:cNvSpPr>
            <a:spLocks noChangeArrowheads="1"/>
          </p:cNvSpPr>
          <p:nvPr/>
        </p:nvSpPr>
        <p:spPr bwMode="auto">
          <a:xfrm>
            <a:off x="8077200" y="3163888"/>
            <a:ext cx="1128713" cy="1444625"/>
          </a:xfrm>
          <a:prstGeom prst="ellipse">
            <a:avLst/>
          </a:prstGeom>
          <a:noFill/>
          <a:ln w="38100">
            <a:solidFill>
              <a:srgbClr val="66FF33"/>
            </a:solidFill>
            <a:round/>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92977" name="Oval 17"/>
          <p:cNvSpPr>
            <a:spLocks noChangeArrowheads="1"/>
          </p:cNvSpPr>
          <p:nvPr/>
        </p:nvSpPr>
        <p:spPr bwMode="auto">
          <a:xfrm>
            <a:off x="6438900" y="4724400"/>
            <a:ext cx="1371600" cy="838200"/>
          </a:xfrm>
          <a:prstGeom prst="ellipse">
            <a:avLst/>
          </a:prstGeom>
          <a:noFill/>
          <a:ln w="38100">
            <a:solidFill>
              <a:srgbClr val="1503FD"/>
            </a:solidFill>
            <a:round/>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92978" name="Text Box 18"/>
          <p:cNvSpPr txBox="1">
            <a:spLocks noChangeArrowheads="1"/>
          </p:cNvSpPr>
          <p:nvPr/>
        </p:nvSpPr>
        <p:spPr bwMode="auto">
          <a:xfrm>
            <a:off x="304800" y="2514600"/>
            <a:ext cx="908050" cy="641350"/>
          </a:xfrm>
          <a:prstGeom prst="rect">
            <a:avLst/>
          </a:prstGeom>
          <a:noFill/>
          <a:ln w="9525">
            <a:noFill/>
            <a:miter lim="800000"/>
            <a:headEnd/>
            <a:tailEnd/>
          </a:ln>
          <a:effectLst/>
        </p:spPr>
        <p:txBody>
          <a:bodyPr wrap="none">
            <a:spAutoFit/>
          </a:bodyPr>
          <a:lstStyle/>
          <a:p>
            <a:pPr defTabSz="914400"/>
            <a:r>
              <a:rPr lang="en-US" b="1" smtClean="0">
                <a:solidFill>
                  <a:srgbClr val="000000"/>
                </a:solidFill>
                <a:latin typeface="Arial" pitchFamily="34" charset="0"/>
              </a:rPr>
              <a:t>Nose</a:t>
            </a:r>
          </a:p>
          <a:p>
            <a:pPr defTabSz="914400"/>
            <a:r>
              <a:rPr lang="en-US" b="1" smtClean="0">
                <a:solidFill>
                  <a:srgbClr val="000000"/>
                </a:solidFill>
                <a:latin typeface="Arial" pitchFamily="34" charset="0"/>
              </a:rPr>
              <a:t>Bridge</a:t>
            </a:r>
          </a:p>
        </p:txBody>
      </p:sp>
      <p:sp>
        <p:nvSpPr>
          <p:cNvPr id="1192979" name="Oval 19"/>
          <p:cNvSpPr>
            <a:spLocks noChangeArrowheads="1"/>
          </p:cNvSpPr>
          <p:nvPr/>
        </p:nvSpPr>
        <p:spPr bwMode="auto">
          <a:xfrm>
            <a:off x="152400" y="2438400"/>
            <a:ext cx="1143000" cy="914400"/>
          </a:xfrm>
          <a:prstGeom prst="ellipse">
            <a:avLst/>
          </a:prstGeom>
          <a:noFill/>
          <a:ln w="76200">
            <a:solidFill>
              <a:srgbClr val="FFFF00"/>
            </a:solidFill>
            <a:round/>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92980" name="Text Box 20"/>
          <p:cNvSpPr txBox="1">
            <a:spLocks noChangeArrowheads="1"/>
          </p:cNvSpPr>
          <p:nvPr/>
        </p:nvSpPr>
        <p:spPr bwMode="auto">
          <a:xfrm>
            <a:off x="228600" y="1752600"/>
            <a:ext cx="2241550" cy="701675"/>
          </a:xfrm>
          <a:prstGeom prst="rect">
            <a:avLst/>
          </a:prstGeom>
          <a:noFill/>
          <a:ln w="9525">
            <a:noFill/>
            <a:miter lim="800000"/>
            <a:headEnd/>
            <a:tailEnd/>
          </a:ln>
          <a:effectLst/>
        </p:spPr>
        <p:txBody>
          <a:bodyPr wrap="none">
            <a:spAutoFit/>
          </a:bodyPr>
          <a:lstStyle/>
          <a:p>
            <a:pPr defTabSz="914400"/>
            <a:r>
              <a:rPr lang="en-US" sz="2000" b="1" i="1" smtClean="0">
                <a:solidFill>
                  <a:srgbClr val="000000"/>
                </a:solidFill>
                <a:latin typeface="Arial" pitchFamily="34" charset="0"/>
              </a:rPr>
              <a:t>Not easily visible</a:t>
            </a:r>
          </a:p>
          <a:p>
            <a:pPr defTabSz="914400"/>
            <a:r>
              <a:rPr lang="en-US" sz="2000" b="1" i="1" smtClean="0">
                <a:solidFill>
                  <a:srgbClr val="000000"/>
                </a:solidFill>
                <a:latin typeface="Arial" pitchFamily="34" charset="0"/>
              </a:rPr>
              <a:t>to divers (in situ)</a:t>
            </a:r>
          </a:p>
        </p:txBody>
      </p:sp>
      <p:sp>
        <p:nvSpPr>
          <p:cNvPr id="1192981" name="Text Box 21"/>
          <p:cNvSpPr txBox="1">
            <a:spLocks noChangeArrowheads="1"/>
          </p:cNvSpPr>
          <p:nvPr/>
        </p:nvSpPr>
        <p:spPr bwMode="auto">
          <a:xfrm>
            <a:off x="6099175" y="1981200"/>
            <a:ext cx="3044825" cy="701675"/>
          </a:xfrm>
          <a:prstGeom prst="rect">
            <a:avLst/>
          </a:prstGeom>
          <a:noFill/>
          <a:ln w="9525">
            <a:noFill/>
            <a:miter lim="800000"/>
            <a:headEnd/>
            <a:tailEnd/>
          </a:ln>
          <a:effectLst/>
        </p:spPr>
        <p:txBody>
          <a:bodyPr wrap="none">
            <a:spAutoFit/>
          </a:bodyPr>
          <a:lstStyle/>
          <a:p>
            <a:pPr defTabSz="914400"/>
            <a:r>
              <a:rPr lang="en-US" sz="2000" b="1" i="1" smtClean="0">
                <a:solidFill>
                  <a:srgbClr val="000000"/>
                </a:solidFill>
                <a:latin typeface="Arial" pitchFamily="34" charset="0"/>
              </a:rPr>
              <a:t>Both fin rays are visible</a:t>
            </a:r>
          </a:p>
          <a:p>
            <a:pPr defTabSz="914400"/>
            <a:r>
              <a:rPr lang="en-US" sz="2000" b="1" i="1" smtClean="0">
                <a:solidFill>
                  <a:srgbClr val="000000"/>
                </a:solidFill>
                <a:latin typeface="Arial" pitchFamily="34" charset="0"/>
              </a:rPr>
              <a:t>to divers (in situ)</a:t>
            </a:r>
          </a:p>
        </p:txBody>
      </p:sp>
      <p:sp>
        <p:nvSpPr>
          <p:cNvPr id="1192982" name="Oval 22"/>
          <p:cNvSpPr>
            <a:spLocks noChangeArrowheads="1"/>
          </p:cNvSpPr>
          <p:nvPr/>
        </p:nvSpPr>
        <p:spPr bwMode="auto">
          <a:xfrm>
            <a:off x="457200" y="5257800"/>
            <a:ext cx="381000" cy="228600"/>
          </a:xfrm>
          <a:prstGeom prst="ellipse">
            <a:avLst/>
          </a:prstGeom>
          <a:solidFill>
            <a:srgbClr val="FF0000"/>
          </a:solidFill>
          <a:ln w="9525">
            <a:noFill/>
            <a:round/>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92983" name="Oval 23"/>
          <p:cNvSpPr>
            <a:spLocks noChangeArrowheads="1"/>
          </p:cNvSpPr>
          <p:nvPr/>
        </p:nvSpPr>
        <p:spPr bwMode="auto">
          <a:xfrm>
            <a:off x="457200" y="5562600"/>
            <a:ext cx="381000" cy="228600"/>
          </a:xfrm>
          <a:prstGeom prst="ellipse">
            <a:avLst/>
          </a:prstGeom>
          <a:solidFill>
            <a:srgbClr val="66FF66"/>
          </a:solidFill>
          <a:ln w="9525">
            <a:noFill/>
            <a:round/>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92984" name="Oval 24"/>
          <p:cNvSpPr>
            <a:spLocks noChangeArrowheads="1"/>
          </p:cNvSpPr>
          <p:nvPr/>
        </p:nvSpPr>
        <p:spPr bwMode="auto">
          <a:xfrm>
            <a:off x="457200" y="5867400"/>
            <a:ext cx="381000" cy="228600"/>
          </a:xfrm>
          <a:prstGeom prst="ellipse">
            <a:avLst/>
          </a:prstGeom>
          <a:solidFill>
            <a:srgbClr val="FF9933"/>
          </a:solidFill>
          <a:ln w="9525">
            <a:noFill/>
            <a:round/>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92985" name="Oval 25"/>
          <p:cNvSpPr>
            <a:spLocks noChangeArrowheads="1"/>
          </p:cNvSpPr>
          <p:nvPr/>
        </p:nvSpPr>
        <p:spPr bwMode="auto">
          <a:xfrm>
            <a:off x="457200" y="6172200"/>
            <a:ext cx="381000" cy="228600"/>
          </a:xfrm>
          <a:prstGeom prst="ellipse">
            <a:avLst/>
          </a:prstGeom>
          <a:solidFill>
            <a:srgbClr val="FFFF00"/>
          </a:solidFill>
          <a:ln w="9525">
            <a:noFill/>
            <a:round/>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92986" name="Text Box 26"/>
          <p:cNvSpPr txBox="1">
            <a:spLocks noChangeArrowheads="1"/>
          </p:cNvSpPr>
          <p:nvPr/>
        </p:nvSpPr>
        <p:spPr bwMode="auto">
          <a:xfrm>
            <a:off x="304800" y="4799013"/>
            <a:ext cx="3160713" cy="457200"/>
          </a:xfrm>
          <a:prstGeom prst="rect">
            <a:avLst/>
          </a:prstGeom>
          <a:noFill/>
          <a:ln w="9525">
            <a:noFill/>
            <a:miter lim="800000"/>
            <a:headEnd/>
            <a:tailEnd/>
          </a:ln>
          <a:effectLst/>
        </p:spPr>
        <p:txBody>
          <a:bodyPr wrap="none">
            <a:spAutoFit/>
          </a:bodyPr>
          <a:lstStyle/>
          <a:p>
            <a:pPr defTabSz="914400"/>
            <a:r>
              <a:rPr lang="en-US" sz="2400" b="1" i="1" smtClean="0">
                <a:solidFill>
                  <a:srgbClr val="000000"/>
                </a:solidFill>
                <a:latin typeface="Arial" pitchFamily="34" charset="0"/>
              </a:rPr>
              <a:t>Color Code Options:</a:t>
            </a:r>
          </a:p>
        </p:txBody>
      </p:sp>
      <p:sp>
        <p:nvSpPr>
          <p:cNvPr id="1192987" name="Oval 27"/>
          <p:cNvSpPr>
            <a:spLocks noChangeArrowheads="1"/>
          </p:cNvSpPr>
          <p:nvPr/>
        </p:nvSpPr>
        <p:spPr bwMode="auto">
          <a:xfrm>
            <a:off x="457200" y="6477000"/>
            <a:ext cx="381000" cy="228600"/>
          </a:xfrm>
          <a:prstGeom prst="ellipse">
            <a:avLst/>
          </a:prstGeom>
          <a:solidFill>
            <a:schemeClr val="accent2"/>
          </a:solidFill>
          <a:ln w="9525">
            <a:noFill/>
            <a:round/>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92988" name="Text Box 28"/>
          <p:cNvSpPr txBox="1">
            <a:spLocks noChangeArrowheads="1"/>
          </p:cNvSpPr>
          <p:nvPr/>
        </p:nvSpPr>
        <p:spPr bwMode="auto">
          <a:xfrm>
            <a:off x="838200" y="5195888"/>
            <a:ext cx="1771650" cy="366712"/>
          </a:xfrm>
          <a:prstGeom prst="rect">
            <a:avLst/>
          </a:prstGeom>
          <a:noFill/>
          <a:ln w="9525">
            <a:noFill/>
            <a:miter lim="800000"/>
            <a:headEnd/>
            <a:tailEnd/>
          </a:ln>
          <a:effectLst/>
        </p:spPr>
        <p:txBody>
          <a:bodyPr wrap="none">
            <a:spAutoFit/>
          </a:bodyPr>
          <a:lstStyle/>
          <a:p>
            <a:pPr defTabSz="914400"/>
            <a:r>
              <a:rPr lang="en-US" i="1" smtClean="0">
                <a:solidFill>
                  <a:srgbClr val="000000"/>
                </a:solidFill>
                <a:latin typeface="Arial" pitchFamily="34" charset="0"/>
              </a:rPr>
              <a:t>Fluorescent red</a:t>
            </a:r>
          </a:p>
        </p:txBody>
      </p:sp>
      <p:sp>
        <p:nvSpPr>
          <p:cNvPr id="1192989" name="Text Box 29"/>
          <p:cNvSpPr txBox="1">
            <a:spLocks noChangeArrowheads="1"/>
          </p:cNvSpPr>
          <p:nvPr/>
        </p:nvSpPr>
        <p:spPr bwMode="auto">
          <a:xfrm>
            <a:off x="838200" y="5486400"/>
            <a:ext cx="2025650" cy="366713"/>
          </a:xfrm>
          <a:prstGeom prst="rect">
            <a:avLst/>
          </a:prstGeom>
          <a:noFill/>
          <a:ln w="9525">
            <a:noFill/>
            <a:miter lim="800000"/>
            <a:headEnd/>
            <a:tailEnd/>
          </a:ln>
          <a:effectLst/>
        </p:spPr>
        <p:txBody>
          <a:bodyPr wrap="none">
            <a:spAutoFit/>
          </a:bodyPr>
          <a:lstStyle/>
          <a:p>
            <a:pPr defTabSz="914400"/>
            <a:r>
              <a:rPr lang="en-US" i="1" smtClean="0">
                <a:solidFill>
                  <a:srgbClr val="000000"/>
                </a:solidFill>
                <a:latin typeface="Arial" pitchFamily="34" charset="0"/>
              </a:rPr>
              <a:t>Fluorescent green</a:t>
            </a:r>
          </a:p>
        </p:txBody>
      </p:sp>
      <p:sp>
        <p:nvSpPr>
          <p:cNvPr id="1192990" name="Text Box 30"/>
          <p:cNvSpPr txBox="1">
            <a:spLocks noChangeArrowheads="1"/>
          </p:cNvSpPr>
          <p:nvPr/>
        </p:nvSpPr>
        <p:spPr bwMode="auto">
          <a:xfrm>
            <a:off x="838200" y="5791200"/>
            <a:ext cx="2152650" cy="366713"/>
          </a:xfrm>
          <a:prstGeom prst="rect">
            <a:avLst/>
          </a:prstGeom>
          <a:noFill/>
          <a:ln w="9525">
            <a:noFill/>
            <a:miter lim="800000"/>
            <a:headEnd/>
            <a:tailEnd/>
          </a:ln>
          <a:effectLst/>
        </p:spPr>
        <p:txBody>
          <a:bodyPr wrap="none">
            <a:spAutoFit/>
          </a:bodyPr>
          <a:lstStyle/>
          <a:p>
            <a:pPr defTabSz="914400"/>
            <a:r>
              <a:rPr lang="en-US" i="1" smtClean="0">
                <a:solidFill>
                  <a:srgbClr val="000000"/>
                </a:solidFill>
                <a:latin typeface="Arial" pitchFamily="34" charset="0"/>
              </a:rPr>
              <a:t>Fluorescent orange</a:t>
            </a:r>
          </a:p>
        </p:txBody>
      </p:sp>
      <p:sp>
        <p:nvSpPr>
          <p:cNvPr id="1192991" name="Text Box 31"/>
          <p:cNvSpPr txBox="1">
            <a:spLocks noChangeArrowheads="1"/>
          </p:cNvSpPr>
          <p:nvPr/>
        </p:nvSpPr>
        <p:spPr bwMode="auto">
          <a:xfrm>
            <a:off x="838200" y="6096000"/>
            <a:ext cx="2076450" cy="366713"/>
          </a:xfrm>
          <a:prstGeom prst="rect">
            <a:avLst/>
          </a:prstGeom>
          <a:noFill/>
          <a:ln w="9525">
            <a:noFill/>
            <a:miter lim="800000"/>
            <a:headEnd/>
            <a:tailEnd/>
          </a:ln>
          <a:effectLst/>
        </p:spPr>
        <p:txBody>
          <a:bodyPr wrap="none">
            <a:spAutoFit/>
          </a:bodyPr>
          <a:lstStyle/>
          <a:p>
            <a:pPr defTabSz="914400"/>
            <a:r>
              <a:rPr lang="en-US" i="1" smtClean="0">
                <a:solidFill>
                  <a:srgbClr val="000000"/>
                </a:solidFill>
                <a:latin typeface="Arial" pitchFamily="34" charset="0"/>
              </a:rPr>
              <a:t>Fluorescent yellow</a:t>
            </a:r>
          </a:p>
        </p:txBody>
      </p:sp>
      <p:sp>
        <p:nvSpPr>
          <p:cNvPr id="1192992" name="Text Box 32"/>
          <p:cNvSpPr txBox="1">
            <a:spLocks noChangeArrowheads="1"/>
          </p:cNvSpPr>
          <p:nvPr/>
        </p:nvSpPr>
        <p:spPr bwMode="auto">
          <a:xfrm>
            <a:off x="812800" y="6391275"/>
            <a:ext cx="2432050" cy="366713"/>
          </a:xfrm>
          <a:prstGeom prst="rect">
            <a:avLst/>
          </a:prstGeom>
          <a:noFill/>
          <a:ln w="9525">
            <a:noFill/>
            <a:miter lim="800000"/>
            <a:headEnd/>
            <a:tailEnd/>
          </a:ln>
          <a:effectLst/>
        </p:spPr>
        <p:txBody>
          <a:bodyPr wrap="none">
            <a:spAutoFit/>
          </a:bodyPr>
          <a:lstStyle/>
          <a:p>
            <a:pPr defTabSz="914400"/>
            <a:r>
              <a:rPr lang="en-US" i="1" smtClean="0">
                <a:solidFill>
                  <a:srgbClr val="000000"/>
                </a:solidFill>
                <a:latin typeface="Arial" pitchFamily="34" charset="0"/>
              </a:rPr>
              <a:t>Blue (non-fluorescent)</a:t>
            </a:r>
          </a:p>
        </p:txBody>
      </p:sp>
      <p:sp>
        <p:nvSpPr>
          <p:cNvPr id="1192993" name="Text Box 33"/>
          <p:cNvSpPr txBox="1">
            <a:spLocks noChangeArrowheads="1"/>
          </p:cNvSpPr>
          <p:nvPr/>
        </p:nvSpPr>
        <p:spPr bwMode="auto">
          <a:xfrm>
            <a:off x="609600" y="1143000"/>
            <a:ext cx="8218488" cy="457200"/>
          </a:xfrm>
          <a:prstGeom prst="rect">
            <a:avLst/>
          </a:prstGeom>
          <a:noFill/>
          <a:ln w="9525">
            <a:noFill/>
            <a:miter lim="800000"/>
            <a:headEnd/>
            <a:tailEnd/>
          </a:ln>
          <a:effectLst/>
        </p:spPr>
        <p:txBody>
          <a:bodyPr wrap="none">
            <a:spAutoFit/>
          </a:bodyPr>
          <a:lstStyle/>
          <a:p>
            <a:pPr defTabSz="914400"/>
            <a:r>
              <a:rPr lang="en-US" sz="2400" b="1" smtClean="0">
                <a:solidFill>
                  <a:srgbClr val="000000"/>
                </a:solidFill>
                <a:latin typeface="Times New Roman" pitchFamily="18" charset="0"/>
              </a:rPr>
              <a:t>3 locations with &gt;=94% VIE retention 6 months after tagging </a:t>
            </a:r>
          </a:p>
        </p:txBody>
      </p:sp>
      <p:sp>
        <p:nvSpPr>
          <p:cNvPr id="1192994" name="Rectangle 34"/>
          <p:cNvSpPr>
            <a:spLocks noChangeArrowheads="1"/>
          </p:cNvSpPr>
          <p:nvPr/>
        </p:nvSpPr>
        <p:spPr bwMode="auto">
          <a:xfrm>
            <a:off x="533400" y="1143000"/>
            <a:ext cx="8305800" cy="457200"/>
          </a:xfrm>
          <a:prstGeom prst="rect">
            <a:avLst/>
          </a:prstGeom>
          <a:noFill/>
          <a:ln w="76200">
            <a:solidFill>
              <a:srgbClr val="1503FD"/>
            </a:solidFill>
            <a:miter lim="800000"/>
            <a:headEnd/>
            <a:tailEnd/>
          </a:ln>
          <a:effectLst/>
        </p:spPr>
        <p:txBody>
          <a:bodyPr wrap="none" anchor="ctr"/>
          <a:lstStyle/>
          <a:p>
            <a:pPr algn="ctr" defTabSz="914400"/>
            <a:endParaRPr lang="en-US" sz="2400" smtClean="0">
              <a:solidFill>
                <a:srgbClr val="1503FD"/>
              </a:solidFill>
              <a:latin typeface="Times New Roman" pitchFamily="18" charset="0"/>
            </a:endParaRPr>
          </a:p>
        </p:txBody>
      </p:sp>
      <p:sp>
        <p:nvSpPr>
          <p:cNvPr id="1192995" name="Rectangle 35"/>
          <p:cNvSpPr>
            <a:spLocks noChangeArrowheads="1"/>
          </p:cNvSpPr>
          <p:nvPr/>
        </p:nvSpPr>
        <p:spPr bwMode="auto">
          <a:xfrm>
            <a:off x="762000" y="0"/>
            <a:ext cx="7772400" cy="1143000"/>
          </a:xfrm>
          <a:prstGeom prst="rect">
            <a:avLst/>
          </a:prstGeom>
          <a:noFill/>
          <a:ln w="9525">
            <a:noFill/>
            <a:miter lim="800000"/>
            <a:headEnd/>
            <a:tailEnd/>
          </a:ln>
          <a:effectLst/>
        </p:spPr>
        <p:txBody>
          <a:bodyPr anchor="ctr"/>
          <a:lstStyle/>
          <a:p>
            <a:pPr algn="ctr" defTabSz="914400"/>
            <a:r>
              <a:rPr lang="en-US" sz="3600" b="1" dirty="0" smtClean="0">
                <a:solidFill>
                  <a:srgbClr val="000000"/>
                </a:solidFill>
                <a:latin typeface="Times New Roman" pitchFamily="18" charset="0"/>
              </a:rPr>
              <a:t>Identify Treatments with </a:t>
            </a:r>
            <a:r>
              <a:rPr lang="en-US" sz="3600" b="1" dirty="0" smtClean="0">
                <a:solidFill>
                  <a:srgbClr val="000000"/>
                </a:solidFill>
                <a:latin typeface="Times New Roman" pitchFamily="18" charset="0"/>
              </a:rPr>
              <a:t>VIE  </a:t>
            </a:r>
            <a:r>
              <a:rPr lang="en-US" sz="3600" b="1" dirty="0" smtClean="0">
                <a:solidFill>
                  <a:srgbClr val="000000"/>
                </a:solidFill>
                <a:latin typeface="Times New Roman" pitchFamily="18" charset="0"/>
              </a:rPr>
              <a:t>Location and Color</a:t>
            </a:r>
          </a:p>
        </p:txBody>
      </p:sp>
      <p:pic>
        <p:nvPicPr>
          <p:cNvPr id="1192996" name="Picture 36" descr="scubmove"/>
          <p:cNvPicPr>
            <a:picLocks noChangeAspect="1" noChangeArrowheads="1"/>
          </p:cNvPicPr>
          <p:nvPr/>
        </p:nvPicPr>
        <p:blipFill>
          <a:blip r:embed="rId3"/>
          <a:srcRect/>
          <a:stretch>
            <a:fillRect/>
          </a:stretch>
        </p:blipFill>
        <p:spPr bwMode="auto">
          <a:xfrm>
            <a:off x="2438400" y="1752600"/>
            <a:ext cx="838200" cy="762000"/>
          </a:xfrm>
          <a:prstGeom prst="rect">
            <a:avLst/>
          </a:prstGeom>
          <a:noFill/>
        </p:spPr>
      </p:pic>
      <p:pic>
        <p:nvPicPr>
          <p:cNvPr id="1192997" name="Picture 37" descr="scubmove left"/>
          <p:cNvPicPr>
            <a:picLocks noChangeAspect="1" noChangeArrowheads="1"/>
          </p:cNvPicPr>
          <p:nvPr/>
        </p:nvPicPr>
        <p:blipFill>
          <a:blip r:embed="rId4"/>
          <a:srcRect/>
          <a:stretch>
            <a:fillRect/>
          </a:stretch>
        </p:blipFill>
        <p:spPr bwMode="auto">
          <a:xfrm>
            <a:off x="6400800" y="2438400"/>
            <a:ext cx="1646238" cy="1497013"/>
          </a:xfrm>
          <a:prstGeom prst="rect">
            <a:avLst/>
          </a:prstGeom>
          <a:noFill/>
        </p:spPr>
      </p:pic>
      <p:sp>
        <p:nvSpPr>
          <p:cNvPr id="1192998" name="Text Box 38"/>
          <p:cNvSpPr txBox="1">
            <a:spLocks noChangeArrowheads="1"/>
          </p:cNvSpPr>
          <p:nvPr/>
        </p:nvSpPr>
        <p:spPr bwMode="auto">
          <a:xfrm>
            <a:off x="2590800" y="1676400"/>
            <a:ext cx="336550" cy="457200"/>
          </a:xfrm>
          <a:prstGeom prst="rect">
            <a:avLst/>
          </a:prstGeom>
          <a:noFill/>
          <a:ln w="9525">
            <a:noFill/>
            <a:miter lim="800000"/>
            <a:headEnd/>
            <a:tailEnd/>
          </a:ln>
          <a:effectLst/>
        </p:spPr>
        <p:txBody>
          <a:bodyPr wrap="none">
            <a:spAutoFit/>
          </a:bodyPr>
          <a:lstStyle/>
          <a:p>
            <a:pPr defTabSz="914400"/>
            <a:r>
              <a:rPr lang="en-US" sz="2400" b="1" smtClean="0">
                <a:solidFill>
                  <a:srgbClr val="000000"/>
                </a:solidFill>
                <a:latin typeface="Times New Roman"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noChangeArrowheads="1"/>
          </p:cNvSpPr>
          <p:nvPr>
            <p:ph type="title"/>
          </p:nvPr>
        </p:nvSpPr>
        <p:spPr>
          <a:xfrm>
            <a:off x="228600" y="381000"/>
            <a:ext cx="8610600" cy="1143000"/>
          </a:xfrm>
        </p:spPr>
        <p:txBody>
          <a:bodyPr/>
          <a:lstStyle/>
          <a:p>
            <a:r>
              <a:rPr lang="en-US" sz="3600" dirty="0"/>
              <a:t>PIT </a:t>
            </a:r>
            <a:r>
              <a:rPr lang="en-US" sz="3600" dirty="0" smtClean="0"/>
              <a:t>Tags</a:t>
            </a:r>
            <a:r>
              <a:rPr lang="en-US" sz="3600" dirty="0"/>
              <a:t/>
            </a:r>
            <a:br>
              <a:rPr lang="en-US" sz="3600" dirty="0"/>
            </a:br>
            <a:r>
              <a:rPr lang="en-US" sz="3600" dirty="0"/>
              <a:t>(Passive Integrated </a:t>
            </a:r>
            <a:r>
              <a:rPr lang="en-US" sz="3600" dirty="0" smtClean="0"/>
              <a:t>Transponders)</a:t>
            </a:r>
            <a:endParaRPr lang="en-US" sz="3600" dirty="0"/>
          </a:p>
        </p:txBody>
      </p:sp>
      <p:sp>
        <p:nvSpPr>
          <p:cNvPr id="1167363" name="Rectangle 3"/>
          <p:cNvSpPr>
            <a:spLocks noGrp="1" noChangeArrowheads="1"/>
          </p:cNvSpPr>
          <p:nvPr>
            <p:ph type="body" sz="half" idx="1"/>
          </p:nvPr>
        </p:nvSpPr>
        <p:spPr>
          <a:xfrm>
            <a:off x="228600" y="1752600"/>
            <a:ext cx="4267200" cy="4525963"/>
          </a:xfrm>
        </p:spPr>
        <p:txBody>
          <a:bodyPr/>
          <a:lstStyle/>
          <a:p>
            <a:r>
              <a:rPr lang="en-US" sz="3200" dirty="0"/>
              <a:t>Half-duplex</a:t>
            </a:r>
          </a:p>
          <a:p>
            <a:pPr lvl="1"/>
            <a:r>
              <a:rPr lang="en-US" sz="2800" dirty="0"/>
              <a:t>23mm x 3.85mm</a:t>
            </a:r>
          </a:p>
          <a:p>
            <a:pPr lvl="1"/>
            <a:r>
              <a:rPr lang="en-US" sz="2800" dirty="0"/>
              <a:t>0.6 g</a:t>
            </a:r>
          </a:p>
          <a:p>
            <a:r>
              <a:rPr lang="en-US" sz="3200" dirty="0"/>
              <a:t>Lasts life of fish (No battery)</a:t>
            </a:r>
          </a:p>
          <a:p>
            <a:r>
              <a:rPr lang="en-US" sz="3200" dirty="0"/>
              <a:t>Individual ID Number</a:t>
            </a:r>
          </a:p>
          <a:p>
            <a:r>
              <a:rPr lang="en-US" sz="3200" dirty="0"/>
              <a:t>Inserted into abdominal cavity</a:t>
            </a:r>
          </a:p>
        </p:txBody>
      </p:sp>
      <p:pic>
        <p:nvPicPr>
          <p:cNvPr id="1167364" name="Picture 4" descr="pittag"/>
          <p:cNvPicPr>
            <a:picLocks noChangeAspect="1" noChangeArrowheads="1"/>
          </p:cNvPicPr>
          <p:nvPr>
            <p:ph sz="half" idx="2"/>
          </p:nvPr>
        </p:nvPicPr>
        <p:blipFill>
          <a:blip r:embed="rId2"/>
          <a:srcRect/>
          <a:stretch>
            <a:fillRect/>
          </a:stretch>
        </p:blipFill>
        <p:spPr>
          <a:xfrm>
            <a:off x="4883150" y="2259013"/>
            <a:ext cx="3400425" cy="3810000"/>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ChangeArrowheads="1"/>
          </p:cNvSpPr>
          <p:nvPr/>
        </p:nvSpPr>
        <p:spPr bwMode="auto">
          <a:xfrm>
            <a:off x="2133600" y="2514600"/>
            <a:ext cx="6324600" cy="838200"/>
          </a:xfrm>
          <a:prstGeom prst="rect">
            <a:avLst/>
          </a:prstGeom>
          <a:noFill/>
          <a:ln w="25400">
            <a:solidFill>
              <a:schemeClr val="tx1"/>
            </a:solidFill>
            <a:miter lim="800000"/>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69411" name="Rectangle 3"/>
          <p:cNvSpPr>
            <a:spLocks noChangeArrowheads="1"/>
          </p:cNvSpPr>
          <p:nvPr/>
        </p:nvSpPr>
        <p:spPr bwMode="auto">
          <a:xfrm>
            <a:off x="609600" y="1752600"/>
            <a:ext cx="533400" cy="609600"/>
          </a:xfrm>
          <a:prstGeom prst="rect">
            <a:avLst/>
          </a:prstGeom>
          <a:solidFill>
            <a:schemeClr val="bg2"/>
          </a:solidFill>
          <a:ln w="9525">
            <a:solidFill>
              <a:schemeClr val="tx1"/>
            </a:solidFill>
            <a:miter lim="800000"/>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69412" name="Rectangle 4"/>
          <p:cNvSpPr>
            <a:spLocks noChangeArrowheads="1"/>
          </p:cNvSpPr>
          <p:nvPr/>
        </p:nvSpPr>
        <p:spPr bwMode="auto">
          <a:xfrm>
            <a:off x="533400" y="533400"/>
            <a:ext cx="76200" cy="1828800"/>
          </a:xfrm>
          <a:prstGeom prst="rect">
            <a:avLst/>
          </a:prstGeom>
          <a:solidFill>
            <a:srgbClr val="993300"/>
          </a:solidFill>
          <a:ln w="9525">
            <a:solidFill>
              <a:schemeClr val="tx1"/>
            </a:solidFill>
            <a:miter lim="800000"/>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69413" name="Rectangle 5"/>
          <p:cNvSpPr>
            <a:spLocks noChangeArrowheads="1"/>
          </p:cNvSpPr>
          <p:nvPr/>
        </p:nvSpPr>
        <p:spPr bwMode="auto">
          <a:xfrm rot="-1395668">
            <a:off x="457200" y="152400"/>
            <a:ext cx="457200" cy="838200"/>
          </a:xfrm>
          <a:prstGeom prst="rect">
            <a:avLst/>
          </a:prstGeom>
          <a:solidFill>
            <a:srgbClr val="C0C0C0"/>
          </a:solidFill>
          <a:ln w="9525">
            <a:solidFill>
              <a:schemeClr val="tx1"/>
            </a:solidFill>
            <a:miter lim="800000"/>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69414" name="Text Box 6"/>
          <p:cNvSpPr txBox="1">
            <a:spLocks noChangeArrowheads="1"/>
          </p:cNvSpPr>
          <p:nvPr/>
        </p:nvSpPr>
        <p:spPr bwMode="auto">
          <a:xfrm>
            <a:off x="4937125" y="2017713"/>
            <a:ext cx="1035050" cy="366712"/>
          </a:xfrm>
          <a:prstGeom prst="rect">
            <a:avLst/>
          </a:prstGeom>
          <a:noFill/>
          <a:ln w="9525">
            <a:noFill/>
            <a:miter lim="800000"/>
            <a:headEnd/>
            <a:tailEnd/>
          </a:ln>
          <a:effectLst/>
        </p:spPr>
        <p:txBody>
          <a:bodyPr wrap="none">
            <a:spAutoFit/>
          </a:bodyPr>
          <a:lstStyle/>
          <a:p>
            <a:pPr defTabSz="914400"/>
            <a:r>
              <a:rPr lang="en-US" smtClean="0">
                <a:solidFill>
                  <a:srgbClr val="000000"/>
                </a:solidFill>
                <a:latin typeface="Arial" pitchFamily="34" charset="0"/>
              </a:rPr>
              <a:t>Antenna</a:t>
            </a:r>
          </a:p>
        </p:txBody>
      </p:sp>
      <p:sp>
        <p:nvSpPr>
          <p:cNvPr id="1169415" name="Line 7"/>
          <p:cNvSpPr>
            <a:spLocks noChangeShapeType="1"/>
          </p:cNvSpPr>
          <p:nvPr/>
        </p:nvSpPr>
        <p:spPr bwMode="auto">
          <a:xfrm>
            <a:off x="2057400" y="2438400"/>
            <a:ext cx="0" cy="1143000"/>
          </a:xfrm>
          <a:prstGeom prst="line">
            <a:avLst/>
          </a:prstGeom>
          <a:noFill/>
          <a:ln w="9525">
            <a:solidFill>
              <a:schemeClr val="tx1"/>
            </a:solidFill>
            <a:round/>
            <a:headEnd/>
            <a:tailEnd/>
          </a:ln>
          <a:effectLst/>
        </p:spPr>
        <p:txBody>
          <a:bodyPr/>
          <a:lstStyle/>
          <a:p>
            <a:pPr algn="ctr" defTabSz="914400" eaLnBrk="0" hangingPunct="0"/>
            <a:endParaRPr lang="en-US" smtClean="0">
              <a:solidFill>
                <a:srgbClr val="000000"/>
              </a:solidFill>
              <a:latin typeface="Comic Sans MS" pitchFamily="66" charset="0"/>
            </a:endParaRPr>
          </a:p>
        </p:txBody>
      </p:sp>
      <p:sp>
        <p:nvSpPr>
          <p:cNvPr id="1169416" name="Line 8"/>
          <p:cNvSpPr>
            <a:spLocks noChangeShapeType="1"/>
          </p:cNvSpPr>
          <p:nvPr/>
        </p:nvSpPr>
        <p:spPr bwMode="auto">
          <a:xfrm>
            <a:off x="2057400" y="3581400"/>
            <a:ext cx="6477000" cy="0"/>
          </a:xfrm>
          <a:prstGeom prst="line">
            <a:avLst/>
          </a:prstGeom>
          <a:noFill/>
          <a:ln w="9525">
            <a:solidFill>
              <a:schemeClr val="tx1"/>
            </a:solidFill>
            <a:round/>
            <a:headEnd/>
            <a:tailEnd/>
          </a:ln>
          <a:effectLst/>
        </p:spPr>
        <p:txBody>
          <a:bodyPr/>
          <a:lstStyle/>
          <a:p>
            <a:pPr algn="ctr" defTabSz="914400" eaLnBrk="0" hangingPunct="0"/>
            <a:endParaRPr lang="en-US" smtClean="0">
              <a:solidFill>
                <a:srgbClr val="000000"/>
              </a:solidFill>
              <a:latin typeface="Comic Sans MS" pitchFamily="66" charset="0"/>
            </a:endParaRPr>
          </a:p>
        </p:txBody>
      </p:sp>
      <p:sp>
        <p:nvSpPr>
          <p:cNvPr id="1169417" name="Line 9"/>
          <p:cNvSpPr>
            <a:spLocks noChangeShapeType="1"/>
          </p:cNvSpPr>
          <p:nvPr/>
        </p:nvSpPr>
        <p:spPr bwMode="auto">
          <a:xfrm flipV="1">
            <a:off x="8534400" y="2286000"/>
            <a:ext cx="0" cy="1295400"/>
          </a:xfrm>
          <a:prstGeom prst="line">
            <a:avLst/>
          </a:prstGeom>
          <a:noFill/>
          <a:ln w="9525">
            <a:solidFill>
              <a:schemeClr val="tx1"/>
            </a:solidFill>
            <a:round/>
            <a:headEnd/>
            <a:tailEnd/>
          </a:ln>
          <a:effectLst/>
        </p:spPr>
        <p:txBody>
          <a:bodyPr/>
          <a:lstStyle/>
          <a:p>
            <a:pPr algn="ctr" defTabSz="914400" eaLnBrk="0" hangingPunct="0"/>
            <a:endParaRPr lang="en-US" smtClean="0">
              <a:solidFill>
                <a:srgbClr val="000000"/>
              </a:solidFill>
              <a:latin typeface="Comic Sans MS" pitchFamily="66" charset="0"/>
            </a:endParaRPr>
          </a:p>
        </p:txBody>
      </p:sp>
      <p:sp>
        <p:nvSpPr>
          <p:cNvPr id="1169418" name="Text Box 10"/>
          <p:cNvSpPr txBox="1">
            <a:spLocks noChangeArrowheads="1"/>
          </p:cNvSpPr>
          <p:nvPr/>
        </p:nvSpPr>
        <p:spPr bwMode="auto">
          <a:xfrm>
            <a:off x="3200400" y="4953000"/>
            <a:ext cx="4603750" cy="366713"/>
          </a:xfrm>
          <a:prstGeom prst="rect">
            <a:avLst/>
          </a:prstGeom>
          <a:noFill/>
          <a:ln w="9525">
            <a:noFill/>
            <a:miter lim="800000"/>
            <a:headEnd/>
            <a:tailEnd/>
          </a:ln>
          <a:effectLst/>
        </p:spPr>
        <p:txBody>
          <a:bodyPr wrap="none">
            <a:spAutoFit/>
          </a:bodyPr>
          <a:lstStyle/>
          <a:p>
            <a:pPr defTabSz="914400"/>
            <a:r>
              <a:rPr lang="en-US" smtClean="0">
                <a:solidFill>
                  <a:srgbClr val="000000"/>
                </a:solidFill>
                <a:latin typeface="Arial" pitchFamily="34" charset="0"/>
              </a:rPr>
              <a:t>Antenna – 6 awg welding cable 10m x 0.5m</a:t>
            </a:r>
          </a:p>
        </p:txBody>
      </p:sp>
      <p:sp>
        <p:nvSpPr>
          <p:cNvPr id="1169419" name="Text Box 11"/>
          <p:cNvSpPr txBox="1">
            <a:spLocks noChangeArrowheads="1"/>
          </p:cNvSpPr>
          <p:nvPr/>
        </p:nvSpPr>
        <p:spPr bwMode="auto">
          <a:xfrm>
            <a:off x="1524000" y="3657600"/>
            <a:ext cx="1200150" cy="366713"/>
          </a:xfrm>
          <a:prstGeom prst="rect">
            <a:avLst/>
          </a:prstGeom>
          <a:noFill/>
          <a:ln w="9525">
            <a:noFill/>
            <a:miter lim="800000"/>
            <a:headEnd/>
            <a:tailEnd/>
          </a:ln>
          <a:effectLst/>
        </p:spPr>
        <p:txBody>
          <a:bodyPr wrap="none">
            <a:spAutoFit/>
          </a:bodyPr>
          <a:lstStyle/>
          <a:p>
            <a:pPr defTabSz="914400"/>
            <a:r>
              <a:rPr lang="en-US" smtClean="0">
                <a:solidFill>
                  <a:srgbClr val="000000"/>
                </a:solidFill>
                <a:latin typeface="Arial" pitchFamily="34" charset="0"/>
              </a:rPr>
              <a:t>Side View</a:t>
            </a:r>
          </a:p>
        </p:txBody>
      </p:sp>
      <p:sp>
        <p:nvSpPr>
          <p:cNvPr id="1169420" name="Line 12"/>
          <p:cNvSpPr>
            <a:spLocks noChangeShapeType="1"/>
          </p:cNvSpPr>
          <p:nvPr/>
        </p:nvSpPr>
        <p:spPr bwMode="auto">
          <a:xfrm>
            <a:off x="8001000" y="1524000"/>
            <a:ext cx="533400" cy="685800"/>
          </a:xfrm>
          <a:prstGeom prst="line">
            <a:avLst/>
          </a:prstGeom>
          <a:noFill/>
          <a:ln w="9525">
            <a:solidFill>
              <a:schemeClr val="tx1"/>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sp>
        <p:nvSpPr>
          <p:cNvPr id="1169421" name="Text Box 13"/>
          <p:cNvSpPr txBox="1">
            <a:spLocks noChangeArrowheads="1"/>
          </p:cNvSpPr>
          <p:nvPr/>
        </p:nvSpPr>
        <p:spPr bwMode="auto">
          <a:xfrm>
            <a:off x="7467600" y="914400"/>
            <a:ext cx="725488" cy="581025"/>
          </a:xfrm>
          <a:prstGeom prst="rect">
            <a:avLst/>
          </a:prstGeom>
          <a:noFill/>
          <a:ln w="9525">
            <a:noFill/>
            <a:miter lim="800000"/>
            <a:headEnd/>
            <a:tailEnd/>
          </a:ln>
          <a:effectLst/>
        </p:spPr>
        <p:txBody>
          <a:bodyPr wrap="none">
            <a:spAutoFit/>
          </a:bodyPr>
          <a:lstStyle/>
          <a:p>
            <a:pPr defTabSz="914400"/>
            <a:r>
              <a:rPr lang="en-US" sz="1600" smtClean="0">
                <a:solidFill>
                  <a:srgbClr val="000000"/>
                </a:solidFill>
                <a:latin typeface="Arial" pitchFamily="34" charset="0"/>
              </a:rPr>
              <a:t>Creek</a:t>
            </a:r>
          </a:p>
          <a:p>
            <a:pPr defTabSz="914400"/>
            <a:r>
              <a:rPr lang="en-US" sz="1600" smtClean="0">
                <a:solidFill>
                  <a:srgbClr val="000000"/>
                </a:solidFill>
                <a:latin typeface="Arial" pitchFamily="34" charset="0"/>
              </a:rPr>
              <a:t>Edge</a:t>
            </a:r>
          </a:p>
        </p:txBody>
      </p:sp>
      <p:sp>
        <p:nvSpPr>
          <p:cNvPr id="1169422" name="Rectangle 14"/>
          <p:cNvSpPr>
            <a:spLocks noChangeArrowheads="1"/>
          </p:cNvSpPr>
          <p:nvPr/>
        </p:nvSpPr>
        <p:spPr bwMode="auto">
          <a:xfrm>
            <a:off x="1295400" y="0"/>
            <a:ext cx="3200400" cy="1465263"/>
          </a:xfrm>
          <a:prstGeom prst="rect">
            <a:avLst/>
          </a:prstGeom>
          <a:noFill/>
          <a:ln w="9525">
            <a:noFill/>
            <a:miter lim="800000"/>
            <a:headEnd/>
            <a:tailEnd/>
          </a:ln>
          <a:effectLst/>
        </p:spPr>
        <p:txBody>
          <a:bodyPr>
            <a:spAutoFit/>
          </a:bodyPr>
          <a:lstStyle/>
          <a:p>
            <a:pPr defTabSz="914400"/>
            <a:r>
              <a:rPr lang="en-US" smtClean="0">
                <a:solidFill>
                  <a:srgbClr val="000000"/>
                </a:solidFill>
                <a:latin typeface="Arial" pitchFamily="34" charset="0"/>
              </a:rPr>
              <a:t>Solar Panel   </a:t>
            </a:r>
          </a:p>
          <a:p>
            <a:pPr defTabSz="914400"/>
            <a:endParaRPr lang="en-US" smtClean="0">
              <a:solidFill>
                <a:srgbClr val="000000"/>
              </a:solidFill>
              <a:latin typeface="Arial" pitchFamily="34" charset="0"/>
            </a:endParaRPr>
          </a:p>
          <a:p>
            <a:pPr defTabSz="914400"/>
            <a:r>
              <a:rPr lang="en-US" smtClean="0">
                <a:solidFill>
                  <a:srgbClr val="000000"/>
                </a:solidFill>
                <a:latin typeface="Arial" pitchFamily="34" charset="0"/>
              </a:rPr>
              <a:t>12 volt batteries</a:t>
            </a:r>
          </a:p>
          <a:p>
            <a:pPr defTabSz="914400"/>
            <a:r>
              <a:rPr lang="en-US" smtClean="0">
                <a:solidFill>
                  <a:srgbClr val="000000"/>
                </a:solidFill>
                <a:latin typeface="Arial" pitchFamily="34" charset="0"/>
              </a:rPr>
              <a:t>Tag Reader </a:t>
            </a:r>
          </a:p>
          <a:p>
            <a:pPr defTabSz="914400"/>
            <a:r>
              <a:rPr lang="en-US" smtClean="0">
                <a:solidFill>
                  <a:srgbClr val="000000"/>
                </a:solidFill>
                <a:latin typeface="Arial" pitchFamily="34" charset="0"/>
              </a:rPr>
              <a:t>Computer</a:t>
            </a:r>
          </a:p>
        </p:txBody>
      </p:sp>
      <p:sp>
        <p:nvSpPr>
          <p:cNvPr id="1169423" name="Rectangle 15"/>
          <p:cNvSpPr>
            <a:spLocks noChangeArrowheads="1"/>
          </p:cNvSpPr>
          <p:nvPr/>
        </p:nvSpPr>
        <p:spPr bwMode="auto">
          <a:xfrm>
            <a:off x="0" y="2362200"/>
            <a:ext cx="2057400" cy="1219200"/>
          </a:xfrm>
          <a:prstGeom prst="rect">
            <a:avLst/>
          </a:prstGeom>
          <a:solidFill>
            <a:srgbClr val="996633"/>
          </a:solidFill>
          <a:ln w="9525">
            <a:solidFill>
              <a:schemeClr val="tx1"/>
            </a:solidFill>
            <a:miter lim="800000"/>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69424" name="Line 16"/>
          <p:cNvSpPr>
            <a:spLocks noChangeShapeType="1"/>
          </p:cNvSpPr>
          <p:nvPr/>
        </p:nvSpPr>
        <p:spPr bwMode="auto">
          <a:xfrm flipH="1" flipV="1">
            <a:off x="1143000" y="1828800"/>
            <a:ext cx="990600" cy="685800"/>
          </a:xfrm>
          <a:prstGeom prst="line">
            <a:avLst/>
          </a:prstGeom>
          <a:noFill/>
          <a:ln w="25400">
            <a:solidFill>
              <a:schemeClr val="tx1"/>
            </a:solidFill>
            <a:round/>
            <a:headEnd/>
            <a:tailEnd/>
          </a:ln>
          <a:effectLst/>
        </p:spPr>
        <p:txBody>
          <a:bodyPr/>
          <a:lstStyle/>
          <a:p>
            <a:pPr algn="ctr" defTabSz="914400" eaLnBrk="0" hangingPunct="0"/>
            <a:endParaRPr lang="en-US" smtClean="0">
              <a:solidFill>
                <a:srgbClr val="000000"/>
              </a:solidFill>
              <a:latin typeface="Comic Sans MS" pitchFamily="66" charset="0"/>
            </a:endParaRPr>
          </a:p>
        </p:txBody>
      </p:sp>
      <p:sp>
        <p:nvSpPr>
          <p:cNvPr id="1169425" name="Rectangle 17"/>
          <p:cNvSpPr>
            <a:spLocks noChangeArrowheads="1"/>
          </p:cNvSpPr>
          <p:nvPr/>
        </p:nvSpPr>
        <p:spPr bwMode="auto">
          <a:xfrm>
            <a:off x="2057400" y="2438400"/>
            <a:ext cx="6477000" cy="1143000"/>
          </a:xfrm>
          <a:prstGeom prst="rect">
            <a:avLst/>
          </a:prstGeom>
          <a:solidFill>
            <a:schemeClr val="accent1">
              <a:alpha val="35001"/>
            </a:schemeClr>
          </a:solidFill>
          <a:ln w="9525">
            <a:solidFill>
              <a:schemeClr val="tx1"/>
            </a:solidFill>
            <a:miter lim="800000"/>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69426" name="Rectangle 18"/>
          <p:cNvSpPr>
            <a:spLocks noChangeArrowheads="1"/>
          </p:cNvSpPr>
          <p:nvPr/>
        </p:nvSpPr>
        <p:spPr bwMode="auto">
          <a:xfrm>
            <a:off x="2819400" y="1524000"/>
            <a:ext cx="838200" cy="641350"/>
          </a:xfrm>
          <a:prstGeom prst="rect">
            <a:avLst/>
          </a:prstGeom>
          <a:noFill/>
          <a:ln w="9525">
            <a:noFill/>
            <a:miter lim="800000"/>
            <a:headEnd/>
            <a:tailEnd/>
          </a:ln>
          <a:effectLst/>
        </p:spPr>
        <p:txBody>
          <a:bodyPr>
            <a:spAutoFit/>
          </a:bodyPr>
          <a:lstStyle/>
          <a:p>
            <a:pPr defTabSz="914400"/>
            <a:r>
              <a:rPr lang="en-US" smtClean="0">
                <a:solidFill>
                  <a:srgbClr val="000000"/>
                </a:solidFill>
                <a:latin typeface="Arial" pitchFamily="34" charset="0"/>
              </a:rPr>
              <a:t>Creek</a:t>
            </a:r>
          </a:p>
          <a:p>
            <a:pPr defTabSz="914400"/>
            <a:r>
              <a:rPr lang="en-US" smtClean="0">
                <a:solidFill>
                  <a:srgbClr val="000000"/>
                </a:solidFill>
                <a:latin typeface="Arial" pitchFamily="34" charset="0"/>
              </a:rPr>
              <a:t>Edge</a:t>
            </a:r>
          </a:p>
        </p:txBody>
      </p:sp>
      <p:sp>
        <p:nvSpPr>
          <p:cNvPr id="1169427" name="Line 19"/>
          <p:cNvSpPr>
            <a:spLocks noChangeShapeType="1"/>
          </p:cNvSpPr>
          <p:nvPr/>
        </p:nvSpPr>
        <p:spPr bwMode="auto">
          <a:xfrm flipH="1">
            <a:off x="2133600" y="2057400"/>
            <a:ext cx="685800" cy="304800"/>
          </a:xfrm>
          <a:prstGeom prst="line">
            <a:avLst/>
          </a:prstGeom>
          <a:noFill/>
          <a:ln w="9525">
            <a:solidFill>
              <a:schemeClr val="tx1"/>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sp>
        <p:nvSpPr>
          <p:cNvPr id="1169428" name="Rectangle 20"/>
          <p:cNvSpPr>
            <a:spLocks noChangeArrowheads="1"/>
          </p:cNvSpPr>
          <p:nvPr/>
        </p:nvSpPr>
        <p:spPr bwMode="auto">
          <a:xfrm>
            <a:off x="4419600" y="3657600"/>
            <a:ext cx="1752600" cy="366713"/>
          </a:xfrm>
          <a:prstGeom prst="rect">
            <a:avLst/>
          </a:prstGeom>
          <a:noFill/>
          <a:ln w="9525">
            <a:noFill/>
            <a:miter lim="800000"/>
            <a:headEnd/>
            <a:tailEnd/>
          </a:ln>
          <a:effectLst/>
        </p:spPr>
        <p:txBody>
          <a:bodyPr>
            <a:spAutoFit/>
          </a:bodyPr>
          <a:lstStyle/>
          <a:p>
            <a:pPr defTabSz="914400"/>
            <a:r>
              <a:rPr lang="en-US" smtClean="0">
                <a:solidFill>
                  <a:srgbClr val="000000"/>
                </a:solidFill>
                <a:latin typeface="Arial" pitchFamily="34" charset="0"/>
              </a:rPr>
              <a:t>Creek Bottom</a:t>
            </a:r>
          </a:p>
        </p:txBody>
      </p:sp>
      <p:sp>
        <p:nvSpPr>
          <p:cNvPr id="1169429" name="Line 21"/>
          <p:cNvSpPr>
            <a:spLocks noChangeShapeType="1"/>
          </p:cNvSpPr>
          <p:nvPr/>
        </p:nvSpPr>
        <p:spPr bwMode="auto">
          <a:xfrm flipH="1">
            <a:off x="914400" y="228600"/>
            <a:ext cx="457200" cy="228600"/>
          </a:xfrm>
          <a:prstGeom prst="line">
            <a:avLst/>
          </a:prstGeom>
          <a:noFill/>
          <a:ln w="9525">
            <a:solidFill>
              <a:schemeClr val="tx1"/>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sp>
        <p:nvSpPr>
          <p:cNvPr id="1169430" name="Line 22"/>
          <p:cNvSpPr>
            <a:spLocks noChangeShapeType="1"/>
          </p:cNvSpPr>
          <p:nvPr/>
        </p:nvSpPr>
        <p:spPr bwMode="auto">
          <a:xfrm flipV="1">
            <a:off x="3733800" y="3352800"/>
            <a:ext cx="0" cy="1676400"/>
          </a:xfrm>
          <a:prstGeom prst="line">
            <a:avLst/>
          </a:prstGeom>
          <a:noFill/>
          <a:ln w="9525">
            <a:solidFill>
              <a:schemeClr val="tx1"/>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sp>
        <p:nvSpPr>
          <p:cNvPr id="1169431" name="Line 23"/>
          <p:cNvSpPr>
            <a:spLocks noChangeShapeType="1"/>
          </p:cNvSpPr>
          <p:nvPr/>
        </p:nvSpPr>
        <p:spPr bwMode="auto">
          <a:xfrm flipH="1">
            <a:off x="1600200" y="5257800"/>
            <a:ext cx="1676400" cy="685800"/>
          </a:xfrm>
          <a:prstGeom prst="line">
            <a:avLst/>
          </a:prstGeom>
          <a:noFill/>
          <a:ln w="9525">
            <a:solidFill>
              <a:schemeClr val="tx1"/>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sp>
        <p:nvSpPr>
          <p:cNvPr id="1169432" name="Line 24"/>
          <p:cNvSpPr>
            <a:spLocks noChangeShapeType="1"/>
          </p:cNvSpPr>
          <p:nvPr/>
        </p:nvSpPr>
        <p:spPr bwMode="auto">
          <a:xfrm flipH="1">
            <a:off x="1066800" y="1371600"/>
            <a:ext cx="304800" cy="381000"/>
          </a:xfrm>
          <a:prstGeom prst="line">
            <a:avLst/>
          </a:prstGeom>
          <a:noFill/>
          <a:ln w="9525">
            <a:solidFill>
              <a:schemeClr val="tx1"/>
            </a:solidFill>
            <a:round/>
            <a:headEnd/>
            <a:tailEnd type="triangle" w="med" len="med"/>
          </a:ln>
          <a:effectLst/>
        </p:spPr>
        <p:txBody>
          <a:bodyPr/>
          <a:lstStyle/>
          <a:p>
            <a:pPr algn="ctr" defTabSz="914400" eaLnBrk="0" hangingPunct="0"/>
            <a:endParaRPr lang="en-US" smtClean="0">
              <a:solidFill>
                <a:srgbClr val="000000"/>
              </a:solidFill>
              <a:latin typeface="Comic Sans MS" pitchFamily="66" charset="0"/>
            </a:endParaRPr>
          </a:p>
        </p:txBody>
      </p:sp>
      <p:pic>
        <p:nvPicPr>
          <p:cNvPr id="1169433" name="Picture 25" descr="snook_footer"/>
          <p:cNvPicPr>
            <a:picLocks noChangeAspect="1" noChangeArrowheads="1"/>
          </p:cNvPicPr>
          <p:nvPr/>
        </p:nvPicPr>
        <p:blipFill>
          <a:blip r:embed="rId2"/>
          <a:srcRect/>
          <a:stretch>
            <a:fillRect/>
          </a:stretch>
        </p:blipFill>
        <p:spPr bwMode="auto">
          <a:xfrm>
            <a:off x="381000" y="4648200"/>
            <a:ext cx="1838325" cy="647700"/>
          </a:xfrm>
          <a:prstGeom prst="rect">
            <a:avLst/>
          </a:prstGeom>
          <a:noFill/>
        </p:spPr>
      </p:pic>
      <p:sp>
        <p:nvSpPr>
          <p:cNvPr id="1169434" name="Rectangle 26"/>
          <p:cNvSpPr>
            <a:spLocks noChangeArrowheads="1"/>
          </p:cNvSpPr>
          <p:nvPr/>
        </p:nvSpPr>
        <p:spPr bwMode="auto">
          <a:xfrm>
            <a:off x="1524000" y="3962400"/>
            <a:ext cx="76200" cy="2057400"/>
          </a:xfrm>
          <a:prstGeom prst="rect">
            <a:avLst/>
          </a:prstGeom>
          <a:solidFill>
            <a:schemeClr val="tx1"/>
          </a:solidFill>
          <a:ln w="9525">
            <a:solidFill>
              <a:schemeClr val="tx1"/>
            </a:solidFill>
            <a:miter lim="800000"/>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
        <p:nvSpPr>
          <p:cNvPr id="1169435" name="AutoShape 27"/>
          <p:cNvSpPr>
            <a:spLocks noChangeArrowheads="1"/>
          </p:cNvSpPr>
          <p:nvPr/>
        </p:nvSpPr>
        <p:spPr bwMode="auto">
          <a:xfrm>
            <a:off x="1219200" y="5105400"/>
            <a:ext cx="136525" cy="36513"/>
          </a:xfrm>
          <a:prstGeom prst="roundRect">
            <a:avLst>
              <a:gd name="adj" fmla="val 16667"/>
            </a:avLst>
          </a:prstGeom>
          <a:solidFill>
            <a:schemeClr val="tx1"/>
          </a:solidFill>
          <a:ln w="3175">
            <a:solidFill>
              <a:schemeClr val="tx1"/>
            </a:solidFill>
            <a:round/>
            <a:headEnd/>
            <a:tailEnd/>
          </a:ln>
          <a:effectLst/>
        </p:spPr>
        <p:txBody>
          <a:bodyPr wrap="none" anchor="ctr"/>
          <a:lstStyle/>
          <a:p>
            <a:pPr algn="ctr" defTabSz="914400" eaLnBrk="0" hangingPunct="0"/>
            <a:endParaRPr lang="en-US" smtClean="0">
              <a:solidFill>
                <a:srgbClr val="000000"/>
              </a:solidFill>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idx="4294967295"/>
          </p:nvPr>
        </p:nvSpPr>
        <p:spPr>
          <a:xfrm>
            <a:off x="0" y="212552"/>
            <a:ext cx="9144000" cy="629653"/>
          </a:xfrm>
          <a:noFill/>
        </p:spPr>
        <p:txBody>
          <a:bodyPr/>
          <a:lstStyle/>
          <a:p>
            <a:r>
              <a:rPr lang="en-US" dirty="0" smtClean="0">
                <a:solidFill>
                  <a:srgbClr val="FF9900"/>
                </a:solidFill>
                <a:effectLst/>
              </a:rPr>
              <a:t>Reef Unit (no acclimation)</a:t>
            </a:r>
          </a:p>
        </p:txBody>
      </p:sp>
      <p:pic>
        <p:nvPicPr>
          <p:cNvPr id="336899" name="Picture 3" descr="PKG5"/>
          <p:cNvPicPr>
            <a:picLocks noGrp="1" noChangeAspect="1" noChangeArrowheads="1"/>
          </p:cNvPicPr>
          <p:nvPr>
            <p:ph type="chart" idx="4294967295"/>
          </p:nvPr>
        </p:nvPicPr>
        <p:blipFill>
          <a:blip r:embed="rId2"/>
          <a:srcRect/>
          <a:stretch>
            <a:fillRect/>
          </a:stretch>
        </p:blipFill>
        <p:spPr>
          <a:xfrm>
            <a:off x="186421" y="878301"/>
            <a:ext cx="8610715" cy="5847347"/>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idx="4294967295"/>
          </p:nvPr>
        </p:nvSpPr>
        <p:spPr>
          <a:xfrm>
            <a:off x="152400" y="132344"/>
            <a:ext cx="8839200" cy="1143000"/>
          </a:xfrm>
          <a:noFill/>
        </p:spPr>
        <p:txBody>
          <a:bodyPr/>
          <a:lstStyle/>
          <a:p>
            <a:r>
              <a:rPr lang="en-US" sz="4000" dirty="0" smtClean="0">
                <a:solidFill>
                  <a:srgbClr val="FF9900"/>
                </a:solidFill>
                <a:effectLst/>
              </a:rPr>
              <a:t>Netting Removed to Release Acclimated Fish</a:t>
            </a:r>
          </a:p>
        </p:txBody>
      </p:sp>
      <p:pic>
        <p:nvPicPr>
          <p:cNvPr id="337923" name="Picture 3" descr="DSCN0662"/>
          <p:cNvPicPr>
            <a:picLocks noGrp="1" noChangeAspect="1" noChangeArrowheads="1"/>
          </p:cNvPicPr>
          <p:nvPr>
            <p:ph type="chart" idx="4294967295"/>
          </p:nvPr>
        </p:nvPicPr>
        <p:blipFill>
          <a:blip r:embed="rId2">
            <a:lum bright="-12000" contrast="24000"/>
          </a:blip>
          <a:srcRect/>
          <a:stretch>
            <a:fillRect/>
          </a:stretch>
        </p:blipFill>
        <p:spPr>
          <a:xfrm>
            <a:off x="890336" y="1315448"/>
            <a:ext cx="7746903" cy="541848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idx="4294967295"/>
          </p:nvPr>
        </p:nvSpPr>
        <p:spPr>
          <a:xfrm>
            <a:off x="0" y="152400"/>
            <a:ext cx="9144000" cy="1143000"/>
          </a:xfrm>
          <a:noFill/>
        </p:spPr>
        <p:txBody>
          <a:bodyPr/>
          <a:lstStyle/>
          <a:p>
            <a:r>
              <a:rPr lang="en-US" sz="3600" smtClean="0">
                <a:solidFill>
                  <a:srgbClr val="FF9900"/>
                </a:solidFill>
                <a:effectLst/>
              </a:rPr>
              <a:t>Red Snapper Recapture Rates at High Stocking Density Sites, Fall 2002</a:t>
            </a:r>
          </a:p>
        </p:txBody>
      </p:sp>
      <p:graphicFrame>
        <p:nvGraphicFramePr>
          <p:cNvPr id="338947" name="Object 3"/>
          <p:cNvGraphicFramePr>
            <a:graphicFrameLocks noChangeAspect="1"/>
          </p:cNvGraphicFramePr>
          <p:nvPr>
            <p:ph type="chart" idx="4294967295"/>
          </p:nvPr>
        </p:nvGraphicFramePr>
        <p:xfrm>
          <a:off x="457200" y="1792288"/>
          <a:ext cx="7883525" cy="4303712"/>
        </p:xfrm>
        <a:graphic>
          <a:graphicData uri="http://schemas.openxmlformats.org/presentationml/2006/ole">
            <p:oleObj spid="_x0000_s132098" name="Chart" r:id="rId3" imgW="9100800" imgH="4968000" progId="Excel.Shee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idx="4294967295"/>
          </p:nvPr>
        </p:nvSpPr>
        <p:spPr>
          <a:xfrm>
            <a:off x="0" y="292100"/>
            <a:ext cx="8991600" cy="1384300"/>
          </a:xfrm>
        </p:spPr>
        <p:txBody>
          <a:bodyPr/>
          <a:lstStyle/>
          <a:p>
            <a:pPr>
              <a:defRPr/>
            </a:pPr>
            <a:r>
              <a:rPr lang="en-US" dirty="0" smtClean="0"/>
              <a:t>Opportunities: </a:t>
            </a:r>
            <a:br>
              <a:rPr lang="en-US" dirty="0" smtClean="0"/>
            </a:br>
            <a:r>
              <a:rPr lang="en-US" dirty="0" smtClean="0"/>
              <a:t>Potential </a:t>
            </a:r>
            <a:r>
              <a:rPr lang="en-US" dirty="0" smtClean="0"/>
              <a:t>Collaborations</a:t>
            </a:r>
          </a:p>
        </p:txBody>
      </p:sp>
      <p:sp>
        <p:nvSpPr>
          <p:cNvPr id="318467" name="Rectangle 3"/>
          <p:cNvSpPr>
            <a:spLocks noGrp="1" noChangeArrowheads="1"/>
          </p:cNvSpPr>
          <p:nvPr>
            <p:ph type="body" idx="4294967295"/>
          </p:nvPr>
        </p:nvSpPr>
        <p:spPr>
          <a:xfrm>
            <a:off x="152400" y="2234184"/>
            <a:ext cx="8763000" cy="4267200"/>
          </a:xfrm>
        </p:spPr>
        <p:txBody>
          <a:bodyPr/>
          <a:lstStyle/>
          <a:p>
            <a:pPr>
              <a:lnSpc>
                <a:spcPct val="80000"/>
              </a:lnSpc>
              <a:defRPr/>
            </a:pPr>
            <a:r>
              <a:rPr lang="en-US" sz="2800" dirty="0" smtClean="0">
                <a:cs typeface="Arial" charset="0"/>
              </a:rPr>
              <a:t>Coral Conservation-Hatchery Research in Florida Keys</a:t>
            </a:r>
            <a:endParaRPr lang="en-US" sz="2800" dirty="0" smtClean="0">
              <a:cs typeface="Arial" charset="0"/>
            </a:endParaRPr>
          </a:p>
          <a:p>
            <a:pPr>
              <a:lnSpc>
                <a:spcPct val="80000"/>
              </a:lnSpc>
              <a:defRPr/>
            </a:pPr>
            <a:endParaRPr lang="en-US" sz="2800" dirty="0" smtClean="0">
              <a:cs typeface="Arial" charset="0"/>
            </a:endParaRPr>
          </a:p>
          <a:p>
            <a:pPr>
              <a:lnSpc>
                <a:spcPct val="80000"/>
              </a:lnSpc>
              <a:defRPr/>
            </a:pPr>
            <a:r>
              <a:rPr lang="en-US" sz="2800" dirty="0" smtClean="0">
                <a:cs typeface="Arial" charset="0"/>
              </a:rPr>
              <a:t>Marine Fish Aquaculture Research for Stock Enhancement</a:t>
            </a:r>
            <a:endParaRPr lang="en-US" sz="2800" dirty="0" smtClean="0">
              <a:cs typeface="Arial" charset="0"/>
            </a:endParaRPr>
          </a:p>
          <a:p>
            <a:pPr>
              <a:lnSpc>
                <a:spcPct val="80000"/>
              </a:lnSpc>
              <a:defRPr/>
            </a:pPr>
            <a:endParaRPr lang="en-US" sz="2800" dirty="0" smtClean="0">
              <a:cs typeface="Arial" charset="0"/>
            </a:endParaRPr>
          </a:p>
          <a:p>
            <a:pPr>
              <a:lnSpc>
                <a:spcPct val="80000"/>
              </a:lnSpc>
              <a:defRPr/>
            </a:pPr>
            <a:r>
              <a:rPr lang="en-US" sz="2800" dirty="0" smtClean="0">
                <a:cs typeface="Arial" charset="0"/>
              </a:rPr>
              <a:t>Design and Management of </a:t>
            </a:r>
            <a:r>
              <a:rPr lang="en-US" sz="2800" dirty="0" err="1" smtClean="0">
                <a:cs typeface="Arial" charset="0"/>
              </a:rPr>
              <a:t>Recirculating</a:t>
            </a:r>
            <a:r>
              <a:rPr lang="en-US" sz="2800" dirty="0" smtClean="0">
                <a:cs typeface="Arial" charset="0"/>
              </a:rPr>
              <a:t>, zero-discharge marine aquaculture systems </a:t>
            </a:r>
            <a:endParaRPr lang="en-US" sz="2800" dirty="0" smtClean="0">
              <a:cs typeface="Arial" charset="0"/>
            </a:endParaRPr>
          </a:p>
          <a:p>
            <a:pPr>
              <a:lnSpc>
                <a:spcPct val="80000"/>
              </a:lnSpc>
              <a:defRPr/>
            </a:pPr>
            <a:endParaRPr lang="en-US" sz="2400" dirty="0" smtClean="0">
              <a:cs typeface="Arial" charset="0"/>
            </a:endParaRPr>
          </a:p>
          <a:p>
            <a:pPr>
              <a:lnSpc>
                <a:spcPct val="80000"/>
              </a:lnSpc>
              <a:defRPr/>
            </a:pPr>
            <a:endParaRPr lang="en-US" sz="1000" dirty="0" smtClean="0">
              <a:cs typeface="Arial" charset="0"/>
            </a:endParaRPr>
          </a:p>
          <a:p>
            <a:pPr>
              <a:lnSpc>
                <a:spcPct val="80000"/>
              </a:lnSpc>
              <a:defRPr/>
            </a:pPr>
            <a:endParaRPr lang="en-US" sz="1000" dirty="0" smtClean="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 y="48122"/>
            <a:ext cx="8839200" cy="1265487"/>
          </a:xfrm>
        </p:spPr>
        <p:txBody>
          <a:bodyPr/>
          <a:lstStyle/>
          <a:p>
            <a:pPr>
              <a:defRPr/>
            </a:pPr>
            <a:r>
              <a:rPr lang="en-US" sz="3600" dirty="0" smtClean="0">
                <a:latin typeface="Arial" pitchFamily="34" charset="0"/>
                <a:cs typeface="Arial" pitchFamily="34" charset="0"/>
              </a:rPr>
              <a:t>Coupling Fisheries Management </a:t>
            </a:r>
            <a:br>
              <a:rPr lang="en-US" sz="3600" dirty="0" smtClean="0">
                <a:latin typeface="Arial" pitchFamily="34" charset="0"/>
                <a:cs typeface="Arial" pitchFamily="34" charset="0"/>
              </a:rPr>
            </a:br>
            <a:r>
              <a:rPr lang="en-US" sz="3600" dirty="0" smtClean="0">
                <a:latin typeface="Arial" pitchFamily="34" charset="0"/>
                <a:cs typeface="Arial" pitchFamily="34" charset="0"/>
              </a:rPr>
              <a:t>and Aquaculture: Some Definitions</a:t>
            </a:r>
            <a:endParaRPr lang="en-US" sz="3600" dirty="0">
              <a:latin typeface="Arial" pitchFamily="34" charset="0"/>
              <a:cs typeface="Arial" pitchFamily="34" charset="0"/>
            </a:endParaRPr>
          </a:p>
        </p:txBody>
      </p:sp>
      <p:sp>
        <p:nvSpPr>
          <p:cNvPr id="3" name="Subtitle 2"/>
          <p:cNvSpPr>
            <a:spLocks noGrp="1"/>
          </p:cNvSpPr>
          <p:nvPr>
            <p:ph type="subTitle" idx="4294967295"/>
          </p:nvPr>
        </p:nvSpPr>
        <p:spPr>
          <a:xfrm>
            <a:off x="0" y="1351544"/>
            <a:ext cx="9144000" cy="5257800"/>
          </a:xfrm>
        </p:spPr>
        <p:txBody>
          <a:bodyPr/>
          <a:lstStyle/>
          <a:p>
            <a:pPr marL="0" indent="0">
              <a:defRPr/>
            </a:pPr>
            <a:r>
              <a:rPr lang="en-US" dirty="0" smtClean="0">
                <a:latin typeface="Arial" charset="0"/>
                <a:cs typeface="Arial" charset="0"/>
              </a:rPr>
              <a:t> </a:t>
            </a:r>
            <a:r>
              <a:rPr lang="en-US" i="1" u="sng" dirty="0" smtClean="0">
                <a:latin typeface="Arial" charset="0"/>
                <a:cs typeface="Arial" charset="0"/>
              </a:rPr>
              <a:t>Culture-Based Fisheries </a:t>
            </a:r>
            <a:r>
              <a:rPr lang="en-US" i="1" u="sng" dirty="0" smtClean="0">
                <a:latin typeface="Arial" charset="0"/>
                <a:cs typeface="Arial" charset="0"/>
              </a:rPr>
              <a:t>Enhancement </a:t>
            </a:r>
            <a:r>
              <a:rPr lang="en-US" dirty="0" smtClean="0">
                <a:latin typeface="Arial" charset="0"/>
                <a:cs typeface="Arial" charset="0"/>
              </a:rPr>
              <a:t>– </a:t>
            </a:r>
            <a:r>
              <a:rPr lang="en-US" i="1" dirty="0" smtClean="0">
                <a:latin typeface="Arial" charset="0"/>
                <a:cs typeface="Arial" charset="0"/>
              </a:rPr>
              <a:t>Types:</a:t>
            </a:r>
          </a:p>
          <a:p>
            <a:pPr marL="0" indent="0">
              <a:defRPr/>
            </a:pPr>
            <a:endParaRPr lang="en-US" sz="800" i="1" dirty="0" smtClean="0">
              <a:solidFill>
                <a:srgbClr val="FF9900"/>
              </a:solidFill>
              <a:latin typeface="Arial" charset="0"/>
              <a:cs typeface="Arial" charset="0"/>
            </a:endParaRPr>
          </a:p>
          <a:p>
            <a:pPr marL="457200" lvl="1" indent="0">
              <a:buFont typeface="Arial" charset="0"/>
              <a:buChar char="•"/>
              <a:defRPr/>
            </a:pPr>
            <a:r>
              <a:rPr lang="en-US" dirty="0" smtClean="0">
                <a:solidFill>
                  <a:srgbClr val="FF9900"/>
                </a:solidFill>
                <a:latin typeface="Arial" charset="0"/>
                <a:cs typeface="Arial" charset="0"/>
              </a:rPr>
              <a:t> </a:t>
            </a:r>
            <a:r>
              <a:rPr lang="en-US" b="1" i="1" dirty="0" smtClean="0">
                <a:solidFill>
                  <a:srgbClr val="FF9900"/>
                </a:solidFill>
                <a:latin typeface="Arial" charset="0"/>
                <a:cs typeface="Arial" charset="0"/>
              </a:rPr>
              <a:t>Stock Enhancement:</a:t>
            </a:r>
            <a:r>
              <a:rPr lang="en-US" i="1" dirty="0" smtClean="0">
                <a:solidFill>
                  <a:srgbClr val="FF9900"/>
                </a:solidFill>
                <a:latin typeface="Arial" charset="0"/>
                <a:cs typeface="Arial" charset="0"/>
              </a:rPr>
              <a:t>  </a:t>
            </a:r>
            <a:r>
              <a:rPr lang="en-US" dirty="0" smtClean="0">
                <a:latin typeface="Arial" charset="0"/>
                <a:cs typeface="Arial" charset="0"/>
              </a:rPr>
              <a:t>release of cultured organisms into wild populations to increase the natural supply of juveniles &amp; optimize harvests by overcoming limitations in juvenile recruitment</a:t>
            </a:r>
            <a:endParaRPr lang="en-US" dirty="0" smtClean="0">
              <a:solidFill>
                <a:srgbClr val="FF9900"/>
              </a:solidFill>
              <a:latin typeface="Arial" charset="0"/>
              <a:cs typeface="Arial" charset="0"/>
            </a:endParaRPr>
          </a:p>
          <a:p>
            <a:pPr marL="457200" lvl="1" indent="0">
              <a:buFont typeface="Arial" charset="0"/>
              <a:buChar char="•"/>
              <a:defRPr/>
            </a:pPr>
            <a:r>
              <a:rPr lang="en-US" dirty="0" smtClean="0">
                <a:solidFill>
                  <a:srgbClr val="FF9900"/>
                </a:solidFill>
                <a:latin typeface="Arial" charset="0"/>
                <a:cs typeface="Arial" charset="0"/>
              </a:rPr>
              <a:t> </a:t>
            </a:r>
            <a:r>
              <a:rPr lang="en-US" b="1" i="1" dirty="0" smtClean="0">
                <a:solidFill>
                  <a:srgbClr val="FF9900"/>
                </a:solidFill>
                <a:latin typeface="Arial" charset="0"/>
                <a:cs typeface="Arial" charset="0"/>
              </a:rPr>
              <a:t>Restocking: </a:t>
            </a:r>
            <a:r>
              <a:rPr lang="en-US" dirty="0" smtClean="0">
                <a:latin typeface="Arial" charset="0"/>
                <a:cs typeface="Arial" charset="0"/>
              </a:rPr>
              <a:t>release of cultured organisms into wild populations to help restore severely depleted spawning biomass to self sustaining levels</a:t>
            </a:r>
            <a:endParaRPr lang="en-US" dirty="0" smtClean="0">
              <a:solidFill>
                <a:srgbClr val="FF9900"/>
              </a:solidFill>
              <a:latin typeface="Arial" charset="0"/>
              <a:cs typeface="Arial" charset="0"/>
            </a:endParaRPr>
          </a:p>
          <a:p>
            <a:pPr marL="457200" lvl="1" indent="0">
              <a:buFont typeface="Arial" charset="0"/>
              <a:buChar char="•"/>
              <a:defRPr/>
            </a:pPr>
            <a:r>
              <a:rPr lang="en-US" dirty="0" smtClean="0">
                <a:solidFill>
                  <a:srgbClr val="FF9900"/>
                </a:solidFill>
                <a:latin typeface="Arial" charset="0"/>
                <a:cs typeface="Arial" charset="0"/>
              </a:rPr>
              <a:t> </a:t>
            </a:r>
            <a:r>
              <a:rPr lang="en-US" b="1" i="1" dirty="0" smtClean="0">
                <a:solidFill>
                  <a:srgbClr val="FF9900"/>
                </a:solidFill>
                <a:latin typeface="Arial" charset="0"/>
                <a:cs typeface="Arial" charset="0"/>
              </a:rPr>
              <a:t>Sea Ranching: </a:t>
            </a:r>
            <a:r>
              <a:rPr lang="en-US" dirty="0" smtClean="0">
                <a:latin typeface="Arial" charset="0"/>
                <a:cs typeface="Arial" charset="0"/>
              </a:rPr>
              <a:t>recurring release of cultured juveniles into the ocean for harvest at a larger size  (put-grow-take)</a:t>
            </a:r>
          </a:p>
          <a:p>
            <a:pPr marL="0" indent="0">
              <a:buFontTx/>
              <a:buNone/>
              <a:defRPr/>
            </a:pPr>
            <a:endParaRPr lang="en-US" sz="2800" dirty="0" smtClean="0">
              <a:latin typeface="Arial" charset="0"/>
              <a:cs typeface="Arial" charset="0"/>
            </a:endParaRPr>
          </a:p>
        </p:txBody>
      </p:sp>
      <p:sp>
        <p:nvSpPr>
          <p:cNvPr id="4" name="Text Box 38"/>
          <p:cNvSpPr txBox="1">
            <a:spLocks noChangeArrowheads="1"/>
          </p:cNvSpPr>
          <p:nvPr/>
        </p:nvSpPr>
        <p:spPr bwMode="auto">
          <a:xfrm>
            <a:off x="152400" y="6477000"/>
            <a:ext cx="8991600" cy="304800"/>
          </a:xfrm>
          <a:prstGeom prst="rect">
            <a:avLst/>
          </a:prstGeom>
          <a:noFill/>
          <a:ln w="9525" algn="ctr">
            <a:noFill/>
            <a:miter lim="800000"/>
            <a:headEnd/>
            <a:tailEnd/>
          </a:ln>
          <a:effectLst/>
        </p:spPr>
        <p:txBody>
          <a:bodyPr anchor="b">
            <a:spAutoFit/>
          </a:bodyPr>
          <a:lstStyle/>
          <a:p>
            <a:pPr algn="ctr" defTabSz="914400">
              <a:spcBef>
                <a:spcPct val="50000"/>
              </a:spcBef>
              <a:defRPr/>
            </a:pPr>
            <a:r>
              <a:rPr lang="en-US" sz="1400" b="1" dirty="0">
                <a:solidFill>
                  <a:srgbClr val="FFFFFF"/>
                </a:solidFill>
                <a:effectLst>
                  <a:outerShdw blurRad="38100" dist="38100" dir="2700000" algn="tl">
                    <a:srgbClr val="000000"/>
                  </a:outerShdw>
                </a:effectLst>
              </a:rPr>
              <a:t>(Bell et al., 2008. Reviews in Fisheries Science, 16(1):1-9)</a:t>
            </a:r>
          </a:p>
        </p:txBody>
      </p:sp>
      <p:grpSp>
        <p:nvGrpSpPr>
          <p:cNvPr id="352261" name="Group 4"/>
          <p:cNvGrpSpPr>
            <a:grpSpLocks/>
          </p:cNvGrpSpPr>
          <p:nvPr/>
        </p:nvGrpSpPr>
        <p:grpSpPr bwMode="auto">
          <a:xfrm>
            <a:off x="7848600" y="0"/>
            <a:ext cx="1371600" cy="990600"/>
            <a:chOff x="7543800" y="5486400"/>
            <a:chExt cx="1447800" cy="1066800"/>
          </a:xfrm>
        </p:grpSpPr>
        <p:pic>
          <p:nvPicPr>
            <p:cNvPr id="352262" name="Picture 13" descr="C:\Documents and Settings\kleber\My Documents\My Webs\SCORE\images\SCORE_Cpr.jpg"/>
            <p:cNvPicPr>
              <a:picLocks noChangeAspect="1" noChangeArrowheads="1"/>
            </p:cNvPicPr>
            <p:nvPr/>
          </p:nvPicPr>
          <p:blipFill>
            <a:blip r:embed="rId2"/>
            <a:srcRect/>
            <a:stretch>
              <a:fillRect/>
            </a:stretch>
          </p:blipFill>
          <p:spPr bwMode="auto">
            <a:xfrm>
              <a:off x="7543800" y="5486400"/>
              <a:ext cx="1418897" cy="762000"/>
            </a:xfrm>
            <a:prstGeom prst="rect">
              <a:avLst/>
            </a:prstGeom>
            <a:noFill/>
            <a:ln w="9525">
              <a:noFill/>
              <a:miter lim="800000"/>
              <a:headEnd/>
              <a:tailEnd/>
            </a:ln>
          </p:spPr>
        </p:pic>
        <p:sp>
          <p:nvSpPr>
            <p:cNvPr id="352263" name="TextBox 6"/>
            <p:cNvSpPr txBox="1">
              <a:spLocks noChangeArrowheads="1"/>
            </p:cNvSpPr>
            <p:nvPr/>
          </p:nvSpPr>
          <p:spPr bwMode="auto">
            <a:xfrm>
              <a:off x="7543800" y="6214646"/>
              <a:ext cx="1447800" cy="338554"/>
            </a:xfrm>
            <a:prstGeom prst="rect">
              <a:avLst/>
            </a:prstGeom>
            <a:noFill/>
            <a:ln w="9525">
              <a:noFill/>
              <a:miter lim="800000"/>
              <a:headEnd/>
              <a:tailEnd/>
            </a:ln>
          </p:spPr>
          <p:txBody>
            <a:bodyPr>
              <a:spAutoFit/>
            </a:bodyPr>
            <a:lstStyle/>
            <a:p>
              <a:pPr algn="ctr" defTabSz="914400" eaLnBrk="0" hangingPunct="0"/>
              <a:r>
                <a:rPr lang="en-US" sz="1600">
                  <a:solidFill>
                    <a:srgbClr val="DDFF11"/>
                  </a:solidFill>
                </a:rPr>
                <a:t>3</a:t>
              </a:r>
              <a:r>
                <a:rPr lang="en-US" sz="1600" baseline="30000">
                  <a:solidFill>
                    <a:srgbClr val="DDFF11"/>
                  </a:solidFill>
                </a:rPr>
                <a:t>rd</a:t>
              </a:r>
              <a:r>
                <a:rPr lang="en-US" sz="1600">
                  <a:solidFill>
                    <a:srgbClr val="DDFF11"/>
                  </a:solidFill>
                </a:rPr>
                <a:t> ISSESR</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6232" name="Rectangle 8"/>
          <p:cNvSpPr>
            <a:spLocks noGrp="1" noChangeArrowheads="1"/>
          </p:cNvSpPr>
          <p:nvPr>
            <p:ph type="title"/>
          </p:nvPr>
        </p:nvSpPr>
        <p:spPr>
          <a:xfrm>
            <a:off x="1" y="-152400"/>
            <a:ext cx="8974667" cy="1143000"/>
          </a:xfrm>
        </p:spPr>
        <p:txBody>
          <a:bodyPr/>
          <a:lstStyle/>
          <a:p>
            <a:r>
              <a:rPr lang="en-US" sz="3600"/>
              <a:t/>
            </a:r>
            <a:br>
              <a:rPr lang="en-US" sz="3600"/>
            </a:br>
            <a:r>
              <a:rPr lang="en-US" sz="3200">
                <a:effectLst/>
              </a:rPr>
              <a:t>Mote’s Tropical Research Lab-Summerland Key</a:t>
            </a:r>
          </a:p>
        </p:txBody>
      </p:sp>
      <p:pic>
        <p:nvPicPr>
          <p:cNvPr id="436228" name="Picture 4" descr="DSCN2623"/>
          <p:cNvPicPr>
            <a:picLocks noChangeAspect="1" noChangeArrowheads="1"/>
          </p:cNvPicPr>
          <p:nvPr>
            <p:ph sz="half" idx="1"/>
          </p:nvPr>
        </p:nvPicPr>
        <p:blipFill>
          <a:blip r:embed="rId3"/>
          <a:srcRect/>
          <a:stretch>
            <a:fillRect/>
          </a:stretch>
        </p:blipFill>
        <p:spPr>
          <a:xfrm>
            <a:off x="1" y="4572003"/>
            <a:ext cx="2472267" cy="2085975"/>
          </a:xfrm>
          <a:noFill/>
          <a:ln/>
        </p:spPr>
      </p:pic>
      <p:pic>
        <p:nvPicPr>
          <p:cNvPr id="436231" name="Picture 7" descr="DSCN2621"/>
          <p:cNvPicPr>
            <a:picLocks noChangeAspect="1" noChangeArrowheads="1"/>
          </p:cNvPicPr>
          <p:nvPr>
            <p:ph sz="quarter" idx="2"/>
          </p:nvPr>
        </p:nvPicPr>
        <p:blipFill>
          <a:blip r:embed="rId4"/>
          <a:srcRect/>
          <a:stretch>
            <a:fillRect/>
          </a:stretch>
        </p:blipFill>
        <p:spPr>
          <a:xfrm>
            <a:off x="1" y="2590800"/>
            <a:ext cx="2370667" cy="2000250"/>
          </a:xfrm>
          <a:noFill/>
          <a:ln/>
        </p:spPr>
      </p:pic>
      <p:sp>
        <p:nvSpPr>
          <p:cNvPr id="436239" name="Rectangle 15"/>
          <p:cNvSpPr>
            <a:spLocks noChangeArrowheads="1"/>
          </p:cNvSpPr>
          <p:nvPr/>
        </p:nvSpPr>
        <p:spPr bwMode="auto">
          <a:xfrm>
            <a:off x="0" y="2667001"/>
            <a:ext cx="2404533" cy="1567096"/>
          </a:xfrm>
          <a:prstGeom prst="rect">
            <a:avLst/>
          </a:prstGeom>
          <a:noFill/>
          <a:ln w="12700">
            <a:noFill/>
            <a:miter lim="800000"/>
            <a:headEnd/>
            <a:tailEnd/>
          </a:ln>
          <a:effectLst/>
        </p:spPr>
        <p:txBody>
          <a:bodyPr lIns="90487" tIns="44450" rIns="90487" bIns="44450">
            <a:spAutoFit/>
          </a:bodyPr>
          <a:lstStyle/>
          <a:p>
            <a:pPr algn="ctr" defTabSz="914400" eaLnBrk="0" hangingPunct="0"/>
            <a:r>
              <a:rPr lang="en-US" sz="2400" b="1" smtClean="0">
                <a:solidFill>
                  <a:srgbClr val="FAFD00"/>
                </a:solidFill>
                <a:effectLst>
                  <a:outerShdw blurRad="38100" dist="38100" dir="2700000" algn="tl">
                    <a:srgbClr val="000000"/>
                  </a:outerShdw>
                </a:effectLst>
                <a:latin typeface="Helvetica" pitchFamily="34" charset="0"/>
              </a:rPr>
              <a:t>Open (outside) Raceway Culture Systems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200" name="Rectangle 8"/>
          <p:cNvSpPr>
            <a:spLocks noGrp="1" noChangeArrowheads="1"/>
          </p:cNvSpPr>
          <p:nvPr>
            <p:ph type="title"/>
          </p:nvPr>
        </p:nvSpPr>
        <p:spPr/>
        <p:txBody>
          <a:bodyPr/>
          <a:lstStyle/>
          <a:p>
            <a:endParaRPr lang="en-US"/>
          </a:p>
        </p:txBody>
      </p:sp>
      <p:pic>
        <p:nvPicPr>
          <p:cNvPr id="392199" name="Picture 7" descr="DSC02372"/>
          <p:cNvPicPr>
            <a:picLocks noChangeAspect="1" noChangeArrowheads="1"/>
          </p:cNvPicPr>
          <p:nvPr>
            <p:ph sz="half" idx="2"/>
          </p:nvPr>
        </p:nvPicPr>
        <p:blipFill>
          <a:blip r:embed="rId2"/>
          <a:srcRect/>
          <a:stretch>
            <a:fillRect/>
          </a:stretch>
        </p:blipFill>
        <p:spPr>
          <a:xfrm>
            <a:off x="-440267" y="-152400"/>
            <a:ext cx="9381067" cy="7915275"/>
          </a:xfrm>
          <a:noFill/>
          <a:ln/>
        </p:spPr>
      </p:pic>
      <p:sp>
        <p:nvSpPr>
          <p:cNvPr id="392206" name="Text Box 14"/>
          <p:cNvSpPr txBox="1">
            <a:spLocks noChangeArrowheads="1"/>
          </p:cNvSpPr>
          <p:nvPr/>
        </p:nvSpPr>
        <p:spPr bwMode="auto">
          <a:xfrm>
            <a:off x="610441" y="5305426"/>
            <a:ext cx="6210032" cy="1567096"/>
          </a:xfrm>
          <a:prstGeom prst="rect">
            <a:avLst/>
          </a:prstGeom>
          <a:noFill/>
          <a:ln w="12700">
            <a:noFill/>
            <a:miter lim="800000"/>
            <a:headEnd/>
            <a:tailEnd/>
          </a:ln>
          <a:effectLst/>
        </p:spPr>
        <p:txBody>
          <a:bodyPr wrap="none" lIns="90487" tIns="44450" rIns="90487" bIns="44450">
            <a:spAutoFit/>
          </a:bodyPr>
          <a:lstStyle/>
          <a:p>
            <a:pPr algn="ctr" defTabSz="914400" eaLnBrk="0" hangingPunct="0"/>
            <a:r>
              <a:rPr lang="en-US" sz="3600" b="1" smtClean="0">
                <a:solidFill>
                  <a:srgbClr val="FAFD00"/>
                </a:solidFill>
                <a:latin typeface="Helvetica" pitchFamily="34" charset="0"/>
              </a:rPr>
              <a:t>Environmentally Controlled</a:t>
            </a:r>
          </a:p>
          <a:p>
            <a:pPr algn="ctr" defTabSz="914400" eaLnBrk="0" hangingPunct="0"/>
            <a:r>
              <a:rPr lang="en-US" sz="3600" b="1" smtClean="0">
                <a:solidFill>
                  <a:srgbClr val="FAFD00"/>
                </a:solidFill>
                <a:latin typeface="Helvetica" pitchFamily="34" charset="0"/>
              </a:rPr>
              <a:t>Coral Culture Systems</a:t>
            </a:r>
          </a:p>
          <a:p>
            <a:pPr algn="ctr" defTabSz="914400" eaLnBrk="0" hangingPunct="0"/>
            <a:r>
              <a:rPr lang="en-US" sz="2400" b="1" smtClean="0">
                <a:solidFill>
                  <a:srgbClr val="FAFD00"/>
                </a:solidFill>
                <a:latin typeface="Helvetica" pitchFamily="34" charset="0"/>
              </a:rPr>
              <a:t>Mote’s Tropical Research Lab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subTitle" idx="1"/>
          </p:nvPr>
        </p:nvSpPr>
        <p:spPr/>
        <p:txBody>
          <a:bodyPr/>
          <a:lstStyle/>
          <a:p>
            <a:endParaRPr lang="en-US"/>
          </a:p>
        </p:txBody>
      </p:sp>
      <p:pic>
        <p:nvPicPr>
          <p:cNvPr id="494595" name="Picture 3" descr="100A 10"/>
          <p:cNvPicPr>
            <a:picLocks noChangeAspect="1" noChangeArrowheads="1"/>
          </p:cNvPicPr>
          <p:nvPr/>
        </p:nvPicPr>
        <p:blipFill>
          <a:blip r:embed="rId2"/>
          <a:srcRect/>
          <a:stretch>
            <a:fillRect/>
          </a:stretch>
        </p:blipFill>
        <p:spPr bwMode="auto">
          <a:xfrm>
            <a:off x="914400" y="-533400"/>
            <a:ext cx="7573434" cy="8543925"/>
          </a:xfrm>
          <a:prstGeom prst="rect">
            <a:avLst/>
          </a:prstGeom>
          <a:noFill/>
        </p:spPr>
      </p:pic>
      <p:sp>
        <p:nvSpPr>
          <p:cNvPr id="494596" name="Text Box 4"/>
          <p:cNvSpPr txBox="1">
            <a:spLocks noChangeArrowheads="1"/>
          </p:cNvSpPr>
          <p:nvPr/>
        </p:nvSpPr>
        <p:spPr bwMode="auto">
          <a:xfrm>
            <a:off x="982134" y="304801"/>
            <a:ext cx="2749792" cy="400110"/>
          </a:xfrm>
          <a:prstGeom prst="rect">
            <a:avLst/>
          </a:prstGeom>
          <a:noFill/>
          <a:ln w="9525">
            <a:noFill/>
            <a:miter lim="800000"/>
            <a:headEnd/>
            <a:tailEnd/>
          </a:ln>
          <a:effectLst/>
        </p:spPr>
        <p:txBody>
          <a:bodyPr wrap="none">
            <a:spAutoFit/>
          </a:bodyPr>
          <a:lstStyle/>
          <a:p>
            <a:pPr defTabSz="914400"/>
            <a:r>
              <a:rPr lang="en-US" sz="2000" b="1" smtClean="0">
                <a:solidFill>
                  <a:srgbClr val="FFFF00"/>
                </a:solidFill>
                <a:latin typeface="Arial" pitchFamily="34" charset="0"/>
              </a:rPr>
              <a:t>Tank 100A – 10-18-07</a:t>
            </a:r>
          </a:p>
        </p:txBody>
      </p:sp>
      <p:sp>
        <p:nvSpPr>
          <p:cNvPr id="494597" name="Text Box 5"/>
          <p:cNvSpPr txBox="1">
            <a:spLocks noChangeArrowheads="1"/>
          </p:cNvSpPr>
          <p:nvPr/>
        </p:nvSpPr>
        <p:spPr bwMode="auto">
          <a:xfrm>
            <a:off x="3261079" y="1023941"/>
            <a:ext cx="962123"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M.ann-A13</a:t>
            </a:r>
          </a:p>
        </p:txBody>
      </p:sp>
      <p:sp>
        <p:nvSpPr>
          <p:cNvPr id="494598" name="Rectangle 6"/>
          <p:cNvSpPr>
            <a:spLocks noChangeArrowheads="1"/>
          </p:cNvSpPr>
          <p:nvPr/>
        </p:nvSpPr>
        <p:spPr bwMode="auto">
          <a:xfrm>
            <a:off x="3124202" y="2438401"/>
            <a:ext cx="962123"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M.ann-A14</a:t>
            </a:r>
          </a:p>
        </p:txBody>
      </p:sp>
      <p:sp>
        <p:nvSpPr>
          <p:cNvPr id="494599" name="Rectangle 7"/>
          <p:cNvSpPr>
            <a:spLocks noChangeArrowheads="1"/>
          </p:cNvSpPr>
          <p:nvPr/>
        </p:nvSpPr>
        <p:spPr bwMode="auto">
          <a:xfrm>
            <a:off x="3124202" y="3352801"/>
            <a:ext cx="962123"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M.ann-A15</a:t>
            </a:r>
          </a:p>
        </p:txBody>
      </p:sp>
      <p:sp>
        <p:nvSpPr>
          <p:cNvPr id="494600" name="Rectangle 8"/>
          <p:cNvSpPr>
            <a:spLocks noChangeArrowheads="1"/>
          </p:cNvSpPr>
          <p:nvPr/>
        </p:nvSpPr>
        <p:spPr bwMode="auto">
          <a:xfrm>
            <a:off x="3200402" y="4267201"/>
            <a:ext cx="962123"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M.ann-A16</a:t>
            </a:r>
          </a:p>
        </p:txBody>
      </p:sp>
      <p:sp>
        <p:nvSpPr>
          <p:cNvPr id="494601" name="Rectangle 9"/>
          <p:cNvSpPr>
            <a:spLocks noChangeArrowheads="1"/>
          </p:cNvSpPr>
          <p:nvPr/>
        </p:nvSpPr>
        <p:spPr bwMode="auto">
          <a:xfrm>
            <a:off x="3276600" y="5029200"/>
            <a:ext cx="1447800" cy="274638"/>
          </a:xfrm>
          <a:prstGeom prst="rect">
            <a:avLst/>
          </a:prstGeom>
          <a:noFill/>
          <a:ln w="9525">
            <a:noFill/>
            <a:miter lim="800000"/>
            <a:headEnd/>
            <a:tailEnd/>
          </a:ln>
          <a:effectLst/>
        </p:spPr>
        <p:txBody>
          <a:bodyPr>
            <a:spAutoFit/>
          </a:bodyPr>
          <a:lstStyle/>
          <a:p>
            <a:pPr defTabSz="914400"/>
            <a:r>
              <a:rPr lang="en-US" sz="1200" b="1" smtClean="0">
                <a:solidFill>
                  <a:srgbClr val="FF3300"/>
                </a:solidFill>
                <a:latin typeface="Arial" pitchFamily="34" charset="0"/>
              </a:rPr>
              <a:t>M.ann-A17</a:t>
            </a:r>
          </a:p>
        </p:txBody>
      </p:sp>
      <p:sp>
        <p:nvSpPr>
          <p:cNvPr id="494602" name="Rectangle 10"/>
          <p:cNvSpPr>
            <a:spLocks noChangeArrowheads="1"/>
          </p:cNvSpPr>
          <p:nvPr/>
        </p:nvSpPr>
        <p:spPr bwMode="auto">
          <a:xfrm>
            <a:off x="3200402" y="6324601"/>
            <a:ext cx="962123"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M.ann-A18</a:t>
            </a:r>
          </a:p>
        </p:txBody>
      </p:sp>
      <p:sp>
        <p:nvSpPr>
          <p:cNvPr id="494603" name="Rectangle 11"/>
          <p:cNvSpPr>
            <a:spLocks noChangeArrowheads="1"/>
          </p:cNvSpPr>
          <p:nvPr/>
        </p:nvSpPr>
        <p:spPr bwMode="auto">
          <a:xfrm>
            <a:off x="4419601" y="1295401"/>
            <a:ext cx="849913"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M.cav-Y1</a:t>
            </a:r>
          </a:p>
        </p:txBody>
      </p:sp>
      <p:sp>
        <p:nvSpPr>
          <p:cNvPr id="494604" name="Rectangle 12"/>
          <p:cNvSpPr>
            <a:spLocks noChangeArrowheads="1"/>
          </p:cNvSpPr>
          <p:nvPr/>
        </p:nvSpPr>
        <p:spPr bwMode="auto">
          <a:xfrm>
            <a:off x="4191001" y="2362201"/>
            <a:ext cx="756938"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M.cav-L</a:t>
            </a:r>
          </a:p>
        </p:txBody>
      </p:sp>
      <p:sp>
        <p:nvSpPr>
          <p:cNvPr id="494605" name="Rectangle 13"/>
          <p:cNvSpPr>
            <a:spLocks noChangeArrowheads="1"/>
          </p:cNvSpPr>
          <p:nvPr/>
        </p:nvSpPr>
        <p:spPr bwMode="auto">
          <a:xfrm>
            <a:off x="4114801" y="6248401"/>
            <a:ext cx="849913"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M.cav-Y5</a:t>
            </a:r>
          </a:p>
        </p:txBody>
      </p:sp>
      <p:sp>
        <p:nvSpPr>
          <p:cNvPr id="494606" name="Rectangle 14"/>
          <p:cNvSpPr>
            <a:spLocks noChangeArrowheads="1"/>
          </p:cNvSpPr>
          <p:nvPr/>
        </p:nvSpPr>
        <p:spPr bwMode="auto">
          <a:xfrm>
            <a:off x="4038601" y="4876801"/>
            <a:ext cx="849913"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M.cav-Y4</a:t>
            </a:r>
          </a:p>
        </p:txBody>
      </p:sp>
      <p:sp>
        <p:nvSpPr>
          <p:cNvPr id="494607" name="Rectangle 15"/>
          <p:cNvSpPr>
            <a:spLocks noChangeArrowheads="1"/>
          </p:cNvSpPr>
          <p:nvPr/>
        </p:nvSpPr>
        <p:spPr bwMode="auto">
          <a:xfrm>
            <a:off x="3886201" y="4038601"/>
            <a:ext cx="849913"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M.cav-Y3</a:t>
            </a:r>
          </a:p>
        </p:txBody>
      </p:sp>
      <p:sp>
        <p:nvSpPr>
          <p:cNvPr id="494608" name="Rectangle 16"/>
          <p:cNvSpPr>
            <a:spLocks noChangeArrowheads="1"/>
          </p:cNvSpPr>
          <p:nvPr/>
        </p:nvSpPr>
        <p:spPr bwMode="auto">
          <a:xfrm>
            <a:off x="3962401" y="3124201"/>
            <a:ext cx="849913"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M.cav-Y2</a:t>
            </a:r>
          </a:p>
        </p:txBody>
      </p:sp>
      <p:sp>
        <p:nvSpPr>
          <p:cNvPr id="494609" name="Rectangle 17"/>
          <p:cNvSpPr>
            <a:spLocks noChangeArrowheads="1"/>
          </p:cNvSpPr>
          <p:nvPr/>
        </p:nvSpPr>
        <p:spPr bwMode="auto">
          <a:xfrm>
            <a:off x="5943602" y="1219201"/>
            <a:ext cx="806631"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A.cer-E7</a:t>
            </a:r>
          </a:p>
        </p:txBody>
      </p:sp>
      <p:sp>
        <p:nvSpPr>
          <p:cNvPr id="494610" name="Rectangle 18"/>
          <p:cNvSpPr>
            <a:spLocks noChangeArrowheads="1"/>
          </p:cNvSpPr>
          <p:nvPr/>
        </p:nvSpPr>
        <p:spPr bwMode="auto">
          <a:xfrm>
            <a:off x="5943602" y="2209801"/>
            <a:ext cx="806631" cy="461665"/>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A.cer-E8</a:t>
            </a:r>
          </a:p>
          <a:p>
            <a:pPr defTabSz="914400"/>
            <a:endParaRPr lang="en-US" sz="1200" b="1" smtClean="0">
              <a:solidFill>
                <a:srgbClr val="FF3300"/>
              </a:solidFill>
              <a:latin typeface="Arial" pitchFamily="34" charset="0"/>
            </a:endParaRPr>
          </a:p>
        </p:txBody>
      </p:sp>
      <p:sp>
        <p:nvSpPr>
          <p:cNvPr id="494611" name="Rectangle 19"/>
          <p:cNvSpPr>
            <a:spLocks noChangeArrowheads="1"/>
          </p:cNvSpPr>
          <p:nvPr/>
        </p:nvSpPr>
        <p:spPr bwMode="auto">
          <a:xfrm>
            <a:off x="5943602" y="3124201"/>
            <a:ext cx="806631"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A.cer-E9</a:t>
            </a:r>
          </a:p>
        </p:txBody>
      </p:sp>
      <p:sp>
        <p:nvSpPr>
          <p:cNvPr id="494612" name="Rectangle 20"/>
          <p:cNvSpPr>
            <a:spLocks noChangeArrowheads="1"/>
          </p:cNvSpPr>
          <p:nvPr/>
        </p:nvSpPr>
        <p:spPr bwMode="auto">
          <a:xfrm>
            <a:off x="6248402" y="4038601"/>
            <a:ext cx="891591"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A.cer-E10</a:t>
            </a:r>
          </a:p>
        </p:txBody>
      </p:sp>
      <p:sp>
        <p:nvSpPr>
          <p:cNvPr id="494613" name="Rectangle 21"/>
          <p:cNvSpPr>
            <a:spLocks noChangeArrowheads="1"/>
          </p:cNvSpPr>
          <p:nvPr/>
        </p:nvSpPr>
        <p:spPr bwMode="auto">
          <a:xfrm>
            <a:off x="6248402" y="4876801"/>
            <a:ext cx="883127"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A.cer-E11</a:t>
            </a:r>
          </a:p>
        </p:txBody>
      </p:sp>
      <p:sp>
        <p:nvSpPr>
          <p:cNvPr id="494614" name="Rectangle 22"/>
          <p:cNvSpPr>
            <a:spLocks noChangeArrowheads="1"/>
          </p:cNvSpPr>
          <p:nvPr/>
        </p:nvSpPr>
        <p:spPr bwMode="auto">
          <a:xfrm>
            <a:off x="6324602" y="5943601"/>
            <a:ext cx="891591" cy="276999"/>
          </a:xfrm>
          <a:prstGeom prst="rect">
            <a:avLst/>
          </a:prstGeom>
          <a:noFill/>
          <a:ln w="9525">
            <a:noFill/>
            <a:miter lim="800000"/>
            <a:headEnd/>
            <a:tailEnd/>
          </a:ln>
          <a:effectLst/>
        </p:spPr>
        <p:txBody>
          <a:bodyPr wrap="none">
            <a:spAutoFit/>
          </a:bodyPr>
          <a:lstStyle/>
          <a:p>
            <a:pPr defTabSz="914400"/>
            <a:r>
              <a:rPr lang="en-US" sz="1200" b="1" smtClean="0">
                <a:solidFill>
                  <a:srgbClr val="FF3300"/>
                </a:solidFill>
                <a:latin typeface="Arial" pitchFamily="34" charset="0"/>
              </a:rPr>
              <a:t>A.cer-E12</a:t>
            </a:r>
          </a:p>
        </p:txBody>
      </p:sp>
      <p:sp>
        <p:nvSpPr>
          <p:cNvPr id="494615" name="Text Box 23"/>
          <p:cNvSpPr txBox="1">
            <a:spLocks noChangeArrowheads="1"/>
          </p:cNvSpPr>
          <p:nvPr/>
        </p:nvSpPr>
        <p:spPr bwMode="auto">
          <a:xfrm>
            <a:off x="4953000" y="2438401"/>
            <a:ext cx="693844" cy="276999"/>
          </a:xfrm>
          <a:prstGeom prst="rect">
            <a:avLst/>
          </a:prstGeom>
          <a:noFill/>
          <a:ln w="9525">
            <a:noFill/>
            <a:miter lim="800000"/>
            <a:headEnd/>
            <a:tailEnd/>
          </a:ln>
          <a:effectLst/>
        </p:spPr>
        <p:txBody>
          <a:bodyPr wrap="none">
            <a:spAutoFit/>
          </a:bodyPr>
          <a:lstStyle/>
          <a:p>
            <a:pPr defTabSz="914400"/>
            <a:r>
              <a:rPr lang="en-US" sz="1200" b="1" smtClean="0">
                <a:solidFill>
                  <a:srgbClr val="FFFF00"/>
                </a:solidFill>
                <a:latin typeface="Arial" pitchFamily="34" charset="0"/>
              </a:rPr>
              <a:t>P.ast-C</a:t>
            </a:r>
          </a:p>
        </p:txBody>
      </p:sp>
      <p:sp>
        <p:nvSpPr>
          <p:cNvPr id="494616" name="Rectangle 24"/>
          <p:cNvSpPr>
            <a:spLocks noChangeArrowheads="1"/>
          </p:cNvSpPr>
          <p:nvPr/>
        </p:nvSpPr>
        <p:spPr bwMode="auto">
          <a:xfrm>
            <a:off x="4953002" y="3276601"/>
            <a:ext cx="715260" cy="276999"/>
          </a:xfrm>
          <a:prstGeom prst="rect">
            <a:avLst/>
          </a:prstGeom>
          <a:noFill/>
          <a:ln w="9525">
            <a:noFill/>
            <a:miter lim="800000"/>
            <a:headEnd/>
            <a:tailEnd/>
          </a:ln>
          <a:effectLst/>
        </p:spPr>
        <p:txBody>
          <a:bodyPr wrap="none">
            <a:spAutoFit/>
          </a:bodyPr>
          <a:lstStyle/>
          <a:p>
            <a:pPr defTabSz="914400"/>
            <a:r>
              <a:rPr lang="en-US" sz="1200" b="1" smtClean="0">
                <a:solidFill>
                  <a:srgbClr val="FFFF00"/>
                </a:solidFill>
                <a:latin typeface="Arial" pitchFamily="34" charset="0"/>
              </a:rPr>
              <a:t>A.pal-E</a:t>
            </a:r>
          </a:p>
        </p:txBody>
      </p:sp>
      <p:sp>
        <p:nvSpPr>
          <p:cNvPr id="494617" name="Rectangle 25"/>
          <p:cNvSpPr>
            <a:spLocks noChangeArrowheads="1"/>
          </p:cNvSpPr>
          <p:nvPr/>
        </p:nvSpPr>
        <p:spPr bwMode="auto">
          <a:xfrm>
            <a:off x="4724400" y="4114801"/>
            <a:ext cx="689612" cy="276999"/>
          </a:xfrm>
          <a:prstGeom prst="rect">
            <a:avLst/>
          </a:prstGeom>
          <a:noFill/>
          <a:ln w="9525">
            <a:noFill/>
            <a:miter lim="800000"/>
            <a:headEnd/>
            <a:tailEnd/>
          </a:ln>
          <a:effectLst/>
        </p:spPr>
        <p:txBody>
          <a:bodyPr wrap="none">
            <a:spAutoFit/>
          </a:bodyPr>
          <a:lstStyle/>
          <a:p>
            <a:pPr defTabSz="914400"/>
            <a:r>
              <a:rPr lang="en-US" sz="1200" b="1" smtClean="0">
                <a:solidFill>
                  <a:srgbClr val="FFFF00"/>
                </a:solidFill>
                <a:latin typeface="Arial" pitchFamily="34" charset="0"/>
              </a:rPr>
              <a:t>M.ali-A</a:t>
            </a:r>
          </a:p>
        </p:txBody>
      </p:sp>
      <p:sp>
        <p:nvSpPr>
          <p:cNvPr id="494618" name="Text Box 26"/>
          <p:cNvSpPr txBox="1">
            <a:spLocks noChangeArrowheads="1"/>
          </p:cNvSpPr>
          <p:nvPr/>
        </p:nvSpPr>
        <p:spPr bwMode="auto">
          <a:xfrm>
            <a:off x="5334000" y="5029201"/>
            <a:ext cx="824265" cy="276999"/>
          </a:xfrm>
          <a:prstGeom prst="rect">
            <a:avLst/>
          </a:prstGeom>
          <a:noFill/>
          <a:ln w="9525">
            <a:noFill/>
            <a:miter lim="800000"/>
            <a:headEnd/>
            <a:tailEnd/>
          </a:ln>
          <a:effectLst/>
        </p:spPr>
        <p:txBody>
          <a:bodyPr wrap="none">
            <a:spAutoFit/>
          </a:bodyPr>
          <a:lstStyle/>
          <a:p>
            <a:pPr defTabSz="914400"/>
            <a:r>
              <a:rPr lang="en-US" sz="1200" b="1" smtClean="0">
                <a:solidFill>
                  <a:srgbClr val="FFFF00"/>
                </a:solidFill>
                <a:latin typeface="Arial" pitchFamily="34" charset="0"/>
              </a:rPr>
              <a:t>M.mea-A</a:t>
            </a:r>
          </a:p>
        </p:txBody>
      </p:sp>
      <p:sp>
        <p:nvSpPr>
          <p:cNvPr id="494619" name="Rectangle 27"/>
          <p:cNvSpPr>
            <a:spLocks noChangeArrowheads="1"/>
          </p:cNvSpPr>
          <p:nvPr/>
        </p:nvSpPr>
        <p:spPr bwMode="auto">
          <a:xfrm>
            <a:off x="4876800" y="6096001"/>
            <a:ext cx="772969" cy="276999"/>
          </a:xfrm>
          <a:prstGeom prst="rect">
            <a:avLst/>
          </a:prstGeom>
          <a:noFill/>
          <a:ln w="9525">
            <a:noFill/>
            <a:miter lim="800000"/>
            <a:headEnd/>
            <a:tailEnd/>
          </a:ln>
          <a:effectLst/>
        </p:spPr>
        <p:txBody>
          <a:bodyPr wrap="none">
            <a:spAutoFit/>
          </a:bodyPr>
          <a:lstStyle/>
          <a:p>
            <a:pPr defTabSz="914400"/>
            <a:r>
              <a:rPr lang="en-US" sz="1200" b="1" smtClean="0">
                <a:solidFill>
                  <a:srgbClr val="FFFF00"/>
                </a:solidFill>
                <a:latin typeface="Arial" pitchFamily="34" charset="0"/>
              </a:rPr>
              <a:t>M.cav-K</a:t>
            </a:r>
          </a:p>
        </p:txBody>
      </p:sp>
      <p:sp>
        <p:nvSpPr>
          <p:cNvPr id="494620" name="Rectangle 28"/>
          <p:cNvSpPr>
            <a:spLocks noChangeArrowheads="1"/>
          </p:cNvSpPr>
          <p:nvPr/>
        </p:nvSpPr>
        <p:spPr bwMode="auto">
          <a:xfrm>
            <a:off x="5715000" y="6248401"/>
            <a:ext cx="798617" cy="276999"/>
          </a:xfrm>
          <a:prstGeom prst="rect">
            <a:avLst/>
          </a:prstGeom>
          <a:noFill/>
          <a:ln w="9525">
            <a:noFill/>
            <a:miter lim="800000"/>
            <a:headEnd/>
            <a:tailEnd/>
          </a:ln>
          <a:effectLst/>
        </p:spPr>
        <p:txBody>
          <a:bodyPr wrap="none">
            <a:spAutoFit/>
          </a:bodyPr>
          <a:lstStyle/>
          <a:p>
            <a:pPr defTabSz="914400"/>
            <a:r>
              <a:rPr lang="en-US" sz="1200" b="1" smtClean="0">
                <a:solidFill>
                  <a:srgbClr val="FFFF00"/>
                </a:solidFill>
                <a:latin typeface="Arial" pitchFamily="34" charset="0"/>
              </a:rPr>
              <a:t>E.fas-A2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Rot="1" noChangeArrowheads="1"/>
          </p:cNvSpPr>
          <p:nvPr>
            <p:ph type="title" sz="quarter"/>
          </p:nvPr>
        </p:nvSpPr>
        <p:spPr>
          <a:xfrm>
            <a:off x="304800" y="0"/>
            <a:ext cx="8610600" cy="1143000"/>
          </a:xfrm>
        </p:spPr>
        <p:txBody>
          <a:bodyPr/>
          <a:lstStyle/>
          <a:p>
            <a:r>
              <a:rPr lang="en-US" sz="3600" b="1">
                <a:solidFill>
                  <a:schemeClr val="hlink"/>
                </a:solidFill>
              </a:rPr>
              <a:t>Snook Captive Breeding Research</a:t>
            </a:r>
          </a:p>
        </p:txBody>
      </p:sp>
      <p:pic>
        <p:nvPicPr>
          <p:cNvPr id="478211" name="Picture 3" descr="brooder tank 2"/>
          <p:cNvPicPr>
            <a:picLocks noChangeAspect="1" noChangeArrowheads="1"/>
          </p:cNvPicPr>
          <p:nvPr>
            <p:ph sz="quarter" idx="1"/>
          </p:nvPr>
        </p:nvPicPr>
        <p:blipFill>
          <a:blip r:embed="rId2"/>
          <a:srcRect/>
          <a:stretch>
            <a:fillRect/>
          </a:stretch>
        </p:blipFill>
        <p:spPr>
          <a:xfrm>
            <a:off x="6705600" y="5562600"/>
            <a:ext cx="2209800" cy="1295400"/>
          </a:xfrm>
          <a:noFill/>
          <a:ln/>
        </p:spPr>
      </p:pic>
      <p:pic>
        <p:nvPicPr>
          <p:cNvPr id="478212" name="Picture 4"/>
          <p:cNvPicPr>
            <a:picLocks noChangeAspect="1" noChangeArrowheads="1"/>
          </p:cNvPicPr>
          <p:nvPr>
            <p:ph sz="quarter" idx="2"/>
          </p:nvPr>
        </p:nvPicPr>
        <p:blipFill>
          <a:blip r:embed="rId3"/>
          <a:srcRect/>
          <a:stretch>
            <a:fillRect/>
          </a:stretch>
        </p:blipFill>
        <p:spPr>
          <a:xfrm>
            <a:off x="152400" y="3352800"/>
            <a:ext cx="2717800" cy="1809750"/>
          </a:xfrm>
          <a:noFill/>
          <a:ln/>
        </p:spPr>
      </p:pic>
      <p:sp>
        <p:nvSpPr>
          <p:cNvPr id="478213" name="Rectangle 5"/>
          <p:cNvSpPr>
            <a:spLocks noGrp="1" noRot="1" noChangeArrowheads="1"/>
          </p:cNvSpPr>
          <p:nvPr>
            <p:ph sz="quarter" idx="3"/>
          </p:nvPr>
        </p:nvSpPr>
        <p:spPr>
          <a:xfrm>
            <a:off x="3657600" y="990600"/>
            <a:ext cx="4957763" cy="1905000"/>
          </a:xfrm>
        </p:spPr>
        <p:txBody>
          <a:bodyPr/>
          <a:lstStyle/>
          <a:p>
            <a:pPr>
              <a:buClr>
                <a:srgbClr val="FF0000"/>
              </a:buClr>
              <a:buFont typeface="Wingdings" pitchFamily="2" charset="2"/>
              <a:buNone/>
            </a:pPr>
            <a:r>
              <a:rPr lang="en-US" sz="2800">
                <a:solidFill>
                  <a:srgbClr val="FFFF00"/>
                </a:solidFill>
              </a:rPr>
              <a:t>20 years of research led to success in captive maturation and spawning of snook 2006/2007 </a:t>
            </a:r>
          </a:p>
          <a:p>
            <a:pPr>
              <a:buClr>
                <a:srgbClr val="FF0000"/>
              </a:buClr>
              <a:buFont typeface="Wingdings" pitchFamily="2" charset="2"/>
              <a:buNone/>
            </a:pPr>
            <a:r>
              <a:rPr lang="en-US" sz="2800">
                <a:solidFill>
                  <a:srgbClr val="FFFF00"/>
                </a:solidFill>
              </a:rPr>
              <a:t>Possible keys to success</a:t>
            </a:r>
          </a:p>
          <a:p>
            <a:pPr>
              <a:buClr>
                <a:srgbClr val="FF0000"/>
              </a:buClr>
              <a:buFont typeface="Wingdings" pitchFamily="2" charset="2"/>
              <a:buChar char="Ø"/>
            </a:pPr>
            <a:r>
              <a:rPr lang="en-US" sz="2400">
                <a:solidFill>
                  <a:srgbClr val="FFFF00"/>
                </a:solidFill>
              </a:rPr>
              <a:t>large breeding tanks</a:t>
            </a:r>
          </a:p>
          <a:p>
            <a:pPr>
              <a:buClr>
                <a:srgbClr val="FF0000"/>
              </a:buClr>
              <a:buFont typeface="Wingdings" pitchFamily="2" charset="2"/>
              <a:buChar char="Ø"/>
            </a:pPr>
            <a:r>
              <a:rPr lang="en-US" sz="2400">
                <a:solidFill>
                  <a:srgbClr val="FFFF00"/>
                </a:solidFill>
              </a:rPr>
              <a:t>controlled temperature and lighting</a:t>
            </a:r>
          </a:p>
          <a:p>
            <a:pPr>
              <a:buClr>
                <a:srgbClr val="FF0000"/>
              </a:buClr>
              <a:buFont typeface="Wingdings" pitchFamily="2" charset="2"/>
              <a:buChar char="Ø"/>
            </a:pPr>
            <a:r>
              <a:rPr lang="en-US" sz="2400">
                <a:solidFill>
                  <a:srgbClr val="FFFF00"/>
                </a:solidFill>
              </a:rPr>
              <a:t>addition of moon cycle</a:t>
            </a:r>
          </a:p>
          <a:p>
            <a:pPr>
              <a:buClr>
                <a:srgbClr val="FF0000"/>
              </a:buClr>
              <a:buFont typeface="Wingdings" pitchFamily="2" charset="2"/>
              <a:buChar char="Ø"/>
            </a:pPr>
            <a:r>
              <a:rPr lang="en-US" sz="2400">
                <a:solidFill>
                  <a:srgbClr val="FFFF00"/>
                </a:solidFill>
              </a:rPr>
              <a:t>induced spawning</a:t>
            </a:r>
          </a:p>
        </p:txBody>
      </p:sp>
      <p:pic>
        <p:nvPicPr>
          <p:cNvPr id="478214" name="Picture 6" descr="snook8dph"/>
          <p:cNvPicPr>
            <a:picLocks noChangeAspect="1" noChangeArrowheads="1"/>
          </p:cNvPicPr>
          <p:nvPr/>
        </p:nvPicPr>
        <p:blipFill>
          <a:blip r:embed="rId4"/>
          <a:srcRect/>
          <a:stretch>
            <a:fillRect/>
          </a:stretch>
        </p:blipFill>
        <p:spPr bwMode="auto">
          <a:xfrm>
            <a:off x="1752600" y="5638800"/>
            <a:ext cx="2057400" cy="1023938"/>
          </a:xfrm>
          <a:prstGeom prst="rect">
            <a:avLst/>
          </a:prstGeom>
          <a:noFill/>
        </p:spPr>
      </p:pic>
      <p:pic>
        <p:nvPicPr>
          <p:cNvPr id="478215" name="Picture 7" descr="canulating broodfish 3"/>
          <p:cNvPicPr>
            <a:picLocks noChangeAspect="1" noChangeArrowheads="1"/>
          </p:cNvPicPr>
          <p:nvPr/>
        </p:nvPicPr>
        <p:blipFill>
          <a:blip r:embed="rId5"/>
          <a:srcRect/>
          <a:stretch>
            <a:fillRect/>
          </a:stretch>
        </p:blipFill>
        <p:spPr bwMode="auto">
          <a:xfrm>
            <a:off x="152400" y="1066800"/>
            <a:ext cx="2689225" cy="2017713"/>
          </a:xfrm>
          <a:prstGeom prst="rect">
            <a:avLst/>
          </a:prstGeom>
          <a:noFill/>
          <a:ln w="9525">
            <a:noFill/>
            <a:miter lim="800000"/>
            <a:headEnd/>
            <a:tailEnd/>
          </a:ln>
        </p:spPr>
      </p:pic>
      <p:pic>
        <p:nvPicPr>
          <p:cNvPr id="478216" name="Picture 8" descr="snook egg"/>
          <p:cNvPicPr>
            <a:picLocks noChangeAspect="1" noChangeArrowheads="1"/>
          </p:cNvPicPr>
          <p:nvPr/>
        </p:nvPicPr>
        <p:blipFill>
          <a:blip r:embed="rId6"/>
          <a:srcRect/>
          <a:stretch>
            <a:fillRect/>
          </a:stretch>
        </p:blipFill>
        <p:spPr bwMode="auto">
          <a:xfrm>
            <a:off x="304800" y="5638800"/>
            <a:ext cx="1295400" cy="971550"/>
          </a:xfrm>
          <a:prstGeom prst="rect">
            <a:avLst/>
          </a:prstGeom>
          <a:noFill/>
        </p:spPr>
      </p:pic>
      <p:pic>
        <p:nvPicPr>
          <p:cNvPr id="478217" name="Picture 9" descr="snook fingerling2"/>
          <p:cNvPicPr>
            <a:picLocks noChangeAspect="1" noChangeArrowheads="1"/>
          </p:cNvPicPr>
          <p:nvPr/>
        </p:nvPicPr>
        <p:blipFill>
          <a:blip r:embed="rId7"/>
          <a:srcRect/>
          <a:stretch>
            <a:fillRect/>
          </a:stretch>
        </p:blipFill>
        <p:spPr bwMode="auto">
          <a:xfrm>
            <a:off x="4114800" y="5638800"/>
            <a:ext cx="2362200" cy="10699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18" name="Picture 2"/>
          <p:cNvPicPr>
            <a:picLocks noChangeAspect="1" noChangeArrowheads="1"/>
          </p:cNvPicPr>
          <p:nvPr>
            <p:ph sz="quarter" idx="2"/>
          </p:nvPr>
        </p:nvPicPr>
        <p:blipFill>
          <a:blip r:embed="rId3"/>
          <a:srcRect/>
          <a:stretch>
            <a:fillRect/>
          </a:stretch>
        </p:blipFill>
        <p:spPr>
          <a:xfrm>
            <a:off x="5715000" y="2362200"/>
            <a:ext cx="3429000" cy="2689225"/>
          </a:xfrm>
          <a:noFill/>
          <a:ln/>
        </p:spPr>
      </p:pic>
      <p:sp>
        <p:nvSpPr>
          <p:cNvPr id="470020" name="Rectangle 4"/>
          <p:cNvSpPr>
            <a:spLocks noChangeArrowheads="1"/>
          </p:cNvSpPr>
          <p:nvPr/>
        </p:nvSpPr>
        <p:spPr bwMode="auto">
          <a:xfrm>
            <a:off x="304800" y="170688"/>
            <a:ext cx="4953000" cy="6429965"/>
          </a:xfrm>
          <a:prstGeom prst="rect">
            <a:avLst/>
          </a:prstGeom>
          <a:noFill/>
          <a:ln w="12700">
            <a:noFill/>
            <a:miter lim="800000"/>
            <a:headEnd/>
            <a:tailEnd/>
          </a:ln>
          <a:effectLst/>
        </p:spPr>
        <p:txBody>
          <a:bodyPr lIns="90487" tIns="44450" rIns="90487" bIns="44450">
            <a:spAutoFit/>
          </a:bodyPr>
          <a:lstStyle/>
          <a:p>
            <a:pPr algn="ctr" defTabSz="914400" eaLnBrk="0" hangingPunct="0"/>
            <a:r>
              <a:rPr lang="en-US" sz="3600" b="1" dirty="0" smtClean="0">
                <a:solidFill>
                  <a:srgbClr val="FFCC00"/>
                </a:solidFill>
                <a:effectLst>
                  <a:outerShdw blurRad="38100" dist="38100" dir="2700000" algn="tl">
                    <a:srgbClr val="000000"/>
                  </a:outerShdw>
                </a:effectLst>
                <a:latin typeface="Arial" pitchFamily="34" charset="0"/>
              </a:rPr>
              <a:t>Sustainable Aquaculture System Technologies</a:t>
            </a:r>
          </a:p>
          <a:p>
            <a:pPr defTabSz="914400" eaLnBrk="0" hangingPunct="0">
              <a:buClr>
                <a:srgbClr val="B7E7FF"/>
              </a:buClr>
              <a:buFont typeface="Wingdings" pitchFamily="2" charset="2"/>
              <a:buChar char="Ø"/>
            </a:pPr>
            <a:r>
              <a:rPr lang="en-US" sz="3200" b="1" dirty="0" smtClean="0">
                <a:solidFill>
                  <a:srgbClr val="FFFFFF"/>
                </a:solidFill>
                <a:effectLst>
                  <a:outerShdw blurRad="38100" dist="38100" dir="2700000" algn="tl">
                    <a:srgbClr val="000000"/>
                  </a:outerShdw>
                </a:effectLst>
                <a:latin typeface="Arial" pitchFamily="34" charset="0"/>
              </a:rPr>
              <a:t>Environmentally controlled tank </a:t>
            </a:r>
            <a:r>
              <a:rPr lang="en-US" sz="3200" b="1" dirty="0" smtClean="0">
                <a:solidFill>
                  <a:srgbClr val="FFFFFF"/>
                </a:solidFill>
                <a:effectLst>
                  <a:outerShdw blurRad="38100" dist="38100" dir="2700000" algn="tl">
                    <a:srgbClr val="000000"/>
                  </a:outerShdw>
                </a:effectLst>
                <a:latin typeface="Arial" pitchFamily="34" charset="0"/>
              </a:rPr>
              <a:t>systems</a:t>
            </a:r>
          </a:p>
          <a:p>
            <a:pPr defTabSz="914400" eaLnBrk="0" hangingPunct="0">
              <a:buClr>
                <a:srgbClr val="B7E7FF"/>
              </a:buClr>
              <a:buFont typeface="Wingdings" pitchFamily="2" charset="2"/>
              <a:buChar char="Ø"/>
            </a:pPr>
            <a:endParaRPr lang="en-US" sz="800" b="1" dirty="0" smtClean="0">
              <a:solidFill>
                <a:srgbClr val="FFFFFF"/>
              </a:solidFill>
              <a:effectLst>
                <a:outerShdw blurRad="38100" dist="38100" dir="2700000" algn="tl">
                  <a:srgbClr val="000000"/>
                </a:outerShdw>
              </a:effectLst>
              <a:latin typeface="Arial" pitchFamily="34" charset="0"/>
            </a:endParaRPr>
          </a:p>
          <a:p>
            <a:pPr defTabSz="914400" eaLnBrk="0" hangingPunct="0">
              <a:buClr>
                <a:srgbClr val="B7E7FF"/>
              </a:buClr>
              <a:buFont typeface="Wingdings" pitchFamily="2" charset="2"/>
              <a:buChar char="Ø"/>
            </a:pPr>
            <a:r>
              <a:rPr lang="en-US" sz="3200" b="1" dirty="0" smtClean="0">
                <a:solidFill>
                  <a:srgbClr val="FFFFFF"/>
                </a:solidFill>
                <a:effectLst>
                  <a:outerShdw blurRad="38100" dist="38100" dir="2700000" algn="tl">
                    <a:srgbClr val="000000"/>
                  </a:outerShdw>
                </a:effectLst>
                <a:latin typeface="Arial" pitchFamily="34" charset="0"/>
              </a:rPr>
              <a:t>Water recycle systems to conserve water resources and reduce environmental </a:t>
            </a:r>
            <a:r>
              <a:rPr lang="en-US" sz="3200" b="1" dirty="0" smtClean="0">
                <a:solidFill>
                  <a:srgbClr val="FFFFFF"/>
                </a:solidFill>
                <a:effectLst>
                  <a:outerShdw blurRad="38100" dist="38100" dir="2700000" algn="tl">
                    <a:srgbClr val="000000"/>
                  </a:outerShdw>
                </a:effectLst>
                <a:latin typeface="Arial" pitchFamily="34" charset="0"/>
              </a:rPr>
              <a:t>impact</a:t>
            </a:r>
          </a:p>
          <a:p>
            <a:pPr defTabSz="914400" eaLnBrk="0" hangingPunct="0">
              <a:buClr>
                <a:srgbClr val="B7E7FF"/>
              </a:buClr>
              <a:buFont typeface="Wingdings" pitchFamily="2" charset="2"/>
              <a:buChar char="Ø"/>
            </a:pPr>
            <a:endParaRPr lang="en-US" sz="800" b="1" dirty="0" smtClean="0">
              <a:solidFill>
                <a:srgbClr val="FFFFFF"/>
              </a:solidFill>
              <a:effectLst>
                <a:outerShdw blurRad="38100" dist="38100" dir="2700000" algn="tl">
                  <a:srgbClr val="000000"/>
                </a:outerShdw>
              </a:effectLst>
              <a:latin typeface="Arial" pitchFamily="34" charset="0"/>
            </a:endParaRPr>
          </a:p>
          <a:p>
            <a:pPr defTabSz="914400" eaLnBrk="0" hangingPunct="0">
              <a:buClr>
                <a:srgbClr val="B7E7FF"/>
              </a:buClr>
              <a:buFont typeface="Wingdings" pitchFamily="2" charset="2"/>
              <a:buChar char="Ø"/>
            </a:pPr>
            <a:r>
              <a:rPr lang="en-US" sz="3200" b="1" dirty="0" smtClean="0">
                <a:solidFill>
                  <a:srgbClr val="FFFFFF"/>
                </a:solidFill>
                <a:effectLst>
                  <a:outerShdw blurRad="38100" dist="38100" dir="2700000" algn="tl">
                    <a:srgbClr val="000000"/>
                  </a:outerShdw>
                </a:effectLst>
                <a:latin typeface="Arial" pitchFamily="34" charset="0"/>
              </a:rPr>
              <a:t>Integrated systems that produce both fish &amp; plants</a:t>
            </a:r>
          </a:p>
        </p:txBody>
      </p:sp>
      <p:pic>
        <p:nvPicPr>
          <p:cNvPr id="470026" name="Picture 10" descr="hatchery overview CDE clear"/>
          <p:cNvPicPr>
            <a:picLocks noGrp="1" noChangeAspect="1" noChangeArrowheads="1"/>
          </p:cNvPicPr>
          <p:nvPr>
            <p:ph sz="quarter" idx="3"/>
          </p:nvPr>
        </p:nvPicPr>
        <p:blipFill>
          <a:blip r:embed="rId4"/>
          <a:srcRect/>
          <a:stretch>
            <a:fillRect/>
          </a:stretch>
        </p:blipFill>
        <p:spPr>
          <a:xfrm>
            <a:off x="5715000" y="-228600"/>
            <a:ext cx="3429000" cy="2741613"/>
          </a:xfrm>
          <a:ln/>
        </p:spPr>
      </p:pic>
      <p:pic>
        <p:nvPicPr>
          <p:cNvPr id="470027" name="Picture 11" descr="plants 3"/>
          <p:cNvPicPr>
            <a:picLocks noChangeAspect="1" noChangeArrowheads="1"/>
          </p:cNvPicPr>
          <p:nvPr/>
        </p:nvPicPr>
        <p:blipFill>
          <a:blip r:embed="rId5"/>
          <a:srcRect/>
          <a:stretch>
            <a:fillRect/>
          </a:stretch>
        </p:blipFill>
        <p:spPr bwMode="auto">
          <a:xfrm>
            <a:off x="5715000" y="4953000"/>
            <a:ext cx="3429000" cy="28924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953390" y="1752601"/>
            <a:ext cx="8077200" cy="3657599"/>
          </a:xfrm>
        </p:spPr>
        <p:txBody>
          <a:bodyPr numCol="2">
            <a:noAutofit/>
          </a:bodyPr>
          <a:lstStyle/>
          <a:p>
            <a:r>
              <a:rPr lang="en-US" sz="1800" b="1" dirty="0" smtClean="0"/>
              <a:t>Aquaculture Research</a:t>
            </a:r>
          </a:p>
          <a:p>
            <a:r>
              <a:rPr lang="en-US" sz="1800" b="1" dirty="0" smtClean="0">
                <a:solidFill>
                  <a:srgbClr val="FF9900"/>
                </a:solidFill>
              </a:rPr>
              <a:t>Behavioral Ecology &amp; Physiology</a:t>
            </a:r>
          </a:p>
          <a:p>
            <a:r>
              <a:rPr lang="en-US" sz="1800" b="1" dirty="0" smtClean="0">
                <a:solidFill>
                  <a:srgbClr val="FF9900"/>
                </a:solidFill>
              </a:rPr>
              <a:t>Benthic Ecology</a:t>
            </a:r>
          </a:p>
          <a:p>
            <a:r>
              <a:rPr lang="en-US" sz="1800" b="1" dirty="0" smtClean="0">
                <a:solidFill>
                  <a:srgbClr val="FF9900"/>
                </a:solidFill>
              </a:rPr>
              <a:t>Chemical Ecology</a:t>
            </a:r>
          </a:p>
          <a:p>
            <a:r>
              <a:rPr lang="en-US" sz="1800" b="1" dirty="0" smtClean="0"/>
              <a:t>Coral Reef Restoration</a:t>
            </a:r>
          </a:p>
          <a:p>
            <a:r>
              <a:rPr lang="en-US" sz="1800" b="1" dirty="0" smtClean="0">
                <a:solidFill>
                  <a:srgbClr val="FF9900"/>
                </a:solidFill>
              </a:rPr>
              <a:t>Coral Reef Science</a:t>
            </a:r>
          </a:p>
          <a:p>
            <a:r>
              <a:rPr lang="en-US" sz="1800" b="1" dirty="0" smtClean="0"/>
              <a:t>Dolphin Research</a:t>
            </a:r>
          </a:p>
          <a:p>
            <a:r>
              <a:rPr lang="en-US" sz="1800" b="1" dirty="0" smtClean="0">
                <a:solidFill>
                  <a:srgbClr val="FF9900"/>
                </a:solidFill>
              </a:rPr>
              <a:t>Ecotoxicology</a:t>
            </a:r>
          </a:p>
          <a:p>
            <a:r>
              <a:rPr lang="en-US" sz="1800" b="1" dirty="0" smtClean="0">
                <a:solidFill>
                  <a:srgbClr val="FF9900"/>
                </a:solidFill>
              </a:rPr>
              <a:t>Environmental Health &amp; Monitoring</a:t>
            </a:r>
          </a:p>
          <a:p>
            <a:r>
              <a:rPr lang="en-US" sz="1800" b="1" dirty="0" smtClean="0">
                <a:solidFill>
                  <a:srgbClr val="FF9900"/>
                </a:solidFill>
              </a:rPr>
              <a:t>Environmental Laboratory for Forensics</a:t>
            </a:r>
          </a:p>
          <a:p>
            <a:r>
              <a:rPr lang="en-US" sz="1800" b="1" dirty="0" smtClean="0"/>
              <a:t>Fisheries Habitat Ecology</a:t>
            </a:r>
          </a:p>
          <a:p>
            <a:r>
              <a:rPr lang="en-US" sz="1800" b="1" dirty="0" smtClean="0"/>
              <a:t>Manatee Research</a:t>
            </a:r>
          </a:p>
          <a:p>
            <a:r>
              <a:rPr lang="en-US" sz="1800" dirty="0" smtClean="0">
                <a:solidFill>
                  <a:srgbClr val="FF9900"/>
                </a:solidFill>
              </a:rPr>
              <a:t>Marine Biomedical Research</a:t>
            </a:r>
          </a:p>
          <a:p>
            <a:r>
              <a:rPr lang="en-US" sz="1800" dirty="0" smtClean="0">
                <a:solidFill>
                  <a:srgbClr val="FF9900"/>
                </a:solidFill>
              </a:rPr>
              <a:t>Marine Immunology</a:t>
            </a:r>
          </a:p>
          <a:p>
            <a:r>
              <a:rPr lang="en-US" sz="1800" dirty="0" smtClean="0">
                <a:solidFill>
                  <a:srgbClr val="FF9900"/>
                </a:solidFill>
              </a:rPr>
              <a:t>Marine Microbiology</a:t>
            </a:r>
          </a:p>
          <a:p>
            <a:r>
              <a:rPr lang="en-US" sz="1800" b="1" dirty="0" smtClean="0"/>
              <a:t>Marine Stock Enhancement</a:t>
            </a:r>
          </a:p>
          <a:p>
            <a:r>
              <a:rPr lang="en-US" sz="1800" b="1" dirty="0" smtClean="0"/>
              <a:t>Ocean Acidification</a:t>
            </a:r>
          </a:p>
          <a:p>
            <a:r>
              <a:rPr lang="en-US" sz="1800" dirty="0" smtClean="0">
                <a:solidFill>
                  <a:srgbClr val="FF9900"/>
                </a:solidFill>
              </a:rPr>
              <a:t>Phytoplankton Ecology</a:t>
            </a:r>
          </a:p>
          <a:p>
            <a:r>
              <a:rPr lang="en-US" sz="1800" b="1" dirty="0" smtClean="0"/>
              <a:t>Sea Turtle Conservation &amp; Research</a:t>
            </a:r>
          </a:p>
          <a:p>
            <a:r>
              <a:rPr lang="en-US" sz="1800" dirty="0" smtClean="0">
                <a:solidFill>
                  <a:srgbClr val="FF9900"/>
                </a:solidFill>
              </a:rPr>
              <a:t>Sensory Biology &amp; Behavior</a:t>
            </a:r>
          </a:p>
          <a:p>
            <a:r>
              <a:rPr lang="en-US" sz="1800" b="1" dirty="0" smtClean="0"/>
              <a:t>Shark Biology &amp; Conservation</a:t>
            </a:r>
          </a:p>
          <a:p>
            <a:r>
              <a:rPr lang="en-US" sz="1800" dirty="0" smtClean="0">
                <a:solidFill>
                  <a:srgbClr val="FF9900"/>
                </a:solidFill>
              </a:rPr>
              <a:t>Stranding Investigations</a:t>
            </a:r>
          </a:p>
          <a:p>
            <a:endParaRPr lang="en-US" sz="1800" dirty="0" smtClean="0">
              <a:solidFill>
                <a:schemeClr val="accent1">
                  <a:lumMod val="75000"/>
                </a:schemeClr>
              </a:solidFill>
            </a:endParaRPr>
          </a:p>
        </p:txBody>
      </p:sp>
      <p:sp>
        <p:nvSpPr>
          <p:cNvPr id="7" name="TextBox 6"/>
          <p:cNvSpPr txBox="1"/>
          <p:nvPr/>
        </p:nvSpPr>
        <p:spPr>
          <a:xfrm>
            <a:off x="299498" y="381000"/>
            <a:ext cx="8816837" cy="861774"/>
          </a:xfrm>
          <a:prstGeom prst="rect">
            <a:avLst/>
          </a:prstGeom>
          <a:noFill/>
        </p:spPr>
        <p:txBody>
          <a:bodyPr wrap="none" rtlCol="0">
            <a:spAutoFit/>
          </a:bodyPr>
          <a:lstStyle/>
          <a:p>
            <a:pPr algn="ctr"/>
            <a:r>
              <a:rPr lang="en-US" sz="3200" b="1" dirty="0" smtClean="0">
                <a:solidFill>
                  <a:srgbClr val="FF9900"/>
                </a:solidFill>
                <a:effectLst>
                  <a:outerShdw blurRad="38100" dist="38100" dir="2700000" algn="tl">
                    <a:srgbClr val="000000">
                      <a:alpha val="43137"/>
                    </a:srgbClr>
                  </a:outerShdw>
                </a:effectLst>
              </a:rPr>
              <a:t>Mote Marine Laboratory Research Programs</a:t>
            </a:r>
          </a:p>
          <a:p>
            <a:pPr algn="ctr"/>
            <a:r>
              <a:rPr lang="en-US" b="1" dirty="0" smtClean="0">
                <a:solidFill>
                  <a:srgbClr val="FFFF00"/>
                </a:solidFill>
                <a:effectLst>
                  <a:outerShdw blurRad="38100" dist="38100" dir="2700000" algn="tl">
                    <a:srgbClr val="000000">
                      <a:alpha val="43137"/>
                    </a:srgbClr>
                  </a:outerShdw>
                </a:effectLst>
              </a:rPr>
              <a:t>81 research staff, 31 doctoral-level scientists, 22 programs</a:t>
            </a:r>
            <a:endParaRPr lang="en-US" b="1" dirty="0">
              <a:solidFill>
                <a:srgbClr val="FFFF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48400" y="5715000"/>
            <a:ext cx="2257259" cy="8140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287579566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idx="4294967295"/>
          </p:nvPr>
        </p:nvSpPr>
        <p:spPr>
          <a:xfrm>
            <a:off x="0" y="182372"/>
            <a:ext cx="8991600" cy="862932"/>
          </a:xfrm>
        </p:spPr>
        <p:txBody>
          <a:bodyPr/>
          <a:lstStyle/>
          <a:p>
            <a:pPr>
              <a:defRPr/>
            </a:pPr>
            <a:r>
              <a:rPr lang="en-US" sz="4800" dirty="0" smtClean="0"/>
              <a:t>Next Steps</a:t>
            </a:r>
          </a:p>
        </p:txBody>
      </p:sp>
      <p:sp>
        <p:nvSpPr>
          <p:cNvPr id="318467" name="Rectangle 3"/>
          <p:cNvSpPr>
            <a:spLocks noGrp="1" noChangeArrowheads="1"/>
          </p:cNvSpPr>
          <p:nvPr>
            <p:ph type="body" idx="4294967295"/>
          </p:nvPr>
        </p:nvSpPr>
        <p:spPr>
          <a:xfrm>
            <a:off x="121920" y="1217256"/>
            <a:ext cx="9144000" cy="4844735"/>
          </a:xfrm>
        </p:spPr>
        <p:txBody>
          <a:bodyPr/>
          <a:lstStyle/>
          <a:p>
            <a:pPr>
              <a:lnSpc>
                <a:spcPct val="80000"/>
              </a:lnSpc>
              <a:buNone/>
              <a:defRPr/>
            </a:pPr>
            <a:r>
              <a:rPr lang="en-US" dirty="0" smtClean="0">
                <a:solidFill>
                  <a:srgbClr val="FF9900"/>
                </a:solidFill>
                <a:cs typeface="Arial" charset="0"/>
              </a:rPr>
              <a:t>   Secure Funding To: </a:t>
            </a:r>
          </a:p>
          <a:p>
            <a:pPr>
              <a:lnSpc>
                <a:spcPct val="80000"/>
              </a:lnSpc>
              <a:defRPr/>
            </a:pPr>
            <a:endParaRPr lang="en-US" sz="1800" dirty="0" smtClean="0">
              <a:cs typeface="Arial" charset="0"/>
            </a:endParaRPr>
          </a:p>
          <a:p>
            <a:pPr>
              <a:lnSpc>
                <a:spcPct val="80000"/>
              </a:lnSpc>
              <a:defRPr/>
            </a:pPr>
            <a:r>
              <a:rPr lang="en-US" sz="2400" dirty="0" smtClean="0">
                <a:cs typeface="Arial" charset="0"/>
              </a:rPr>
              <a:t>Support Scientist &amp; </a:t>
            </a:r>
            <a:r>
              <a:rPr lang="en-US" sz="2400" dirty="0" smtClean="0">
                <a:cs typeface="Arial" charset="0"/>
              </a:rPr>
              <a:t>Student </a:t>
            </a:r>
            <a:r>
              <a:rPr lang="en-US" sz="2400" dirty="0" smtClean="0">
                <a:cs typeface="Arial" charset="0"/>
              </a:rPr>
              <a:t>Exchanges @ ~ $15,000 each </a:t>
            </a:r>
            <a:endParaRPr lang="en-US" sz="2400" dirty="0" smtClean="0">
              <a:cs typeface="Arial" charset="0"/>
            </a:endParaRPr>
          </a:p>
          <a:p>
            <a:pPr>
              <a:lnSpc>
                <a:spcPct val="80000"/>
              </a:lnSpc>
              <a:buNone/>
              <a:defRPr/>
            </a:pPr>
            <a:endParaRPr lang="en-US" sz="1800" dirty="0" smtClean="0">
              <a:cs typeface="Arial" charset="0"/>
            </a:endParaRPr>
          </a:p>
          <a:p>
            <a:pPr>
              <a:lnSpc>
                <a:spcPct val="80000"/>
              </a:lnSpc>
              <a:defRPr/>
            </a:pPr>
            <a:r>
              <a:rPr lang="en-US" sz="2400" dirty="0" smtClean="0">
                <a:cs typeface="Arial" charset="0"/>
              </a:rPr>
              <a:t>Increase the Availability of Resources for Culture-Based Marine Stock Enhancement, Restocking and Sea Ranching</a:t>
            </a:r>
          </a:p>
          <a:p>
            <a:pPr lvl="1">
              <a:lnSpc>
                <a:spcPct val="80000"/>
              </a:lnSpc>
              <a:defRPr/>
            </a:pPr>
            <a:endParaRPr lang="en-US" sz="1800" dirty="0" smtClean="0">
              <a:cs typeface="Arial" charset="0"/>
            </a:endParaRPr>
          </a:p>
          <a:p>
            <a:pPr lvl="1">
              <a:lnSpc>
                <a:spcPct val="80000"/>
              </a:lnSpc>
              <a:defRPr/>
            </a:pPr>
            <a:r>
              <a:rPr lang="en-US" sz="2000" dirty="0" smtClean="0">
                <a:cs typeface="Arial" charset="0"/>
              </a:rPr>
              <a:t>Compile Bibliographic </a:t>
            </a:r>
            <a:r>
              <a:rPr lang="en-US" sz="2000" dirty="0" smtClean="0">
                <a:cs typeface="Arial" charset="0"/>
              </a:rPr>
              <a:t>Literature on Stock Enhancement Science</a:t>
            </a:r>
          </a:p>
          <a:p>
            <a:pPr lvl="1">
              <a:lnSpc>
                <a:spcPct val="80000"/>
              </a:lnSpc>
              <a:defRPr/>
            </a:pPr>
            <a:endParaRPr lang="en-US" sz="1800" dirty="0" smtClean="0">
              <a:cs typeface="Arial" charset="0"/>
            </a:endParaRPr>
          </a:p>
          <a:p>
            <a:pPr lvl="1">
              <a:lnSpc>
                <a:spcPct val="80000"/>
              </a:lnSpc>
              <a:defRPr/>
            </a:pPr>
            <a:r>
              <a:rPr lang="en-US" sz="2000" dirty="0" smtClean="0">
                <a:cs typeface="Arial" charset="0"/>
              </a:rPr>
              <a:t>Conduct Bilateral Course on Culture-Based Fisheries Enhancement</a:t>
            </a:r>
          </a:p>
          <a:p>
            <a:pPr lvl="2">
              <a:lnSpc>
                <a:spcPct val="80000"/>
              </a:lnSpc>
              <a:defRPr/>
            </a:pPr>
            <a:r>
              <a:rPr lang="en-US" sz="1600" dirty="0" smtClean="0">
                <a:cs typeface="Arial" charset="0"/>
              </a:rPr>
              <a:t>Could be arranged if funding existed for tuition &amp; travel</a:t>
            </a:r>
            <a:endParaRPr lang="en-US" sz="1600" dirty="0" smtClean="0">
              <a:cs typeface="Arial" charset="0"/>
            </a:endParaRPr>
          </a:p>
          <a:p>
            <a:pPr>
              <a:lnSpc>
                <a:spcPct val="80000"/>
              </a:lnSpc>
              <a:defRPr/>
            </a:pPr>
            <a:endParaRPr lang="en-US" sz="1800" dirty="0" smtClean="0">
              <a:cs typeface="Arial" charset="0"/>
            </a:endParaRPr>
          </a:p>
          <a:p>
            <a:pPr lvl="1">
              <a:lnSpc>
                <a:spcPct val="80000"/>
              </a:lnSpc>
              <a:defRPr/>
            </a:pPr>
            <a:r>
              <a:rPr lang="en-US" sz="2400" dirty="0" smtClean="0">
                <a:cs typeface="Arial" charset="0"/>
              </a:rPr>
              <a:t>Conduct Stock-Enhancement Modeling Workshop</a:t>
            </a:r>
            <a:endParaRPr lang="en-US" sz="2000" dirty="0" smtClean="0">
              <a:cs typeface="Arial" charset="0"/>
            </a:endParaRPr>
          </a:p>
          <a:p>
            <a:pPr lvl="2">
              <a:lnSpc>
                <a:spcPct val="80000"/>
              </a:lnSpc>
              <a:defRPr/>
            </a:pPr>
            <a:r>
              <a:rPr lang="en-US" sz="1600" dirty="0" smtClean="0">
                <a:cs typeface="Arial" charset="0"/>
              </a:rPr>
              <a:t>Could be arranged if funding existed for tuition &amp; </a:t>
            </a:r>
            <a:r>
              <a:rPr lang="en-US" sz="1600" dirty="0" smtClean="0">
                <a:cs typeface="Arial" charset="0"/>
              </a:rPr>
              <a:t>travel</a:t>
            </a:r>
            <a:endParaRPr lang="en-US" sz="2400" dirty="0" smtClean="0">
              <a:cs typeface="Arial" charset="0"/>
            </a:endParaRPr>
          </a:p>
          <a:p>
            <a:pPr>
              <a:lnSpc>
                <a:spcPct val="80000"/>
              </a:lnSpc>
              <a:defRPr/>
            </a:pPr>
            <a:endParaRPr lang="en-US" sz="900" dirty="0" smtClean="0">
              <a:cs typeface="Arial" charset="0"/>
            </a:endParaRPr>
          </a:p>
          <a:p>
            <a:pPr>
              <a:lnSpc>
                <a:spcPct val="80000"/>
              </a:lnSpc>
              <a:defRPr/>
            </a:pPr>
            <a:endParaRPr lang="en-US" sz="1000" dirty="0" smtClean="0">
              <a:cs typeface="Arial" charset="0"/>
            </a:endParaRPr>
          </a:p>
          <a:p>
            <a:pPr>
              <a:lnSpc>
                <a:spcPct val="80000"/>
              </a:lnSpc>
              <a:defRPr/>
            </a:pPr>
            <a:r>
              <a:rPr lang="en-US" sz="2400" dirty="0" smtClean="0">
                <a:cs typeface="Arial" charset="0"/>
              </a:rPr>
              <a:t>Increase LMR Attendance at Scientific Symposiums on Marine Fisheries Enhancement</a:t>
            </a:r>
          </a:p>
          <a:p>
            <a:pPr>
              <a:lnSpc>
                <a:spcPct val="80000"/>
              </a:lnSpc>
              <a:defRPr/>
            </a:pPr>
            <a:endParaRPr lang="en-US" sz="2400" dirty="0" smtClean="0">
              <a:cs typeface="Arial" charset="0"/>
            </a:endParaRPr>
          </a:p>
          <a:p>
            <a:pPr>
              <a:lnSpc>
                <a:spcPct val="80000"/>
              </a:lnSpc>
              <a:defRPr/>
            </a:pPr>
            <a:endParaRPr lang="en-US" sz="2400" dirty="0" smtClean="0">
              <a:cs typeface="Arial" charset="0"/>
            </a:endParaRPr>
          </a:p>
          <a:p>
            <a:pPr>
              <a:lnSpc>
                <a:spcPct val="80000"/>
              </a:lnSpc>
              <a:defRPr/>
            </a:pPr>
            <a:endParaRPr lang="en-US" sz="1000" dirty="0" smtClean="0">
              <a:cs typeface="Arial" charset="0"/>
            </a:endParaRPr>
          </a:p>
          <a:p>
            <a:pPr>
              <a:lnSpc>
                <a:spcPct val="80000"/>
              </a:lnSpc>
              <a:defRPr/>
            </a:pPr>
            <a:endParaRPr lang="en-US" sz="1000" dirty="0" smtClean="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2" name="Picture 2"/>
          <p:cNvPicPr>
            <a:picLocks noChangeAspect="1" noChangeArrowheads="1"/>
          </p:cNvPicPr>
          <p:nvPr/>
        </p:nvPicPr>
        <p:blipFill>
          <a:blip r:embed="rId2"/>
          <a:srcRect/>
          <a:stretch>
            <a:fillRect/>
          </a:stretch>
        </p:blipFill>
        <p:spPr bwMode="auto">
          <a:xfrm>
            <a:off x="-1436897" y="-18661"/>
            <a:ext cx="12192000" cy="7620000"/>
          </a:xfrm>
          <a:prstGeom prst="rect">
            <a:avLst/>
          </a:prstGeom>
          <a:noFill/>
          <a:ln w="9525">
            <a:noFill/>
            <a:miter lim="800000"/>
            <a:headEnd/>
            <a:tailEnd/>
          </a:ln>
        </p:spPr>
      </p:pic>
      <p:sp>
        <p:nvSpPr>
          <p:cNvPr id="3" name="Rectangle 3"/>
          <p:cNvSpPr>
            <a:spLocks noChangeArrowheads="1"/>
          </p:cNvSpPr>
          <p:nvPr/>
        </p:nvSpPr>
        <p:spPr bwMode="auto">
          <a:xfrm>
            <a:off x="2463849" y="792897"/>
            <a:ext cx="5594350" cy="366713"/>
          </a:xfrm>
          <a:prstGeom prst="rect">
            <a:avLst/>
          </a:prstGeom>
          <a:noFill/>
          <a:ln w="9525" algn="ctr">
            <a:noFill/>
            <a:miter lim="800000"/>
            <a:headEnd/>
            <a:tailEnd/>
          </a:ln>
          <a:effectLst/>
        </p:spPr>
        <p:txBody>
          <a:bodyPr wrap="none">
            <a:spAutoFit/>
          </a:bodyPr>
          <a:lstStyle/>
          <a:p>
            <a:pPr algn="ctr" defTabSz="914400" eaLnBrk="0" hangingPunct="0">
              <a:defRPr/>
            </a:pPr>
            <a:r>
              <a:rPr lang="en-US" b="1" dirty="0">
                <a:solidFill>
                  <a:srgbClr val="FF9900"/>
                </a:solidFill>
                <a:effectLst>
                  <a:outerShdw blurRad="38100" dist="38100" dir="2700000" algn="tl">
                    <a:srgbClr val="000000"/>
                  </a:outerShdw>
                </a:effectLst>
                <a:latin typeface="+mn-lt"/>
              </a:rPr>
              <a:t>StockEnhancement.org/science/publications.html</a:t>
            </a:r>
          </a:p>
        </p:txBody>
      </p:sp>
      <p:sp>
        <p:nvSpPr>
          <p:cNvPr id="4" name="Text Box 5"/>
          <p:cNvSpPr txBox="1">
            <a:spLocks noChangeArrowheads="1"/>
          </p:cNvSpPr>
          <p:nvPr/>
        </p:nvSpPr>
        <p:spPr bwMode="auto">
          <a:xfrm>
            <a:off x="7175157" y="1659927"/>
            <a:ext cx="2057400" cy="1006475"/>
          </a:xfrm>
          <a:prstGeom prst="rect">
            <a:avLst/>
          </a:prstGeom>
          <a:noFill/>
          <a:ln w="9525" algn="ctr">
            <a:noFill/>
            <a:miter lim="800000"/>
            <a:headEnd/>
            <a:tailEnd/>
          </a:ln>
          <a:effectLst/>
        </p:spPr>
        <p:txBody>
          <a:bodyPr>
            <a:spAutoFit/>
          </a:bodyPr>
          <a:lstStyle/>
          <a:p>
            <a:pPr algn="ctr" defTabSz="914400" eaLnBrk="0" hangingPunct="0">
              <a:spcBef>
                <a:spcPct val="50000"/>
              </a:spcBef>
              <a:defRPr/>
            </a:pPr>
            <a:r>
              <a:rPr lang="en-US" sz="2000" b="1" dirty="0">
                <a:solidFill>
                  <a:srgbClr val="FF9900"/>
                </a:solidFill>
                <a:effectLst>
                  <a:outerShdw blurRad="38100" dist="38100" dir="2700000" algn="tl">
                    <a:srgbClr val="000000"/>
                  </a:outerShdw>
                </a:effectLst>
                <a:latin typeface="+mn-lt"/>
              </a:rPr>
              <a:t>65 Fisheries Enhancement Publications</a:t>
            </a:r>
          </a:p>
        </p:txBody>
      </p:sp>
      <p:sp>
        <p:nvSpPr>
          <p:cNvPr id="5" name="Line 7"/>
          <p:cNvSpPr>
            <a:spLocks noChangeShapeType="1"/>
          </p:cNvSpPr>
          <p:nvPr/>
        </p:nvSpPr>
        <p:spPr bwMode="auto">
          <a:xfrm flipH="1" flipV="1">
            <a:off x="8019540" y="996783"/>
            <a:ext cx="685800" cy="762000"/>
          </a:xfrm>
          <a:prstGeom prst="line">
            <a:avLst/>
          </a:prstGeom>
          <a:noFill/>
          <a:ln w="57150">
            <a:solidFill>
              <a:srgbClr val="FF99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ph idx="1"/>
          </p:nvPr>
        </p:nvGraphicFramePr>
        <p:xfrm>
          <a:off x="660400" y="1524000"/>
          <a:ext cx="7797800" cy="5080000"/>
        </p:xfrm>
        <a:graphic>
          <a:graphicData uri="http://schemas.openxmlformats.org/presentationml/2006/ole">
            <p:oleObj spid="_x0000_s133122" name="Chart" r:id="rId4" imgW="5219802" imgH="3400484" progId="Excel.Sheet.8">
              <p:embed/>
            </p:oleObj>
          </a:graphicData>
        </a:graphic>
      </p:graphicFrame>
      <p:sp>
        <p:nvSpPr>
          <p:cNvPr id="1604611" name="Rectangle 3"/>
          <p:cNvSpPr>
            <a:spLocks noGrp="1" noChangeArrowheads="1"/>
          </p:cNvSpPr>
          <p:nvPr>
            <p:ph type="title"/>
          </p:nvPr>
        </p:nvSpPr>
        <p:spPr>
          <a:xfrm>
            <a:off x="304800" y="152400"/>
            <a:ext cx="8610600" cy="1295400"/>
          </a:xfrm>
        </p:spPr>
        <p:txBody>
          <a:bodyPr/>
          <a:lstStyle/>
          <a:p>
            <a:pPr eaLnBrk="1" hangingPunct="1">
              <a:defRPr/>
            </a:pPr>
            <a:r>
              <a:rPr lang="en-US" sz="2800" b="1" smtClean="0">
                <a:latin typeface="Arial" charset="0"/>
              </a:rPr>
              <a:t>Effect of Enhancements, harvest and habitat management should be modeled, a priori, and integrated into the decision making process</a:t>
            </a:r>
          </a:p>
        </p:txBody>
      </p:sp>
      <p:sp>
        <p:nvSpPr>
          <p:cNvPr id="4" name="Text Box 38"/>
          <p:cNvSpPr txBox="1">
            <a:spLocks noChangeArrowheads="1"/>
          </p:cNvSpPr>
          <p:nvPr/>
        </p:nvSpPr>
        <p:spPr bwMode="auto">
          <a:xfrm>
            <a:off x="76200" y="6553200"/>
            <a:ext cx="8991600" cy="304800"/>
          </a:xfrm>
          <a:prstGeom prst="rect">
            <a:avLst/>
          </a:prstGeom>
          <a:noFill/>
          <a:ln w="9525" algn="ctr">
            <a:noFill/>
            <a:miter lim="800000"/>
            <a:headEnd/>
            <a:tailEnd/>
          </a:ln>
          <a:effectLst/>
        </p:spPr>
        <p:txBody>
          <a:bodyPr anchor="b">
            <a:spAutoFit/>
          </a:bodyPr>
          <a:lstStyle/>
          <a:p>
            <a:pPr algn="ctr">
              <a:spcBef>
                <a:spcPct val="50000"/>
              </a:spcBef>
            </a:pPr>
            <a:r>
              <a:rPr lang="en-US" sz="1400" b="1">
                <a:solidFill>
                  <a:srgbClr val="FFFFFF"/>
                </a:solidFill>
                <a:effectLst>
                  <a:outerShdw blurRad="38100" dist="38100" dir="2700000" algn="tl">
                    <a:srgbClr val="000000"/>
                  </a:outerShdw>
                </a:effectLst>
                <a:latin typeface="Comic Sans MS" pitchFamily="66" charset="0"/>
              </a:rPr>
              <a:t>(http://www.aquaticresources.org/pubs/EnhanceFish_Manual.pdf)</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idx="4294967295"/>
          </p:nvPr>
        </p:nvSpPr>
        <p:spPr>
          <a:xfrm>
            <a:off x="0" y="156404"/>
            <a:ext cx="8991600" cy="1195131"/>
          </a:xfrm>
        </p:spPr>
        <p:txBody>
          <a:bodyPr/>
          <a:lstStyle/>
          <a:p>
            <a:pPr>
              <a:defRPr/>
            </a:pPr>
            <a:r>
              <a:rPr lang="en-US" dirty="0" smtClean="0"/>
              <a:t>Enabling Science </a:t>
            </a:r>
            <a:r>
              <a:rPr lang="en-US" dirty="0" smtClean="0"/>
              <a:t>&amp; </a:t>
            </a:r>
            <a:r>
              <a:rPr lang="en-US" dirty="0" smtClean="0"/>
              <a:t>Fishery-Driven </a:t>
            </a:r>
            <a:r>
              <a:rPr lang="en-US" dirty="0" smtClean="0"/>
              <a:t>Policy Development</a:t>
            </a:r>
          </a:p>
        </p:txBody>
      </p:sp>
      <p:sp>
        <p:nvSpPr>
          <p:cNvPr id="307203" name="Rectangle 3"/>
          <p:cNvSpPr>
            <a:spLocks noGrp="1" noChangeArrowheads="1"/>
          </p:cNvSpPr>
          <p:nvPr>
            <p:ph type="body" idx="4294967295"/>
          </p:nvPr>
        </p:nvSpPr>
        <p:spPr>
          <a:xfrm>
            <a:off x="457200" y="1491904"/>
            <a:ext cx="8534400" cy="5181600"/>
          </a:xfrm>
        </p:spPr>
        <p:txBody>
          <a:bodyPr/>
          <a:lstStyle/>
          <a:p>
            <a:pPr>
              <a:lnSpc>
                <a:spcPct val="90000"/>
              </a:lnSpc>
              <a:defRPr/>
            </a:pPr>
            <a:r>
              <a:rPr lang="en-US" sz="2800" dirty="0" smtClean="0">
                <a:latin typeface="Arial" charset="0"/>
                <a:cs typeface="Arial" charset="0"/>
              </a:rPr>
              <a:t>New research in early 1990’s generated </a:t>
            </a:r>
            <a:r>
              <a:rPr lang="en-US" sz="2800" u="sng" dirty="0" smtClean="0">
                <a:solidFill>
                  <a:schemeClr val="tx1"/>
                </a:solidFill>
                <a:latin typeface="Arial" charset="0"/>
                <a:cs typeface="Arial" charset="0"/>
              </a:rPr>
              <a:t>WAS &amp; EAS special sessions at their annual conferences</a:t>
            </a:r>
            <a:r>
              <a:rPr lang="en-US" sz="2800" dirty="0" smtClean="0">
                <a:latin typeface="Arial" charset="0"/>
                <a:cs typeface="Arial" charset="0"/>
              </a:rPr>
              <a:t> -- on marine stock enhancement</a:t>
            </a:r>
          </a:p>
          <a:p>
            <a:pPr>
              <a:lnSpc>
                <a:spcPct val="90000"/>
              </a:lnSpc>
              <a:defRPr/>
            </a:pPr>
            <a:endParaRPr lang="en-US" sz="1000" dirty="0" smtClean="0">
              <a:latin typeface="Arial" charset="0"/>
              <a:cs typeface="Arial" charset="0"/>
            </a:endParaRPr>
          </a:p>
          <a:p>
            <a:pPr>
              <a:lnSpc>
                <a:spcPct val="90000"/>
              </a:lnSpc>
              <a:defRPr/>
            </a:pPr>
            <a:r>
              <a:rPr lang="en-US" sz="2800" u="sng" dirty="0" smtClean="0">
                <a:latin typeface="Arial" charset="0"/>
                <a:cs typeface="Arial" charset="0"/>
              </a:rPr>
              <a:t>“W.A.S. International </a:t>
            </a:r>
            <a:r>
              <a:rPr lang="en-US" sz="2800" u="sng" dirty="0" smtClean="0">
                <a:latin typeface="Arial" charset="0"/>
                <a:cs typeface="Arial" charset="0"/>
              </a:rPr>
              <a:t>Working Group</a:t>
            </a:r>
            <a:r>
              <a:rPr lang="en-US" sz="2800" dirty="0" smtClean="0">
                <a:latin typeface="Arial" charset="0"/>
                <a:cs typeface="Arial" charset="0"/>
              </a:rPr>
              <a:t> on Stock </a:t>
            </a:r>
            <a:r>
              <a:rPr lang="en-US" sz="2800" dirty="0" smtClean="0">
                <a:latin typeface="Arial" charset="0"/>
                <a:cs typeface="Arial" charset="0"/>
              </a:rPr>
              <a:t>Enhancement” </a:t>
            </a:r>
            <a:r>
              <a:rPr lang="en-US" sz="2800" dirty="0" smtClean="0">
                <a:latin typeface="Arial" charset="0"/>
                <a:cs typeface="Arial" charset="0"/>
              </a:rPr>
              <a:t>formed in 1993 </a:t>
            </a:r>
            <a:r>
              <a:rPr lang="en-US" sz="2800" dirty="0" smtClean="0">
                <a:latin typeface="Arial" charset="0"/>
                <a:cs typeface="Arial" charset="0"/>
              </a:rPr>
              <a:t>at </a:t>
            </a:r>
            <a:r>
              <a:rPr lang="en-US" sz="2800" dirty="0" err="1" smtClean="0">
                <a:latin typeface="Arial" charset="0"/>
                <a:cs typeface="Arial" charset="0"/>
              </a:rPr>
              <a:t>Symp</a:t>
            </a:r>
            <a:r>
              <a:rPr lang="en-US" sz="2800" dirty="0" smtClean="0">
                <a:latin typeface="Arial" charset="0"/>
                <a:cs typeface="Arial" charset="0"/>
              </a:rPr>
              <a:t>. in Spain </a:t>
            </a:r>
            <a:endParaRPr lang="en-US" sz="2800" dirty="0" smtClean="0">
              <a:latin typeface="Arial" charset="0"/>
              <a:cs typeface="Arial" charset="0"/>
            </a:endParaRPr>
          </a:p>
          <a:p>
            <a:pPr lvl="1">
              <a:lnSpc>
                <a:spcPct val="90000"/>
              </a:lnSpc>
              <a:defRPr/>
            </a:pPr>
            <a:r>
              <a:rPr lang="en-US" sz="2400" dirty="0" smtClean="0">
                <a:latin typeface="Arial" charset="0"/>
                <a:cs typeface="Arial" charset="0"/>
              </a:rPr>
              <a:t>Platform Paper: </a:t>
            </a:r>
            <a:r>
              <a:rPr lang="en-US" sz="2400" u="sng" dirty="0" smtClean="0">
                <a:solidFill>
                  <a:schemeClr val="tx1"/>
                </a:solidFill>
                <a:latin typeface="Arial" charset="0"/>
                <a:cs typeface="Arial" charset="0"/>
              </a:rPr>
              <a:t>Responsible Approach</a:t>
            </a:r>
            <a:r>
              <a:rPr lang="en-US" sz="2400" dirty="0" smtClean="0">
                <a:latin typeface="Arial" charset="0"/>
                <a:cs typeface="Arial" charset="0"/>
              </a:rPr>
              <a:t> </a:t>
            </a:r>
          </a:p>
          <a:p>
            <a:pPr lvl="2">
              <a:lnSpc>
                <a:spcPct val="90000"/>
              </a:lnSpc>
              <a:defRPr/>
            </a:pPr>
            <a:r>
              <a:rPr lang="en-US" sz="2000" dirty="0" smtClean="0">
                <a:latin typeface="Arial" charset="0"/>
                <a:cs typeface="Arial" charset="0"/>
              </a:rPr>
              <a:t>Presented at 1994 AFS </a:t>
            </a:r>
            <a:r>
              <a:rPr lang="en-US" sz="2000" dirty="0" smtClean="0">
                <a:latin typeface="Arial" charset="0"/>
                <a:cs typeface="Arial" charset="0"/>
              </a:rPr>
              <a:t>Symposium, published in 1995, updated 2010</a:t>
            </a:r>
            <a:endParaRPr lang="en-US" sz="2000" dirty="0" smtClean="0">
              <a:latin typeface="Arial" charset="0"/>
              <a:cs typeface="Arial" charset="0"/>
            </a:endParaRPr>
          </a:p>
          <a:p>
            <a:pPr>
              <a:lnSpc>
                <a:spcPct val="90000"/>
              </a:lnSpc>
              <a:defRPr/>
            </a:pPr>
            <a:endParaRPr lang="en-US" sz="1000" dirty="0" smtClean="0">
              <a:latin typeface="Arial" charset="0"/>
              <a:cs typeface="Arial" charset="0"/>
            </a:endParaRPr>
          </a:p>
          <a:p>
            <a:pPr>
              <a:lnSpc>
                <a:spcPct val="90000"/>
              </a:lnSpc>
              <a:defRPr/>
            </a:pPr>
            <a:r>
              <a:rPr lang="en-US" sz="2800" u="sng" dirty="0" smtClean="0">
                <a:latin typeface="Arial" charset="0"/>
                <a:cs typeface="Arial" charset="0"/>
              </a:rPr>
              <a:t>International Symposium</a:t>
            </a:r>
            <a:r>
              <a:rPr lang="en-US" sz="2800" dirty="0" smtClean="0">
                <a:latin typeface="Arial" charset="0"/>
                <a:cs typeface="Arial" charset="0"/>
              </a:rPr>
              <a:t> on Stock Enhancement and Sea Ranching (</a:t>
            </a:r>
            <a:r>
              <a:rPr lang="en-US" sz="2800" dirty="0" smtClean="0">
                <a:solidFill>
                  <a:schemeClr val="tx1"/>
                </a:solidFill>
                <a:latin typeface="Arial" charset="0"/>
                <a:cs typeface="Arial" charset="0"/>
              </a:rPr>
              <a:t>ISSESR</a:t>
            </a:r>
            <a:r>
              <a:rPr lang="en-US" sz="2800" dirty="0" smtClean="0">
                <a:latin typeface="Arial" charset="0"/>
                <a:cs typeface="Arial" charset="0"/>
              </a:rPr>
              <a:t>): </a:t>
            </a:r>
            <a:r>
              <a:rPr lang="en-US" sz="2800" u="sng" dirty="0" smtClean="0">
                <a:latin typeface="Arial" charset="0"/>
                <a:cs typeface="Arial" charset="0"/>
              </a:rPr>
              <a:t>every 4-5 years</a:t>
            </a:r>
          </a:p>
          <a:p>
            <a:pPr lvl="1">
              <a:lnSpc>
                <a:spcPct val="90000"/>
              </a:lnSpc>
              <a:defRPr/>
            </a:pPr>
            <a:r>
              <a:rPr lang="en-US" sz="2400" dirty="0" smtClean="0">
                <a:latin typeface="Arial" charset="0"/>
                <a:cs typeface="Arial" charset="0"/>
              </a:rPr>
              <a:t>Norway-1997, Japan-2002, US-2006, China-2011, (Australia-2015...) </a:t>
            </a:r>
            <a:endParaRPr lang="en-US" sz="2400" dirty="0" smtClean="0">
              <a:effectLst/>
            </a:endParaRPr>
          </a:p>
          <a:p>
            <a:pPr>
              <a:lnSpc>
                <a:spcPct val="90000"/>
              </a:lnSpc>
              <a:buFontTx/>
              <a:buNone/>
              <a:defRPr/>
            </a:pPr>
            <a:endParaRPr lang="en-US" sz="1000" dirty="0" smtClean="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 y="48122"/>
            <a:ext cx="8839200" cy="1265487"/>
          </a:xfrm>
        </p:spPr>
        <p:txBody>
          <a:bodyPr/>
          <a:lstStyle/>
          <a:p>
            <a:pPr>
              <a:defRPr/>
            </a:pPr>
            <a:r>
              <a:rPr lang="en-US" sz="3600" dirty="0" smtClean="0">
                <a:latin typeface="Arial" pitchFamily="34" charset="0"/>
                <a:cs typeface="Arial" pitchFamily="34" charset="0"/>
              </a:rPr>
              <a:t>Coupling Fisheries Management </a:t>
            </a:r>
            <a:br>
              <a:rPr lang="en-US" sz="3600" dirty="0" smtClean="0">
                <a:latin typeface="Arial" pitchFamily="34" charset="0"/>
                <a:cs typeface="Arial" pitchFamily="34" charset="0"/>
              </a:rPr>
            </a:br>
            <a:r>
              <a:rPr lang="en-US" sz="3600" dirty="0" smtClean="0">
                <a:latin typeface="Arial" pitchFamily="34" charset="0"/>
                <a:cs typeface="Arial" pitchFamily="34" charset="0"/>
              </a:rPr>
              <a:t>and Aquaculture: Some Definitions</a:t>
            </a:r>
            <a:endParaRPr lang="en-US" sz="3600" dirty="0">
              <a:latin typeface="Arial" pitchFamily="34" charset="0"/>
              <a:cs typeface="Arial" pitchFamily="34" charset="0"/>
            </a:endParaRPr>
          </a:p>
        </p:txBody>
      </p:sp>
      <p:sp>
        <p:nvSpPr>
          <p:cNvPr id="3" name="Subtitle 2"/>
          <p:cNvSpPr>
            <a:spLocks noGrp="1"/>
          </p:cNvSpPr>
          <p:nvPr>
            <p:ph type="subTitle" idx="4294967295"/>
          </p:nvPr>
        </p:nvSpPr>
        <p:spPr>
          <a:xfrm>
            <a:off x="0" y="1351544"/>
            <a:ext cx="9144000" cy="4712372"/>
          </a:xfrm>
        </p:spPr>
        <p:txBody>
          <a:bodyPr/>
          <a:lstStyle/>
          <a:p>
            <a:pPr marL="0" indent="0">
              <a:defRPr/>
            </a:pPr>
            <a:r>
              <a:rPr lang="en-US" dirty="0" smtClean="0">
                <a:latin typeface="Arial" charset="0"/>
                <a:cs typeface="Arial" charset="0"/>
              </a:rPr>
              <a:t> </a:t>
            </a:r>
            <a:r>
              <a:rPr lang="en-US" i="1" u="sng" dirty="0" smtClean="0">
                <a:latin typeface="Arial" charset="0"/>
                <a:cs typeface="Arial" charset="0"/>
              </a:rPr>
              <a:t>Culture-Based Fisheries </a:t>
            </a:r>
            <a:r>
              <a:rPr lang="en-US" dirty="0" smtClean="0">
                <a:latin typeface="Arial" charset="0"/>
                <a:cs typeface="Arial" charset="0"/>
              </a:rPr>
              <a:t>– </a:t>
            </a:r>
            <a:r>
              <a:rPr lang="en-US" i="1" dirty="0" smtClean="0">
                <a:latin typeface="Arial" charset="0"/>
                <a:cs typeface="Arial" charset="0"/>
              </a:rPr>
              <a:t>Types:</a:t>
            </a:r>
          </a:p>
          <a:p>
            <a:pPr marL="0" indent="0">
              <a:defRPr/>
            </a:pPr>
            <a:endParaRPr lang="en-US" sz="800" i="1" dirty="0" smtClean="0">
              <a:solidFill>
                <a:srgbClr val="FF9900"/>
              </a:solidFill>
              <a:latin typeface="Arial" charset="0"/>
              <a:cs typeface="Arial" charset="0"/>
            </a:endParaRPr>
          </a:p>
          <a:p>
            <a:pPr marL="457200" lvl="1" indent="0">
              <a:buFont typeface="Arial" charset="0"/>
              <a:buChar char="•"/>
              <a:defRPr/>
            </a:pPr>
            <a:r>
              <a:rPr lang="en-US" dirty="0" smtClean="0">
                <a:solidFill>
                  <a:srgbClr val="FF9900"/>
                </a:solidFill>
                <a:latin typeface="Arial" charset="0"/>
                <a:cs typeface="Arial" charset="0"/>
              </a:rPr>
              <a:t> </a:t>
            </a:r>
            <a:r>
              <a:rPr lang="en-US" i="1" dirty="0" smtClean="0">
                <a:solidFill>
                  <a:srgbClr val="FF9900"/>
                </a:solidFill>
                <a:latin typeface="Arial" charset="0"/>
                <a:cs typeface="Arial" charset="0"/>
              </a:rPr>
              <a:t>Stock Enhancement… </a:t>
            </a:r>
          </a:p>
          <a:p>
            <a:pPr marL="457200" lvl="1" indent="0">
              <a:buFont typeface="Arial" charset="0"/>
              <a:buChar char="•"/>
              <a:defRPr/>
            </a:pPr>
            <a:r>
              <a:rPr lang="en-US" dirty="0" smtClean="0">
                <a:solidFill>
                  <a:srgbClr val="FF9900"/>
                </a:solidFill>
                <a:latin typeface="Arial" charset="0"/>
                <a:cs typeface="Arial" charset="0"/>
              </a:rPr>
              <a:t> </a:t>
            </a:r>
            <a:r>
              <a:rPr lang="en-US" i="1" dirty="0" smtClean="0">
                <a:solidFill>
                  <a:srgbClr val="FF9900"/>
                </a:solidFill>
                <a:latin typeface="Arial" charset="0"/>
                <a:cs typeface="Arial" charset="0"/>
              </a:rPr>
              <a:t>Restocking… </a:t>
            </a:r>
          </a:p>
          <a:p>
            <a:pPr marL="457200" lvl="1" indent="0">
              <a:buFont typeface="Arial" charset="0"/>
              <a:buChar char="•"/>
              <a:defRPr/>
            </a:pPr>
            <a:r>
              <a:rPr lang="en-US" dirty="0" smtClean="0">
                <a:solidFill>
                  <a:srgbClr val="FF9900"/>
                </a:solidFill>
                <a:latin typeface="Arial" charset="0"/>
                <a:cs typeface="Arial" charset="0"/>
              </a:rPr>
              <a:t> </a:t>
            </a:r>
            <a:r>
              <a:rPr lang="en-US" i="1" dirty="0" smtClean="0">
                <a:solidFill>
                  <a:srgbClr val="FF9900"/>
                </a:solidFill>
                <a:latin typeface="Arial" charset="0"/>
                <a:cs typeface="Arial" charset="0"/>
              </a:rPr>
              <a:t>Sea Ranching… </a:t>
            </a:r>
          </a:p>
          <a:p>
            <a:pPr marL="457200" lvl="1" indent="0">
              <a:buFont typeface="Arial" charset="0"/>
              <a:buChar char="•"/>
              <a:defRPr/>
            </a:pPr>
            <a:r>
              <a:rPr lang="en-US" i="1" dirty="0" smtClean="0">
                <a:solidFill>
                  <a:srgbClr val="FF9900"/>
                </a:solidFill>
                <a:latin typeface="Arial" charset="0"/>
                <a:cs typeface="Arial" charset="0"/>
              </a:rPr>
              <a:t> </a:t>
            </a:r>
            <a:r>
              <a:rPr lang="en-US" b="1" i="1" dirty="0" smtClean="0">
                <a:solidFill>
                  <a:srgbClr val="FF9900"/>
                </a:solidFill>
                <a:latin typeface="Arial" charset="0"/>
                <a:cs typeface="Arial" charset="0"/>
              </a:rPr>
              <a:t>Supplementation:  </a:t>
            </a:r>
            <a:r>
              <a:rPr lang="en-US" dirty="0" smtClean="0">
                <a:latin typeface="Arial" charset="0"/>
                <a:cs typeface="Arial" charset="0"/>
              </a:rPr>
              <a:t>moderate releases of cultured fish into very small and declining populations to reduce extinction risk and conserve genetic diversity  </a:t>
            </a:r>
            <a:endParaRPr lang="en-US" dirty="0" smtClean="0">
              <a:solidFill>
                <a:srgbClr val="FF9900"/>
              </a:solidFill>
              <a:latin typeface="Arial" charset="0"/>
              <a:cs typeface="Arial" charset="0"/>
            </a:endParaRPr>
          </a:p>
          <a:p>
            <a:pPr marL="457200" lvl="1" indent="0">
              <a:buFont typeface="Arial" charset="0"/>
              <a:buChar char="•"/>
              <a:defRPr/>
            </a:pPr>
            <a:r>
              <a:rPr lang="en-US" dirty="0" smtClean="0">
                <a:solidFill>
                  <a:srgbClr val="FF9900"/>
                </a:solidFill>
                <a:latin typeface="Arial" charset="0"/>
                <a:cs typeface="Arial" charset="0"/>
              </a:rPr>
              <a:t> </a:t>
            </a:r>
            <a:r>
              <a:rPr lang="en-US" b="1" i="1" dirty="0" smtClean="0">
                <a:solidFill>
                  <a:srgbClr val="FF9900"/>
                </a:solidFill>
                <a:latin typeface="Arial" charset="0"/>
                <a:cs typeface="Arial" charset="0"/>
              </a:rPr>
              <a:t>Reintroduction: </a:t>
            </a:r>
            <a:r>
              <a:rPr lang="en-US" dirty="0" smtClean="0">
                <a:latin typeface="Arial" charset="0"/>
                <a:cs typeface="Arial" charset="0"/>
              </a:rPr>
              <a:t> temporary releases to reestablish a locally extinct population</a:t>
            </a:r>
          </a:p>
          <a:p>
            <a:pPr marL="0" indent="0">
              <a:buFontTx/>
              <a:buNone/>
              <a:defRPr/>
            </a:pPr>
            <a:endParaRPr lang="en-US" sz="2800" dirty="0" smtClean="0">
              <a:latin typeface="Arial" charset="0"/>
              <a:cs typeface="Arial" charset="0"/>
            </a:endParaRPr>
          </a:p>
        </p:txBody>
      </p:sp>
      <p:sp>
        <p:nvSpPr>
          <p:cNvPr id="4" name="Text Box 38"/>
          <p:cNvSpPr txBox="1">
            <a:spLocks noChangeArrowheads="1"/>
          </p:cNvSpPr>
          <p:nvPr/>
        </p:nvSpPr>
        <p:spPr bwMode="auto">
          <a:xfrm>
            <a:off x="68176" y="6231988"/>
            <a:ext cx="8991600" cy="369332"/>
          </a:xfrm>
          <a:prstGeom prst="rect">
            <a:avLst/>
          </a:prstGeom>
          <a:noFill/>
          <a:ln w="9525" algn="ctr">
            <a:noFill/>
            <a:miter lim="800000"/>
            <a:headEnd/>
            <a:tailEnd/>
          </a:ln>
          <a:effectLst/>
        </p:spPr>
        <p:txBody>
          <a:bodyPr wrap="square" anchor="b">
            <a:spAutoFit/>
          </a:bodyPr>
          <a:lstStyle/>
          <a:p>
            <a:pPr algn="ctr" defTabSz="914400">
              <a:spcBef>
                <a:spcPct val="50000"/>
              </a:spcBef>
              <a:defRPr/>
            </a:pPr>
            <a:r>
              <a:rPr lang="en-US" b="1" dirty="0" smtClean="0">
                <a:solidFill>
                  <a:srgbClr val="FFFFFF"/>
                </a:solidFill>
                <a:effectLst>
                  <a:outerShdw blurRad="38100" dist="38100" dir="2700000" algn="tl">
                    <a:srgbClr val="000000"/>
                  </a:outerShdw>
                </a:effectLst>
              </a:rPr>
              <a:t>(Lorenzen et al, 2010. </a:t>
            </a:r>
            <a:r>
              <a:rPr lang="en-US" b="1" dirty="0">
                <a:solidFill>
                  <a:srgbClr val="FFFFFF"/>
                </a:solidFill>
                <a:effectLst>
                  <a:outerShdw blurRad="38100" dist="38100" dir="2700000" algn="tl">
                    <a:srgbClr val="000000"/>
                  </a:outerShdw>
                </a:effectLst>
              </a:rPr>
              <a:t>Reviews in Fisheries Science, </a:t>
            </a:r>
            <a:r>
              <a:rPr lang="en-US" b="1" dirty="0" smtClean="0">
                <a:solidFill>
                  <a:srgbClr val="FFFFFF"/>
                </a:solidFill>
                <a:effectLst>
                  <a:outerShdw blurRad="38100" dist="38100" dir="2700000" algn="tl">
                    <a:srgbClr val="000000"/>
                  </a:outerShdw>
                </a:effectLst>
              </a:rPr>
              <a:t>18(2):189-210)</a:t>
            </a:r>
            <a:endParaRPr lang="en-US" b="1" dirty="0">
              <a:solidFill>
                <a:srgbClr val="FFFFFF"/>
              </a:solidFill>
              <a:effectLst>
                <a:outerShdw blurRad="38100" dist="38100" dir="2700000" algn="tl">
                  <a:srgbClr val="000000"/>
                </a:outerShdw>
              </a:effectLst>
            </a:endParaRPr>
          </a:p>
        </p:txBody>
      </p:sp>
      <p:grpSp>
        <p:nvGrpSpPr>
          <p:cNvPr id="5" name="Group 4"/>
          <p:cNvGrpSpPr>
            <a:grpSpLocks/>
          </p:cNvGrpSpPr>
          <p:nvPr/>
        </p:nvGrpSpPr>
        <p:grpSpPr bwMode="auto">
          <a:xfrm>
            <a:off x="7848600" y="1"/>
            <a:ext cx="1371600" cy="1014781"/>
            <a:chOff x="7543800" y="5486400"/>
            <a:chExt cx="1447800" cy="1092841"/>
          </a:xfrm>
        </p:grpSpPr>
        <p:pic>
          <p:nvPicPr>
            <p:cNvPr id="352262" name="Picture 13" descr="C:\Documents and Settings\kleber\My Documents\My Webs\SCORE\images\SCORE_Cpr.jpg"/>
            <p:cNvPicPr>
              <a:picLocks noChangeAspect="1" noChangeArrowheads="1"/>
            </p:cNvPicPr>
            <p:nvPr/>
          </p:nvPicPr>
          <p:blipFill>
            <a:blip r:embed="rId2"/>
            <a:srcRect/>
            <a:stretch>
              <a:fillRect/>
            </a:stretch>
          </p:blipFill>
          <p:spPr bwMode="auto">
            <a:xfrm>
              <a:off x="7543800" y="5486400"/>
              <a:ext cx="1418897" cy="762000"/>
            </a:xfrm>
            <a:prstGeom prst="rect">
              <a:avLst/>
            </a:prstGeom>
            <a:noFill/>
            <a:ln w="9525">
              <a:noFill/>
              <a:miter lim="800000"/>
              <a:headEnd/>
              <a:tailEnd/>
            </a:ln>
          </p:spPr>
        </p:pic>
        <p:sp>
          <p:nvSpPr>
            <p:cNvPr id="352263" name="TextBox 6"/>
            <p:cNvSpPr txBox="1">
              <a:spLocks noChangeArrowheads="1"/>
            </p:cNvSpPr>
            <p:nvPr/>
          </p:nvSpPr>
          <p:spPr bwMode="auto">
            <a:xfrm>
              <a:off x="7543800" y="6214644"/>
              <a:ext cx="1447800" cy="364597"/>
            </a:xfrm>
            <a:prstGeom prst="rect">
              <a:avLst/>
            </a:prstGeom>
            <a:noFill/>
            <a:ln w="9525">
              <a:noFill/>
              <a:miter lim="800000"/>
              <a:headEnd/>
              <a:tailEnd/>
            </a:ln>
          </p:spPr>
          <p:txBody>
            <a:bodyPr>
              <a:spAutoFit/>
            </a:bodyPr>
            <a:lstStyle/>
            <a:p>
              <a:pPr algn="ctr" defTabSz="914400" eaLnBrk="0" hangingPunct="0"/>
              <a:r>
                <a:rPr lang="en-US" sz="1600" dirty="0" smtClean="0">
                  <a:solidFill>
                    <a:srgbClr val="DDFF11"/>
                  </a:solidFill>
                </a:rPr>
                <a:t>4</a:t>
              </a:r>
              <a:r>
                <a:rPr lang="en-US" sz="1600" baseline="30000" dirty="0" smtClean="0">
                  <a:solidFill>
                    <a:srgbClr val="DDFF11"/>
                  </a:solidFill>
                </a:rPr>
                <a:t>th</a:t>
              </a:r>
              <a:r>
                <a:rPr lang="en-US" sz="1600" dirty="0" smtClean="0">
                  <a:solidFill>
                    <a:srgbClr val="DDFF11"/>
                  </a:solidFill>
                </a:rPr>
                <a:t> </a:t>
              </a:r>
              <a:r>
                <a:rPr lang="en-US" sz="1600" dirty="0">
                  <a:solidFill>
                    <a:srgbClr val="DDFF11"/>
                  </a:solidFill>
                </a:rPr>
                <a:t>ISSESR</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idx="4294967295"/>
          </p:nvPr>
        </p:nvSpPr>
        <p:spPr>
          <a:xfrm>
            <a:off x="0" y="72182"/>
            <a:ext cx="8991600" cy="1134969"/>
          </a:xfrm>
        </p:spPr>
        <p:txBody>
          <a:bodyPr/>
          <a:lstStyle/>
          <a:p>
            <a:pPr>
              <a:defRPr/>
            </a:pPr>
            <a:r>
              <a:rPr lang="en-US" sz="2800" dirty="0" smtClean="0"/>
              <a:t>Stock Enhancement Symposium: PACON 2012</a:t>
            </a:r>
            <a:r>
              <a:rPr lang="en-US" sz="3600" dirty="0" smtClean="0"/>
              <a:t/>
            </a:r>
            <a:br>
              <a:rPr lang="en-US" sz="3600" dirty="0" smtClean="0"/>
            </a:br>
            <a:r>
              <a:rPr lang="en-US" sz="2400" dirty="0" smtClean="0"/>
              <a:t>Kona, Hawaii, December, 2012</a:t>
            </a:r>
            <a:r>
              <a:rPr lang="en-US" sz="2400" dirty="0" smtClean="0"/>
              <a:t>  </a:t>
            </a:r>
            <a:endParaRPr lang="en-US" sz="2400" dirty="0" smtClean="0"/>
          </a:p>
        </p:txBody>
      </p:sp>
      <p:sp>
        <p:nvSpPr>
          <p:cNvPr id="318467" name="Rectangle 3"/>
          <p:cNvSpPr>
            <a:spLocks noGrp="1" noChangeArrowheads="1"/>
          </p:cNvSpPr>
          <p:nvPr>
            <p:ph type="body" idx="4294967295"/>
          </p:nvPr>
        </p:nvSpPr>
        <p:spPr>
          <a:xfrm>
            <a:off x="705872" y="1159016"/>
            <a:ext cx="8101244" cy="5626792"/>
          </a:xfrm>
        </p:spPr>
        <p:txBody>
          <a:bodyPr/>
          <a:lstStyle/>
          <a:p>
            <a:pPr>
              <a:lnSpc>
                <a:spcPct val="80000"/>
              </a:lnSpc>
              <a:defRPr/>
            </a:pPr>
            <a:r>
              <a:rPr lang="en-US" sz="1600" dirty="0" smtClean="0">
                <a:solidFill>
                  <a:srgbClr val="FFFF00"/>
                </a:solidFill>
              </a:rPr>
              <a:t>WANG Qing-yin</a:t>
            </a:r>
            <a:r>
              <a:rPr lang="en-US" sz="1600" dirty="0" smtClean="0"/>
              <a:t>, </a:t>
            </a:r>
            <a:r>
              <a:rPr lang="en-US" sz="1600" dirty="0" smtClean="0"/>
              <a:t>Professor  </a:t>
            </a:r>
            <a:r>
              <a:rPr lang="en-US" sz="1600" dirty="0" smtClean="0">
                <a:sym typeface="Wingdings" pitchFamily="2" charset="2"/>
              </a:rPr>
              <a:t> </a:t>
            </a:r>
            <a:r>
              <a:rPr lang="en-US" sz="1600" dirty="0" smtClean="0"/>
              <a:t>CO-CHAIR with Ken LEBER</a:t>
            </a:r>
            <a:r>
              <a:rPr lang="en-US" sz="1600" dirty="0" smtClean="0"/>
              <a:t/>
            </a:r>
            <a:br>
              <a:rPr lang="en-US" sz="1600" dirty="0" smtClean="0"/>
            </a:br>
            <a:r>
              <a:rPr lang="en-US" sz="1400" dirty="0" smtClean="0"/>
              <a:t>Director general of Yellow Sea Fisheries Research Institute, </a:t>
            </a:r>
            <a:r>
              <a:rPr lang="en-US" sz="1400" dirty="0" smtClean="0"/>
              <a:t>CAFS</a:t>
            </a:r>
          </a:p>
          <a:p>
            <a:pPr>
              <a:lnSpc>
                <a:spcPct val="80000"/>
              </a:lnSpc>
              <a:defRPr/>
            </a:pPr>
            <a:r>
              <a:rPr lang="en-US" sz="1600" dirty="0" smtClean="0">
                <a:solidFill>
                  <a:srgbClr val="FFFF00"/>
                </a:solidFill>
              </a:rPr>
              <a:t>GUAN </a:t>
            </a:r>
            <a:r>
              <a:rPr lang="en-US" sz="1600" dirty="0" smtClean="0">
                <a:solidFill>
                  <a:srgbClr val="FFFF00"/>
                </a:solidFill>
              </a:rPr>
              <a:t>Chang-</a:t>
            </a:r>
            <a:r>
              <a:rPr lang="en-US" sz="1600" dirty="0" err="1" smtClean="0">
                <a:solidFill>
                  <a:srgbClr val="FFFF00"/>
                </a:solidFill>
              </a:rPr>
              <a:t>tao</a:t>
            </a:r>
            <a:r>
              <a:rPr lang="en-US" sz="1600" dirty="0" smtClean="0"/>
              <a:t>, Professor</a:t>
            </a:r>
            <a:br>
              <a:rPr lang="en-US" sz="1600" dirty="0" smtClean="0"/>
            </a:br>
            <a:r>
              <a:rPr lang="en-US" sz="1400" dirty="0" smtClean="0"/>
              <a:t>Head of Division of Marine Fish Culture and </a:t>
            </a:r>
            <a:r>
              <a:rPr lang="en-US" sz="1400" dirty="0" smtClean="0"/>
              <a:t>Engineering</a:t>
            </a:r>
          </a:p>
          <a:p>
            <a:pPr>
              <a:lnSpc>
                <a:spcPct val="80000"/>
              </a:lnSpc>
              <a:defRPr/>
            </a:pPr>
            <a:r>
              <a:rPr lang="en-US" sz="1600" dirty="0" smtClean="0">
                <a:solidFill>
                  <a:srgbClr val="FFFF00"/>
                </a:solidFill>
              </a:rPr>
              <a:t>CHEN </a:t>
            </a:r>
            <a:r>
              <a:rPr lang="en-US" sz="1600" dirty="0" smtClean="0">
                <a:solidFill>
                  <a:srgbClr val="FFFF00"/>
                </a:solidFill>
              </a:rPr>
              <a:t>Yong</a:t>
            </a:r>
            <a:r>
              <a:rPr lang="en-US" sz="1600" dirty="0" smtClean="0"/>
              <a:t>, Professor</a:t>
            </a:r>
            <a:br>
              <a:rPr lang="en-US" sz="1600" dirty="0" smtClean="0"/>
            </a:br>
            <a:r>
              <a:rPr lang="en-US" sz="1400" dirty="0" smtClean="0"/>
              <a:t>Vice President of Dalian Ocean </a:t>
            </a:r>
            <a:r>
              <a:rPr lang="en-US" sz="1400" dirty="0" smtClean="0"/>
              <a:t>University</a:t>
            </a:r>
          </a:p>
          <a:p>
            <a:pPr>
              <a:lnSpc>
                <a:spcPct val="80000"/>
              </a:lnSpc>
              <a:defRPr/>
            </a:pPr>
            <a:r>
              <a:rPr lang="en-US" sz="1600" dirty="0" smtClean="0">
                <a:solidFill>
                  <a:srgbClr val="FFFF00"/>
                </a:solidFill>
              </a:rPr>
              <a:t>ZHANG </a:t>
            </a:r>
            <a:r>
              <a:rPr lang="en-US" sz="1600" dirty="0" err="1" smtClean="0">
                <a:solidFill>
                  <a:srgbClr val="FFFF00"/>
                </a:solidFill>
              </a:rPr>
              <a:t>Xiu-mei</a:t>
            </a:r>
            <a:r>
              <a:rPr lang="en-US" sz="1600" dirty="0" smtClean="0"/>
              <a:t>, Professor</a:t>
            </a:r>
            <a:br>
              <a:rPr lang="en-US" sz="1600" dirty="0" smtClean="0"/>
            </a:br>
            <a:r>
              <a:rPr lang="en-US" sz="1400" dirty="0" smtClean="0"/>
              <a:t>Deputy Head of Fisheries College, Ocean University of </a:t>
            </a:r>
            <a:r>
              <a:rPr lang="en-US" sz="1400" dirty="0" smtClean="0"/>
              <a:t>China</a:t>
            </a:r>
          </a:p>
          <a:p>
            <a:pPr>
              <a:lnSpc>
                <a:spcPct val="80000"/>
              </a:lnSpc>
              <a:defRPr/>
            </a:pPr>
            <a:r>
              <a:rPr lang="en-US" sz="1600" dirty="0" smtClean="0">
                <a:solidFill>
                  <a:srgbClr val="FFFF00"/>
                </a:solidFill>
              </a:rPr>
              <a:t>CHEN </a:t>
            </a:r>
            <a:r>
              <a:rPr lang="en-US" sz="1600" dirty="0" smtClean="0">
                <a:solidFill>
                  <a:srgbClr val="FFFF00"/>
                </a:solidFill>
              </a:rPr>
              <a:t>Pi-</a:t>
            </a:r>
            <a:r>
              <a:rPr lang="en-US" sz="1600" dirty="0" err="1" smtClean="0">
                <a:solidFill>
                  <a:srgbClr val="FFFF00"/>
                </a:solidFill>
              </a:rPr>
              <a:t>mao</a:t>
            </a:r>
            <a:r>
              <a:rPr lang="en-US" sz="1600" dirty="0" smtClean="0"/>
              <a:t>, Professor</a:t>
            </a:r>
            <a:br>
              <a:rPr lang="en-US" sz="1600" dirty="0" smtClean="0"/>
            </a:br>
            <a:r>
              <a:rPr lang="en-US" sz="1400" dirty="0" smtClean="0"/>
              <a:t>Deputy Head of Marine Fishery Resources </a:t>
            </a:r>
            <a:r>
              <a:rPr lang="en-US" sz="1400" dirty="0" smtClean="0"/>
              <a:t>Division</a:t>
            </a:r>
          </a:p>
          <a:p>
            <a:pPr>
              <a:lnSpc>
                <a:spcPct val="80000"/>
              </a:lnSpc>
              <a:defRPr/>
            </a:pPr>
            <a:r>
              <a:rPr lang="en-US" sz="1600" dirty="0" smtClean="0">
                <a:solidFill>
                  <a:srgbClr val="FFFF00"/>
                </a:solidFill>
              </a:rPr>
              <a:t>ZHANG </a:t>
            </a:r>
            <a:r>
              <a:rPr lang="en-US" sz="1600" dirty="0" err="1" smtClean="0">
                <a:solidFill>
                  <a:srgbClr val="FFFF00"/>
                </a:solidFill>
              </a:rPr>
              <a:t>Shou-yu</a:t>
            </a:r>
            <a:r>
              <a:rPr lang="en-US" sz="1600" dirty="0" smtClean="0"/>
              <a:t>, Professor</a:t>
            </a:r>
            <a:br>
              <a:rPr lang="en-US" sz="1600" dirty="0" smtClean="0"/>
            </a:br>
            <a:r>
              <a:rPr lang="en-US" sz="1400" dirty="0" smtClean="0"/>
              <a:t>College of Marine Sciences, Shanghai Ocean University </a:t>
            </a:r>
            <a:endParaRPr lang="en-US" sz="1400" dirty="0" smtClean="0"/>
          </a:p>
          <a:p>
            <a:pPr>
              <a:lnSpc>
                <a:spcPct val="80000"/>
              </a:lnSpc>
              <a:defRPr/>
            </a:pPr>
            <a:r>
              <a:rPr lang="en-US" sz="1600" dirty="0" smtClean="0">
                <a:solidFill>
                  <a:srgbClr val="FFFF00"/>
                </a:solidFill>
              </a:rPr>
              <a:t>KONG </a:t>
            </a:r>
            <a:r>
              <a:rPr lang="en-US" sz="1600" dirty="0" err="1" smtClean="0">
                <a:solidFill>
                  <a:srgbClr val="FFFF00"/>
                </a:solidFill>
              </a:rPr>
              <a:t>Jie</a:t>
            </a:r>
            <a:r>
              <a:rPr lang="en-US" sz="1600" dirty="0" smtClean="0"/>
              <a:t>, Ph.D.</a:t>
            </a:r>
            <a:br>
              <a:rPr lang="en-US" sz="1600" dirty="0" smtClean="0"/>
            </a:br>
            <a:r>
              <a:rPr lang="en-US" sz="1400" dirty="0" smtClean="0"/>
              <a:t>Head of LAB. of Genetic Resources and Breeding</a:t>
            </a:r>
          </a:p>
          <a:p>
            <a:pPr>
              <a:lnSpc>
                <a:spcPct val="80000"/>
              </a:lnSpc>
              <a:defRPr/>
            </a:pPr>
            <a:r>
              <a:rPr lang="en-US" sz="1600" dirty="0" smtClean="0">
                <a:solidFill>
                  <a:srgbClr val="FFFF00"/>
                </a:solidFill>
              </a:rPr>
              <a:t>ZHANG Pei-dong</a:t>
            </a:r>
            <a:r>
              <a:rPr lang="en-US" sz="1600" dirty="0" smtClean="0"/>
              <a:t>, Associate professor</a:t>
            </a:r>
            <a:br>
              <a:rPr lang="en-US" sz="1600" dirty="0" smtClean="0"/>
            </a:br>
            <a:r>
              <a:rPr lang="en-US" sz="1400" dirty="0" smtClean="0"/>
              <a:t>Fisheries College, Ocean University of China </a:t>
            </a:r>
            <a:endParaRPr lang="en-US" sz="1400" dirty="0" smtClean="0"/>
          </a:p>
          <a:p>
            <a:r>
              <a:rPr lang="en-US" sz="1600" dirty="0" smtClean="0">
                <a:solidFill>
                  <a:srgbClr val="FFFF00"/>
                </a:solidFill>
              </a:rPr>
              <a:t>LI </a:t>
            </a:r>
            <a:r>
              <a:rPr lang="en-US" sz="1600" dirty="0" err="1" smtClean="0">
                <a:solidFill>
                  <a:srgbClr val="FFFF00"/>
                </a:solidFill>
              </a:rPr>
              <a:t>Wen-tao</a:t>
            </a:r>
            <a:r>
              <a:rPr lang="en-US" sz="1600" dirty="0" smtClean="0"/>
              <a:t>, </a:t>
            </a:r>
            <a:r>
              <a:rPr lang="en-US" sz="1600" dirty="0" smtClean="0"/>
              <a:t>lecturer</a:t>
            </a:r>
            <a:r>
              <a:rPr lang="en-US" sz="1600" dirty="0" smtClean="0"/>
              <a:t/>
            </a:r>
            <a:br>
              <a:rPr lang="en-US" sz="1600" dirty="0" smtClean="0"/>
            </a:br>
            <a:r>
              <a:rPr lang="en-US" sz="1400" dirty="0" smtClean="0"/>
              <a:t>Fisheries College, Ocean University of China </a:t>
            </a:r>
            <a:endParaRPr lang="en-US" sz="1400" dirty="0" smtClean="0"/>
          </a:p>
          <a:p>
            <a:r>
              <a:rPr lang="en-US" sz="1600" dirty="0" smtClean="0">
                <a:solidFill>
                  <a:srgbClr val="FFFF00"/>
                </a:solidFill>
              </a:rPr>
              <a:t>LIN Jun</a:t>
            </a:r>
            <a:r>
              <a:rPr lang="en-US" sz="1600" dirty="0" smtClean="0"/>
              <a:t>, Ph.D.</a:t>
            </a:r>
            <a:br>
              <a:rPr lang="en-US" sz="1600" dirty="0" smtClean="0"/>
            </a:br>
            <a:r>
              <a:rPr lang="en-US" sz="1400" dirty="0" smtClean="0"/>
              <a:t>College of Marine Sciences, Shanghai Ocean </a:t>
            </a:r>
            <a:r>
              <a:rPr lang="en-US" sz="1400" dirty="0" smtClean="0"/>
              <a:t>University</a:t>
            </a:r>
          </a:p>
          <a:p>
            <a:r>
              <a:rPr lang="en-US" sz="1600" dirty="0" smtClean="0">
                <a:solidFill>
                  <a:srgbClr val="FFFF00"/>
                </a:solidFill>
              </a:rPr>
              <a:t>TIAN Tao</a:t>
            </a:r>
            <a:r>
              <a:rPr lang="zh-CN" altLang="en-US" sz="1600" dirty="0" smtClean="0"/>
              <a:t>，</a:t>
            </a:r>
            <a:r>
              <a:rPr lang="en-US" sz="1600" dirty="0" smtClean="0"/>
              <a:t>Ph.D.</a:t>
            </a:r>
          </a:p>
          <a:p>
            <a:pPr>
              <a:buNone/>
            </a:pPr>
            <a:r>
              <a:rPr lang="en-US" sz="1400" dirty="0" smtClean="0"/>
              <a:t>       Liaoning </a:t>
            </a:r>
            <a:r>
              <a:rPr lang="en-US" sz="1400" dirty="0" smtClean="0"/>
              <a:t>Center for Marine Ranching </a:t>
            </a:r>
            <a:r>
              <a:rPr lang="en-US" sz="1400" dirty="0" err="1" smtClean="0"/>
              <a:t>Enginerg</a:t>
            </a:r>
            <a:r>
              <a:rPr lang="en-US" sz="1400" dirty="0" smtClean="0"/>
              <a:t>. Sci. Res., </a:t>
            </a:r>
            <a:r>
              <a:rPr lang="en-US" sz="1400" dirty="0" smtClean="0"/>
              <a:t>Dalian </a:t>
            </a:r>
            <a:r>
              <a:rPr lang="en-US" sz="1400" dirty="0" smtClean="0"/>
              <a:t>Ocean </a:t>
            </a:r>
            <a:r>
              <a:rPr lang="en-US" sz="1400" dirty="0" err="1" smtClean="0"/>
              <a:t>Univ</a:t>
            </a:r>
            <a:endParaRPr lang="en-US" sz="1400" dirty="0" smtClean="0"/>
          </a:p>
          <a:p>
            <a:r>
              <a:rPr lang="en-US" sz="1600" dirty="0" smtClean="0">
                <a:solidFill>
                  <a:srgbClr val="FFFF00"/>
                </a:solidFill>
              </a:rPr>
              <a:t>QIN </a:t>
            </a:r>
            <a:r>
              <a:rPr lang="en-US" sz="1600" dirty="0" smtClean="0">
                <a:solidFill>
                  <a:srgbClr val="FFFF00"/>
                </a:solidFill>
              </a:rPr>
              <a:t>Chuan-</a:t>
            </a:r>
            <a:r>
              <a:rPr lang="en-US" sz="1600" dirty="0" err="1" smtClean="0">
                <a:solidFill>
                  <a:srgbClr val="FFFF00"/>
                </a:solidFill>
              </a:rPr>
              <a:t>xin</a:t>
            </a:r>
            <a:r>
              <a:rPr lang="en-US" sz="1600" dirty="0" smtClean="0"/>
              <a:t>, Ph.D., Associate professor</a:t>
            </a:r>
            <a:br>
              <a:rPr lang="en-US" sz="1600" dirty="0" smtClean="0"/>
            </a:br>
            <a:r>
              <a:rPr lang="en-US" sz="1400" dirty="0" smtClean="0"/>
              <a:t>Marine Fishery Resources </a:t>
            </a:r>
            <a:r>
              <a:rPr lang="en-US" sz="1400" dirty="0" smtClean="0"/>
              <a:t>Division </a:t>
            </a:r>
            <a:r>
              <a:rPr lang="en-US" sz="1400" dirty="0" smtClean="0"/>
              <a:t>South China Sea Fisheries Research Institute, CAFS</a:t>
            </a:r>
            <a:r>
              <a:rPr lang="en-US" sz="1800" dirty="0" smtClean="0"/>
              <a:t/>
            </a:r>
            <a:br>
              <a:rPr lang="en-US" sz="1800" dirty="0" smtClean="0"/>
            </a:br>
            <a:r>
              <a:rPr lang="en-US" sz="1800" dirty="0" smtClean="0"/>
              <a:t> </a:t>
            </a:r>
            <a:br>
              <a:rPr lang="en-US" sz="1800" dirty="0" smtClean="0"/>
            </a:br>
            <a:endParaRPr lang="en-US" sz="1800" dirty="0" smtClean="0"/>
          </a:p>
          <a:p>
            <a:pPr>
              <a:lnSpc>
                <a:spcPct val="80000"/>
              </a:lnSpc>
              <a:defRPr/>
            </a:pPr>
            <a:endParaRPr lang="en-US" sz="2400" dirty="0" smtClean="0"/>
          </a:p>
          <a:p>
            <a:pPr>
              <a:lnSpc>
                <a:spcPct val="80000"/>
              </a:lnSpc>
              <a:defRPr/>
            </a:pPr>
            <a:endParaRPr lang="en-US" sz="2400" dirty="0" smtClean="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idx="4294967295"/>
          </p:nvPr>
        </p:nvSpPr>
        <p:spPr>
          <a:xfrm>
            <a:off x="0" y="292100"/>
            <a:ext cx="8991600" cy="1384300"/>
          </a:xfrm>
        </p:spPr>
        <p:txBody>
          <a:bodyPr/>
          <a:lstStyle/>
          <a:p>
            <a:pPr>
              <a:defRPr/>
            </a:pPr>
            <a:r>
              <a:rPr lang="en-US" dirty="0" smtClean="0"/>
              <a:t>LMR Panel Objective from Honolulu LMR Meeting in 2012:</a:t>
            </a:r>
            <a:endParaRPr lang="en-US" dirty="0" smtClean="0"/>
          </a:p>
        </p:txBody>
      </p:sp>
      <p:sp>
        <p:nvSpPr>
          <p:cNvPr id="318467" name="Rectangle 3"/>
          <p:cNvSpPr>
            <a:spLocks noGrp="1" noChangeArrowheads="1"/>
          </p:cNvSpPr>
          <p:nvPr>
            <p:ph type="body" idx="4294967295"/>
          </p:nvPr>
        </p:nvSpPr>
        <p:spPr>
          <a:xfrm>
            <a:off x="180474" y="1905000"/>
            <a:ext cx="8494294" cy="4953000"/>
          </a:xfrm>
        </p:spPr>
        <p:txBody>
          <a:bodyPr/>
          <a:lstStyle/>
          <a:p>
            <a:pPr>
              <a:lnSpc>
                <a:spcPct val="80000"/>
              </a:lnSpc>
              <a:defRPr/>
            </a:pPr>
            <a:r>
              <a:rPr lang="en-US" sz="3600" dirty="0" smtClean="0">
                <a:cs typeface="Arial" charset="0"/>
              </a:rPr>
              <a:t>LMR aquaculture-based marine fisheries-enhancement collaboration</a:t>
            </a:r>
          </a:p>
          <a:p>
            <a:pPr>
              <a:lnSpc>
                <a:spcPct val="80000"/>
              </a:lnSpc>
              <a:defRPr/>
            </a:pPr>
            <a:endParaRPr lang="en-US" sz="800" dirty="0" smtClean="0">
              <a:cs typeface="Arial" charset="0"/>
            </a:endParaRPr>
          </a:p>
          <a:p>
            <a:pPr lvl="1">
              <a:lnSpc>
                <a:spcPct val="80000"/>
              </a:lnSpc>
              <a:defRPr/>
            </a:pPr>
            <a:r>
              <a:rPr lang="en-US" sz="3600" dirty="0" smtClean="0">
                <a:cs typeface="Arial" charset="0"/>
              </a:rPr>
              <a:t> </a:t>
            </a:r>
            <a:r>
              <a:rPr lang="en-US" sz="3600" dirty="0" smtClean="0">
                <a:cs typeface="Arial" charset="0"/>
              </a:rPr>
              <a:t>~To initiate a China–US collaboration on marine fisheries enhancement involving CAFS and US scientists ~</a:t>
            </a:r>
          </a:p>
          <a:p>
            <a:pPr lvl="2">
              <a:lnSpc>
                <a:spcPct val="80000"/>
              </a:lnSpc>
              <a:defRPr/>
            </a:pPr>
            <a:r>
              <a:rPr lang="en-US" sz="3200" dirty="0" smtClean="0">
                <a:cs typeface="Arial" charset="0"/>
              </a:rPr>
              <a:t>Result:  Scientific Exchange Between Yellow Sea Fisheries Research Institute-CAFS (YSFRI) and Mote Marine Laboratory (MML)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idx="4294967295"/>
          </p:nvPr>
        </p:nvSpPr>
        <p:spPr>
          <a:xfrm>
            <a:off x="0" y="96224"/>
            <a:ext cx="8991600" cy="786063"/>
          </a:xfrm>
        </p:spPr>
        <p:txBody>
          <a:bodyPr/>
          <a:lstStyle/>
          <a:p>
            <a:pPr>
              <a:defRPr/>
            </a:pPr>
            <a:r>
              <a:rPr lang="en-US" dirty="0" smtClean="0"/>
              <a:t>New Collaboration Initiated in 2012</a:t>
            </a:r>
            <a:endParaRPr lang="en-US" dirty="0" smtClean="0"/>
          </a:p>
        </p:txBody>
      </p:sp>
      <p:sp>
        <p:nvSpPr>
          <p:cNvPr id="318467" name="Rectangle 3"/>
          <p:cNvSpPr>
            <a:spLocks noGrp="1" noChangeArrowheads="1"/>
          </p:cNvSpPr>
          <p:nvPr>
            <p:ph type="body" idx="4294967295"/>
          </p:nvPr>
        </p:nvSpPr>
        <p:spPr>
          <a:xfrm>
            <a:off x="152400" y="1002600"/>
            <a:ext cx="8763000" cy="4953000"/>
          </a:xfrm>
        </p:spPr>
        <p:txBody>
          <a:bodyPr/>
          <a:lstStyle/>
          <a:p>
            <a:pPr>
              <a:lnSpc>
                <a:spcPct val="80000"/>
              </a:lnSpc>
              <a:defRPr/>
            </a:pPr>
            <a:r>
              <a:rPr lang="en-US" sz="3600" dirty="0" smtClean="0">
                <a:cs typeface="Arial" charset="0"/>
              </a:rPr>
              <a:t>“The Key Technologies in Rebuilding the Declining Fishery Stocks in Coastal Waters: A Cooperative Program between YSFRI &amp; MML”</a:t>
            </a:r>
          </a:p>
          <a:p>
            <a:pPr>
              <a:lnSpc>
                <a:spcPct val="80000"/>
              </a:lnSpc>
              <a:buNone/>
              <a:defRPr/>
            </a:pPr>
            <a:endParaRPr lang="en-US" sz="800" dirty="0" smtClean="0">
              <a:cs typeface="Arial" charset="0"/>
            </a:endParaRPr>
          </a:p>
          <a:p>
            <a:pPr lvl="1">
              <a:lnSpc>
                <a:spcPct val="80000"/>
              </a:lnSpc>
              <a:defRPr/>
            </a:pPr>
            <a:r>
              <a:rPr lang="en-US" sz="3600" dirty="0" smtClean="0">
                <a:cs typeface="Arial" charset="0"/>
              </a:rPr>
              <a:t> </a:t>
            </a:r>
            <a:r>
              <a:rPr lang="en-US" dirty="0" smtClean="0">
                <a:cs typeface="Arial" charset="0"/>
              </a:rPr>
              <a:t>J</a:t>
            </a:r>
            <a:r>
              <a:rPr lang="en-US" dirty="0" smtClean="0">
                <a:cs typeface="Arial" charset="0"/>
              </a:rPr>
              <a:t>oint YSFRI (CAFS)-MML proposal submitted to China Ministry of Science and Technology in summer 2012</a:t>
            </a:r>
          </a:p>
          <a:p>
            <a:pPr lvl="1">
              <a:lnSpc>
                <a:spcPct val="80000"/>
              </a:lnSpc>
              <a:defRPr/>
            </a:pPr>
            <a:r>
              <a:rPr lang="en-US" dirty="0" smtClean="0">
                <a:cs typeface="Arial" charset="0"/>
              </a:rPr>
              <a:t> Funding was recently approved !!!</a:t>
            </a:r>
          </a:p>
          <a:p>
            <a:pPr lvl="1">
              <a:lnSpc>
                <a:spcPct val="80000"/>
              </a:lnSpc>
              <a:defRPr/>
            </a:pPr>
            <a:r>
              <a:rPr lang="en-US" dirty="0" smtClean="0">
                <a:cs typeface="Arial" charset="0"/>
              </a:rPr>
              <a:t>“… the program aims to develop the key technologies needed for rebuilding declining fisheries stock and their habitat, and improve the assessment system needed to measure, control and ensure success of enhancement effects on declining fishery stocks.” </a:t>
            </a:r>
          </a:p>
          <a:p>
            <a:pPr lvl="1">
              <a:lnSpc>
                <a:spcPct val="80000"/>
              </a:lnSpc>
              <a:defRPr/>
            </a:pPr>
            <a:endParaRPr lang="en-US" sz="3200" dirty="0" smtClean="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p:txBody>
          <a:bodyPr/>
          <a:lstStyle/>
          <a:p>
            <a:pPr eaLnBrk="1" hangingPunct="1"/>
            <a:endParaRPr lang="en-US" dirty="0" smtClean="0">
              <a:solidFill>
                <a:srgbClr val="FF9900"/>
              </a:solidFill>
            </a:endParaRPr>
          </a:p>
        </p:txBody>
      </p:sp>
      <p:pic>
        <p:nvPicPr>
          <p:cNvPr id="202754" name="Picture 3" descr="SCOREteam_lrg"/>
          <p:cNvPicPr>
            <a:picLocks noChangeAspect="1" noChangeArrowheads="1"/>
          </p:cNvPicPr>
          <p:nvPr/>
        </p:nvPicPr>
        <p:blipFill>
          <a:blip r:embed="rId2"/>
          <a:srcRect/>
          <a:stretch>
            <a:fillRect/>
          </a:stretch>
        </p:blipFill>
        <p:spPr bwMode="auto">
          <a:xfrm>
            <a:off x="304800" y="457200"/>
            <a:ext cx="8458200" cy="5908675"/>
          </a:xfrm>
          <a:prstGeom prst="rect">
            <a:avLst/>
          </a:prstGeom>
          <a:noFill/>
          <a:ln w="9525">
            <a:noFill/>
            <a:miter lim="800000"/>
            <a:headEnd/>
            <a:tailEnd/>
          </a:ln>
        </p:spPr>
      </p:pic>
      <p:sp>
        <p:nvSpPr>
          <p:cNvPr id="4" name="TextBox 3"/>
          <p:cNvSpPr txBox="1"/>
          <p:nvPr/>
        </p:nvSpPr>
        <p:spPr>
          <a:xfrm>
            <a:off x="1227221" y="24048"/>
            <a:ext cx="6533147" cy="461665"/>
          </a:xfrm>
          <a:prstGeom prst="rect">
            <a:avLst/>
          </a:prstGeom>
          <a:noFill/>
        </p:spPr>
        <p:txBody>
          <a:bodyPr wrap="square" rtlCol="0">
            <a:spAutoFit/>
          </a:bodyPr>
          <a:lstStyle/>
          <a:p>
            <a:pPr algn="ctr"/>
            <a:r>
              <a:rPr lang="en-US" sz="2400" b="1" dirty="0" smtClean="0">
                <a:solidFill>
                  <a:srgbClr val="FF9900"/>
                </a:solidFill>
                <a:effectLst>
                  <a:outerShdw blurRad="38100" dist="38100" dir="2700000" algn="tl">
                    <a:srgbClr val="000000">
                      <a:alpha val="43137"/>
                    </a:srgbClr>
                  </a:outerShdw>
                </a:effectLst>
              </a:rPr>
              <a:t>Advances in Marine Stock Enhancement</a:t>
            </a:r>
            <a:endParaRPr lang="en-US" sz="2400" b="1" dirty="0">
              <a:solidFill>
                <a:srgbClr val="FF99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228600" y="152400"/>
            <a:ext cx="8534400" cy="1143000"/>
          </a:xfrm>
        </p:spPr>
        <p:txBody>
          <a:bodyPr lIns="92075" tIns="46038" rIns="92075" bIns="46038"/>
          <a:lstStyle/>
          <a:p>
            <a:pPr eaLnBrk="1" hangingPunct="1">
              <a:defRPr/>
            </a:pPr>
            <a:r>
              <a:rPr lang="en-US" sz="3900" b="1" dirty="0" smtClean="0">
                <a:latin typeface="Arial" pitchFamily="34" charset="0"/>
                <a:cs typeface="Arial" pitchFamily="34" charset="0"/>
              </a:rPr>
              <a:t>“A Responsible Approach to Marine Stock Enhancement” *</a:t>
            </a:r>
          </a:p>
        </p:txBody>
      </p:sp>
      <p:sp>
        <p:nvSpPr>
          <p:cNvPr id="52227" name="Rectangle 3"/>
          <p:cNvSpPr>
            <a:spLocks noGrp="1" noChangeArrowheads="1"/>
          </p:cNvSpPr>
          <p:nvPr>
            <p:ph type="body" idx="4294967295"/>
          </p:nvPr>
        </p:nvSpPr>
        <p:spPr>
          <a:xfrm>
            <a:off x="152400" y="1905000"/>
            <a:ext cx="8991600" cy="4800600"/>
          </a:xfrm>
        </p:spPr>
        <p:txBody>
          <a:bodyPr lIns="92075" tIns="46038" rIns="92075" bIns="46038"/>
          <a:lstStyle/>
          <a:p>
            <a:pPr marL="400050" indent="-400050" eaLnBrk="1" hangingPunct="1">
              <a:lnSpc>
                <a:spcPct val="80000"/>
              </a:lnSpc>
              <a:defRPr/>
            </a:pPr>
            <a:r>
              <a:rPr lang="en-US" sz="2400" b="1" dirty="0" smtClean="0">
                <a:solidFill>
                  <a:srgbClr val="FFC000"/>
                </a:solidFill>
                <a:latin typeface="Arial" charset="0"/>
                <a:cs typeface="Arial" charset="0"/>
              </a:rPr>
              <a:t>Stay Within Context of Fisheries Management Plan:</a:t>
            </a:r>
          </a:p>
          <a:p>
            <a:pPr lvl="1" indent="-228600" eaLnBrk="1" hangingPunct="1">
              <a:lnSpc>
                <a:spcPct val="80000"/>
              </a:lnSpc>
              <a:defRPr/>
            </a:pPr>
            <a:r>
              <a:rPr lang="en-US" sz="2000" dirty="0" smtClean="0">
                <a:latin typeface="Arial" charset="0"/>
                <a:cs typeface="Arial" charset="0"/>
              </a:rPr>
              <a:t>1.   Prioritize Species for Enhancement</a:t>
            </a:r>
          </a:p>
          <a:p>
            <a:pPr lvl="1" indent="-228600" eaLnBrk="1" hangingPunct="1">
              <a:lnSpc>
                <a:spcPct val="80000"/>
              </a:lnSpc>
              <a:defRPr/>
            </a:pPr>
            <a:r>
              <a:rPr lang="en-US" sz="2000" dirty="0" smtClean="0">
                <a:latin typeface="Arial" charset="0"/>
                <a:cs typeface="Arial" charset="0"/>
              </a:rPr>
              <a:t>2.  Make Stocking Plan that Fits with and Helps Achieve the Goals of the Fishery Management Plan and Identify the Expectations </a:t>
            </a:r>
            <a:endParaRPr lang="en-US" sz="1800" dirty="0" smtClean="0">
              <a:solidFill>
                <a:schemeClr val="tx2"/>
              </a:solidFill>
              <a:latin typeface="Arial" charset="0"/>
              <a:cs typeface="Arial" charset="0"/>
            </a:endParaRPr>
          </a:p>
          <a:p>
            <a:pPr marL="400050" indent="-400050" eaLnBrk="1" hangingPunct="1">
              <a:lnSpc>
                <a:spcPct val="80000"/>
              </a:lnSpc>
              <a:defRPr/>
            </a:pPr>
            <a:r>
              <a:rPr lang="en-US" sz="2400" b="1" dirty="0" smtClean="0">
                <a:solidFill>
                  <a:srgbClr val="FFC000"/>
                </a:solidFill>
                <a:latin typeface="Arial" charset="0"/>
                <a:cs typeface="Arial" charset="0"/>
              </a:rPr>
              <a:t>Develop Sound Enhancement Strategy:</a:t>
            </a:r>
          </a:p>
          <a:p>
            <a:pPr lvl="1" indent="-228600" eaLnBrk="1" hangingPunct="1">
              <a:lnSpc>
                <a:spcPct val="80000"/>
              </a:lnSpc>
              <a:defRPr/>
            </a:pPr>
            <a:r>
              <a:rPr lang="en-US" sz="2000" dirty="0" smtClean="0">
                <a:latin typeface="Arial" charset="0"/>
                <a:cs typeface="Arial" charset="0"/>
              </a:rPr>
              <a:t>3.  Define Quantitative Measures of Success  </a:t>
            </a:r>
          </a:p>
          <a:p>
            <a:pPr lvl="1" indent="-228600" eaLnBrk="1" hangingPunct="1">
              <a:lnSpc>
                <a:spcPct val="80000"/>
              </a:lnSpc>
              <a:defRPr/>
            </a:pPr>
            <a:r>
              <a:rPr lang="en-US" sz="2000" dirty="0" smtClean="0">
                <a:latin typeface="Arial" charset="0"/>
                <a:cs typeface="Arial" charset="0"/>
              </a:rPr>
              <a:t>4.  Use Genetic Resource Mgmt. to Prevent Deleterious Effects</a:t>
            </a:r>
          </a:p>
          <a:p>
            <a:pPr lvl="1" indent="-228600" eaLnBrk="1" hangingPunct="1">
              <a:lnSpc>
                <a:spcPct val="80000"/>
              </a:lnSpc>
              <a:defRPr/>
            </a:pPr>
            <a:r>
              <a:rPr lang="en-US" sz="2000" dirty="0" smtClean="0">
                <a:latin typeface="Arial" charset="0"/>
                <a:cs typeface="Arial" charset="0"/>
              </a:rPr>
              <a:t>5.  Use Disease and Health Management</a:t>
            </a:r>
          </a:p>
          <a:p>
            <a:pPr lvl="1" indent="-228600" eaLnBrk="1" hangingPunct="1">
              <a:lnSpc>
                <a:spcPct val="80000"/>
              </a:lnSpc>
              <a:defRPr/>
            </a:pPr>
            <a:r>
              <a:rPr lang="en-US" sz="2000" dirty="0" smtClean="0">
                <a:latin typeface="Arial" charset="0"/>
                <a:cs typeface="Arial" charset="0"/>
              </a:rPr>
              <a:t>6.  Consider Ecological, Biological, &amp; Life-History Patterns</a:t>
            </a:r>
          </a:p>
          <a:p>
            <a:pPr lvl="1" indent="-228600" eaLnBrk="1" hangingPunct="1">
              <a:lnSpc>
                <a:spcPct val="80000"/>
              </a:lnSpc>
              <a:defRPr/>
            </a:pPr>
            <a:r>
              <a:rPr lang="en-US" sz="2000" dirty="0" smtClean="0">
                <a:latin typeface="Arial" charset="0"/>
                <a:cs typeface="Arial" charset="0"/>
              </a:rPr>
              <a:t>7.  Identify Hatchery Fish &amp; Assess Stocking Effects</a:t>
            </a:r>
          </a:p>
          <a:p>
            <a:pPr lvl="1" indent="-228600" eaLnBrk="1" hangingPunct="1">
              <a:lnSpc>
                <a:spcPct val="80000"/>
              </a:lnSpc>
              <a:defRPr/>
            </a:pPr>
            <a:r>
              <a:rPr lang="en-US" sz="2000" dirty="0" smtClean="0">
                <a:latin typeface="Arial" charset="0"/>
                <a:cs typeface="Arial" charset="0"/>
              </a:rPr>
              <a:t>8.  Use an Empirical Process to Define Optimal Release Strategies</a:t>
            </a:r>
          </a:p>
          <a:p>
            <a:pPr lvl="1" indent="-228600" eaLnBrk="1" hangingPunct="1">
              <a:lnSpc>
                <a:spcPct val="80000"/>
              </a:lnSpc>
              <a:defRPr/>
            </a:pPr>
            <a:r>
              <a:rPr lang="en-US" sz="2000" dirty="0" smtClean="0">
                <a:latin typeface="Arial" charset="0"/>
                <a:cs typeface="Arial" charset="0"/>
              </a:rPr>
              <a:t>9.  Identify Economic &amp; Policy Guidelines</a:t>
            </a:r>
            <a:r>
              <a:rPr lang="en-US" sz="2000" b="1" dirty="0" smtClean="0">
                <a:solidFill>
                  <a:srgbClr val="FFFF66"/>
                </a:solidFill>
                <a:latin typeface="Arial" charset="0"/>
                <a:cs typeface="Arial" charset="0"/>
              </a:rPr>
              <a:t> </a:t>
            </a:r>
          </a:p>
          <a:p>
            <a:pPr lvl="1" indent="-228600" eaLnBrk="1" hangingPunct="1">
              <a:lnSpc>
                <a:spcPct val="80000"/>
              </a:lnSpc>
              <a:defRPr/>
            </a:pPr>
            <a:r>
              <a:rPr lang="en-US" sz="2000" dirty="0" smtClean="0">
                <a:latin typeface="Arial" charset="0"/>
                <a:cs typeface="Arial" charset="0"/>
              </a:rPr>
              <a:t>10. Use  Adaptive  Management </a:t>
            </a:r>
          </a:p>
          <a:p>
            <a:pPr lvl="1" indent="-228600" algn="ctr" eaLnBrk="1" hangingPunct="1">
              <a:lnSpc>
                <a:spcPct val="80000"/>
              </a:lnSpc>
              <a:buFont typeface="Tahoma" pitchFamily="34" charset="0"/>
              <a:buNone/>
              <a:defRPr/>
            </a:pPr>
            <a:endParaRPr lang="en-US" sz="900" dirty="0" smtClean="0">
              <a:latin typeface="Arial" charset="0"/>
              <a:cs typeface="Arial" charset="0"/>
            </a:endParaRPr>
          </a:p>
          <a:p>
            <a:pPr lvl="1" indent="-228600" algn="ctr" eaLnBrk="1" hangingPunct="1">
              <a:lnSpc>
                <a:spcPct val="80000"/>
              </a:lnSpc>
              <a:buFont typeface="Tahoma" pitchFamily="34" charset="0"/>
              <a:buNone/>
              <a:defRPr/>
            </a:pPr>
            <a:r>
              <a:rPr lang="en-US" sz="2000" b="1" dirty="0" smtClean="0">
                <a:solidFill>
                  <a:schemeClr val="tx1"/>
                </a:solidFill>
                <a:latin typeface="Arial" charset="0"/>
                <a:cs typeface="Arial" charset="0"/>
              </a:rPr>
              <a:t>(* Blankenship &amp; Leber, 1995. Am. Fish. Soc. Symposium 15:67-175)</a:t>
            </a:r>
          </a:p>
          <a:p>
            <a:pPr lvl="1" indent="-228600" eaLnBrk="1" hangingPunct="1">
              <a:lnSpc>
                <a:spcPct val="80000"/>
              </a:lnSpc>
              <a:buFont typeface="Tahoma" pitchFamily="34" charset="0"/>
              <a:buNone/>
              <a:defRPr/>
            </a:pPr>
            <a:r>
              <a:rPr lang="en-US" sz="2000" dirty="0" smtClean="0">
                <a:solidFill>
                  <a:srgbClr val="FF9900"/>
                </a:solidFill>
                <a:latin typeface="Arial" charset="0"/>
                <a:cs typeface="Arial" charset="0"/>
              </a:rPr>
              <a:t> PDF is online at </a:t>
            </a:r>
            <a:r>
              <a:rPr lang="en-US" sz="2000" u="sng" dirty="0" smtClean="0">
                <a:solidFill>
                  <a:srgbClr val="FF9900"/>
                </a:solidFill>
                <a:latin typeface="Arial" charset="0"/>
                <a:cs typeface="Arial" charset="0"/>
              </a:rPr>
              <a:t>www.StockEnhancement.org/science/publications.html</a:t>
            </a:r>
          </a:p>
        </p:txBody>
      </p:sp>
      <p:sp>
        <p:nvSpPr>
          <p:cNvPr id="4" name="TextBox 3"/>
          <p:cNvSpPr txBox="1"/>
          <p:nvPr/>
        </p:nvSpPr>
        <p:spPr>
          <a:xfrm>
            <a:off x="228600" y="1219200"/>
            <a:ext cx="8763000" cy="701675"/>
          </a:xfrm>
          <a:prstGeom prst="rect">
            <a:avLst/>
          </a:prstGeom>
          <a:noFill/>
        </p:spPr>
        <p:txBody>
          <a:bodyPr>
            <a:spAutoFit/>
          </a:bodyPr>
          <a:lstStyle/>
          <a:p>
            <a:pPr algn="ctr" defTabSz="914400" eaLnBrk="0" hangingPunct="0">
              <a:defRPr/>
            </a:pPr>
            <a:r>
              <a:rPr lang="en-US" sz="2000" i="1" dirty="0">
                <a:solidFill>
                  <a:srgbClr val="FFFFFF"/>
                </a:solidFill>
                <a:effectLst>
                  <a:outerShdw blurRad="38100" dist="38100" dir="2700000" algn="tl">
                    <a:srgbClr val="000000">
                      <a:alpha val="43137"/>
                    </a:srgbClr>
                  </a:outerShdw>
                </a:effectLst>
              </a:rPr>
              <a:t>(Spawned by Lee Blankenship, Devin Bartley, Don Kent, Ken Leber, Stan Moberly, </a:t>
            </a:r>
            <a:r>
              <a:rPr lang="en-US" sz="2000" i="1" dirty="0" err="1">
                <a:solidFill>
                  <a:srgbClr val="FFFFFF"/>
                </a:solidFill>
                <a:effectLst>
                  <a:outerShdw blurRad="38100" dist="38100" dir="2700000" algn="tl">
                    <a:srgbClr val="000000">
                      <a:alpha val="43137"/>
                    </a:srgbClr>
                  </a:outerShdw>
                </a:effectLst>
              </a:rPr>
              <a:t>Terje</a:t>
            </a:r>
            <a:r>
              <a:rPr lang="en-US" sz="2000" i="1" dirty="0">
                <a:solidFill>
                  <a:srgbClr val="FFFFFF"/>
                </a:solidFill>
                <a:effectLst>
                  <a:outerShdw blurRad="38100" dist="38100" dir="2700000" algn="tl">
                    <a:srgbClr val="000000">
                      <a:alpha val="43137"/>
                    </a:srgbClr>
                  </a:outerShdw>
                </a:effectLst>
              </a:rPr>
              <a:t> </a:t>
            </a:r>
            <a:r>
              <a:rPr lang="en-US" sz="2000" i="1" dirty="0" err="1">
                <a:solidFill>
                  <a:srgbClr val="FFFFFF"/>
                </a:solidFill>
                <a:effectLst>
                  <a:outerShdw blurRad="38100" dist="38100" dir="2700000" algn="tl">
                    <a:srgbClr val="000000">
                      <a:alpha val="43137"/>
                    </a:srgbClr>
                  </a:outerShdw>
                </a:effectLst>
              </a:rPr>
              <a:t>Sv</a:t>
            </a:r>
            <a:r>
              <a:rPr lang="en-GB" sz="2000" i="1" dirty="0">
                <a:solidFill>
                  <a:srgbClr val="FFFFFF"/>
                </a:solidFill>
                <a:effectLst>
                  <a:outerShdw blurRad="38100" dist="38100" dir="2700000" algn="tl">
                    <a:srgbClr val="000000">
                      <a:alpha val="43137"/>
                    </a:srgbClr>
                  </a:outerShdw>
                </a:effectLst>
              </a:rPr>
              <a:t>å</a:t>
            </a:r>
            <a:r>
              <a:rPr lang="en-US" sz="2000" i="1" dirty="0">
                <a:solidFill>
                  <a:srgbClr val="FFFFFF"/>
                </a:solidFill>
                <a:effectLst>
                  <a:outerShdw blurRad="38100" dist="38100" dir="2700000" algn="tl">
                    <a:srgbClr val="000000">
                      <a:alpha val="43137"/>
                    </a:srgbClr>
                  </a:outerShdw>
                </a:effectLst>
              </a:rPr>
              <a:t>sand, Katsumi Tsukamoto [and Rich Lincoln])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idx="4294967295"/>
          </p:nvPr>
        </p:nvSpPr>
        <p:spPr>
          <a:xfrm>
            <a:off x="0" y="204528"/>
            <a:ext cx="8991600" cy="1074815"/>
          </a:xfrm>
        </p:spPr>
        <p:txBody>
          <a:bodyPr/>
          <a:lstStyle/>
          <a:p>
            <a:pPr>
              <a:defRPr/>
            </a:pPr>
            <a:r>
              <a:rPr lang="en-US" dirty="0" smtClean="0"/>
              <a:t>Key Advances in Development of Culture-Based Fisheries</a:t>
            </a:r>
          </a:p>
        </p:txBody>
      </p:sp>
      <p:sp>
        <p:nvSpPr>
          <p:cNvPr id="318467" name="Rectangle 3"/>
          <p:cNvSpPr>
            <a:spLocks noGrp="1" noChangeArrowheads="1"/>
          </p:cNvSpPr>
          <p:nvPr>
            <p:ph type="body" idx="4294967295"/>
          </p:nvPr>
        </p:nvSpPr>
        <p:spPr>
          <a:xfrm>
            <a:off x="152400" y="1411688"/>
            <a:ext cx="8763000" cy="5446312"/>
          </a:xfrm>
        </p:spPr>
        <p:txBody>
          <a:bodyPr/>
          <a:lstStyle/>
          <a:p>
            <a:pPr>
              <a:lnSpc>
                <a:spcPct val="80000"/>
              </a:lnSpc>
              <a:defRPr/>
            </a:pPr>
            <a:r>
              <a:rPr lang="en-US" sz="2400" dirty="0" smtClean="0">
                <a:cs typeface="Arial" charset="0"/>
              </a:rPr>
              <a:t>Large increase since 1990 in scientific publications --  leading to greater awareness among all stakeholders of the issues, pitfalls, progress, and opportunities</a:t>
            </a:r>
          </a:p>
          <a:p>
            <a:pPr>
              <a:lnSpc>
                <a:spcPct val="80000"/>
              </a:lnSpc>
              <a:defRPr/>
            </a:pPr>
            <a:endParaRPr lang="en-US" sz="1000" dirty="0" smtClean="0">
              <a:cs typeface="Arial" charset="0"/>
            </a:endParaRPr>
          </a:p>
          <a:p>
            <a:pPr>
              <a:lnSpc>
                <a:spcPct val="80000"/>
              </a:lnSpc>
              <a:defRPr/>
            </a:pPr>
            <a:r>
              <a:rPr lang="en-US" sz="2400" dirty="0" smtClean="0">
                <a:cs typeface="Arial" charset="0"/>
              </a:rPr>
              <a:t>Adaptive management has </a:t>
            </a:r>
            <a:r>
              <a:rPr lang="en-US" sz="2400" dirty="0" smtClean="0">
                <a:cs typeface="Arial" charset="0"/>
              </a:rPr>
              <a:t>fostered optimization </a:t>
            </a:r>
            <a:r>
              <a:rPr lang="en-US" sz="2400" dirty="0" smtClean="0">
                <a:cs typeface="Arial" charset="0"/>
              </a:rPr>
              <a:t>of release </a:t>
            </a:r>
            <a:r>
              <a:rPr lang="en-US" sz="2400" dirty="0" smtClean="0">
                <a:cs typeface="Arial" charset="0"/>
              </a:rPr>
              <a:t>strategies</a:t>
            </a:r>
            <a:r>
              <a:rPr lang="en-US" sz="2400" dirty="0" smtClean="0">
                <a:cs typeface="Arial" charset="0"/>
              </a:rPr>
              <a:t>, </a:t>
            </a:r>
            <a:r>
              <a:rPr lang="en-US" sz="2400" dirty="0" smtClean="0">
                <a:cs typeface="Arial" charset="0"/>
              </a:rPr>
              <a:t>markedly increasing hatchery-release impact</a:t>
            </a:r>
          </a:p>
          <a:p>
            <a:pPr>
              <a:lnSpc>
                <a:spcPct val="80000"/>
              </a:lnSpc>
              <a:defRPr/>
            </a:pPr>
            <a:endParaRPr lang="en-US" sz="1000" dirty="0" smtClean="0">
              <a:cs typeface="Arial" charset="0"/>
            </a:endParaRPr>
          </a:p>
          <a:p>
            <a:pPr>
              <a:lnSpc>
                <a:spcPct val="80000"/>
              </a:lnSpc>
              <a:defRPr/>
            </a:pPr>
            <a:r>
              <a:rPr lang="en-US" sz="2400" dirty="0" smtClean="0">
                <a:cs typeface="Arial" charset="0"/>
              </a:rPr>
              <a:t>“Responsible Approach” </a:t>
            </a:r>
            <a:r>
              <a:rPr lang="en-US" sz="2400" dirty="0" smtClean="0">
                <a:cs typeface="Arial" charset="0"/>
                <a:sym typeface="Wingdings" pitchFamily="2" charset="2"/>
              </a:rPr>
              <a:t></a:t>
            </a:r>
            <a:r>
              <a:rPr lang="en-US" sz="2400" dirty="0" smtClean="0">
                <a:cs typeface="Arial" charset="0"/>
              </a:rPr>
              <a:t> adapted to local circumstances </a:t>
            </a:r>
          </a:p>
          <a:p>
            <a:pPr>
              <a:lnSpc>
                <a:spcPct val="80000"/>
              </a:lnSpc>
              <a:defRPr/>
            </a:pPr>
            <a:endParaRPr lang="en-US" sz="1000" dirty="0" smtClean="0">
              <a:cs typeface="Arial" charset="0"/>
            </a:endParaRPr>
          </a:p>
          <a:p>
            <a:pPr>
              <a:lnSpc>
                <a:spcPct val="80000"/>
              </a:lnSpc>
              <a:defRPr/>
            </a:pPr>
            <a:r>
              <a:rPr lang="en-US" sz="2400" dirty="0" smtClean="0">
                <a:cs typeface="Arial" charset="0"/>
              </a:rPr>
              <a:t>Clear examples of success</a:t>
            </a:r>
          </a:p>
          <a:p>
            <a:pPr lvl="1">
              <a:lnSpc>
                <a:spcPct val="80000"/>
              </a:lnSpc>
              <a:defRPr/>
            </a:pPr>
            <a:r>
              <a:rPr lang="en-US" sz="2000" dirty="0" smtClean="0">
                <a:cs typeface="Arial" charset="0"/>
              </a:rPr>
              <a:t>Hokkaido scallops – large scale restoration of scallop fishery </a:t>
            </a:r>
          </a:p>
          <a:p>
            <a:pPr lvl="1">
              <a:lnSpc>
                <a:spcPct val="80000"/>
              </a:lnSpc>
              <a:defRPr/>
            </a:pPr>
            <a:r>
              <a:rPr lang="en-US" sz="2000" dirty="0" err="1" smtClean="0">
                <a:cs typeface="Arial" charset="0"/>
              </a:rPr>
              <a:t>Zhangzidao</a:t>
            </a:r>
            <a:r>
              <a:rPr lang="en-US" sz="2000" dirty="0" smtClean="0">
                <a:cs typeface="Arial" charset="0"/>
              </a:rPr>
              <a:t> scallops – expansion of the success in Hokkaido</a:t>
            </a:r>
          </a:p>
          <a:p>
            <a:pPr lvl="1">
              <a:lnSpc>
                <a:spcPct val="80000"/>
              </a:lnSpc>
              <a:defRPr/>
            </a:pPr>
            <a:r>
              <a:rPr lang="en-US" sz="2000" dirty="0" smtClean="0">
                <a:cs typeface="Arial" charset="0"/>
              </a:rPr>
              <a:t>Coho salmon in Japan; variable success with several other species</a:t>
            </a:r>
          </a:p>
          <a:p>
            <a:pPr lvl="1">
              <a:lnSpc>
                <a:spcPct val="80000"/>
              </a:lnSpc>
              <a:defRPr/>
            </a:pPr>
            <a:r>
              <a:rPr lang="en-US" sz="2000" dirty="0" smtClean="0">
                <a:cs typeface="Arial" charset="0"/>
              </a:rPr>
              <a:t>Sport fisheries supplementation and restoration in US</a:t>
            </a:r>
          </a:p>
          <a:p>
            <a:pPr lvl="1">
              <a:lnSpc>
                <a:spcPct val="80000"/>
              </a:lnSpc>
              <a:defRPr/>
            </a:pPr>
            <a:r>
              <a:rPr lang="en-US" sz="2000" dirty="0" smtClean="0">
                <a:cs typeface="Arial" charset="0"/>
              </a:rPr>
              <a:t>Australian </a:t>
            </a:r>
            <a:r>
              <a:rPr lang="en-US" sz="2000" dirty="0" smtClean="0">
                <a:cs typeface="Arial" charset="0"/>
              </a:rPr>
              <a:t>pilot-scale </a:t>
            </a:r>
            <a:r>
              <a:rPr lang="en-US" sz="2000" dirty="0" smtClean="0">
                <a:cs typeface="Arial" charset="0"/>
              </a:rPr>
              <a:t>success with black bream; </a:t>
            </a:r>
          </a:p>
          <a:p>
            <a:pPr lvl="1">
              <a:lnSpc>
                <a:spcPct val="80000"/>
              </a:lnSpc>
              <a:defRPr/>
            </a:pPr>
            <a:r>
              <a:rPr lang="en-US" sz="2000" dirty="0" smtClean="0">
                <a:cs typeface="Arial" charset="0"/>
              </a:rPr>
              <a:t>Carp, barramundi, etc. lake &amp; reservoir stocking</a:t>
            </a:r>
          </a:p>
          <a:p>
            <a:pPr lvl="1">
              <a:lnSpc>
                <a:spcPct val="80000"/>
              </a:lnSpc>
              <a:defRPr/>
            </a:pPr>
            <a:endParaRPr lang="en-US" sz="2000" dirty="0" smtClean="0">
              <a:cs typeface="Arial" charset="0"/>
            </a:endParaRPr>
          </a:p>
          <a:p>
            <a:pPr lvl="1">
              <a:lnSpc>
                <a:spcPct val="80000"/>
              </a:lnSpc>
              <a:defRPr/>
            </a:pPr>
            <a:endParaRPr lang="en-US" sz="2000" dirty="0" smtClean="0">
              <a:cs typeface="Arial" charset="0"/>
            </a:endParaRPr>
          </a:p>
        </p:txBody>
      </p:sp>
      <p:sp>
        <p:nvSpPr>
          <p:cNvPr id="318468" name="Text Box 4"/>
          <p:cNvSpPr txBox="1">
            <a:spLocks noChangeArrowheads="1"/>
          </p:cNvSpPr>
          <p:nvPr/>
        </p:nvSpPr>
        <p:spPr bwMode="auto">
          <a:xfrm>
            <a:off x="304800" y="6272472"/>
            <a:ext cx="8229600" cy="646331"/>
          </a:xfrm>
          <a:prstGeom prst="rect">
            <a:avLst/>
          </a:prstGeom>
          <a:noFill/>
          <a:ln w="9525" algn="ctr">
            <a:noFill/>
            <a:miter lim="800000"/>
            <a:headEnd/>
            <a:tailEnd/>
          </a:ln>
          <a:effectLst/>
        </p:spPr>
        <p:txBody>
          <a:bodyPr>
            <a:spAutoFit/>
          </a:bodyPr>
          <a:lstStyle/>
          <a:p>
            <a:pPr algn="ctr" defTabSz="914400" eaLnBrk="0" hangingPunct="0">
              <a:spcBef>
                <a:spcPct val="20000"/>
              </a:spcBef>
              <a:buClr>
                <a:srgbClr val="FFCC00"/>
              </a:buClr>
              <a:buSzPct val="120000"/>
              <a:defRPr/>
            </a:pPr>
            <a:r>
              <a:rPr lang="en-US" b="1" dirty="0" smtClean="0">
                <a:solidFill>
                  <a:srgbClr val="FFFFFF"/>
                </a:solidFill>
                <a:effectLst>
                  <a:outerShdw blurRad="38100" dist="38100" dir="2700000" algn="tl">
                    <a:srgbClr val="000000"/>
                  </a:outerShdw>
                </a:effectLst>
              </a:rPr>
              <a:t>(</a:t>
            </a:r>
            <a:r>
              <a:rPr lang="en-US" b="1" i="1" dirty="0" smtClean="0">
                <a:solidFill>
                  <a:srgbClr val="FFFFFF"/>
                </a:solidFill>
                <a:effectLst>
                  <a:outerShdw blurRad="38100" dist="38100" dir="2700000" algn="tl">
                    <a:srgbClr val="000000"/>
                  </a:outerShdw>
                </a:effectLst>
              </a:rPr>
              <a:t>Leber</a:t>
            </a:r>
            <a:r>
              <a:rPr lang="en-US" b="1" i="1" dirty="0">
                <a:solidFill>
                  <a:srgbClr val="FFFFFF"/>
                </a:solidFill>
                <a:effectLst>
                  <a:outerShdw blurRad="38100" dist="38100" dir="2700000" algn="tl">
                    <a:srgbClr val="000000"/>
                  </a:outerShdw>
                </a:effectLst>
              </a:rPr>
              <a:t>, K.M., in </a:t>
            </a:r>
            <a:r>
              <a:rPr lang="en-US" b="1" i="1" dirty="0" smtClean="0">
                <a:solidFill>
                  <a:srgbClr val="FFFFFF"/>
                </a:solidFill>
                <a:effectLst>
                  <a:outerShdw blurRad="38100" dist="38100" dir="2700000" algn="tl">
                    <a:srgbClr val="000000"/>
                  </a:outerShdw>
                </a:effectLst>
              </a:rPr>
              <a:t>press – Marine Fisheries Enhancement: Coming of Age in the New Millennium</a:t>
            </a:r>
            <a:r>
              <a:rPr lang="en-US" b="1" dirty="0" smtClean="0">
                <a:solidFill>
                  <a:srgbClr val="FFFFFF"/>
                </a:solidFill>
                <a:effectLst>
                  <a:outerShdw blurRad="38100" dist="38100" dir="2700000" algn="tl">
                    <a:srgbClr val="000000"/>
                  </a:outerShdw>
                </a:effectLst>
              </a:rPr>
              <a:t>)</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1384300"/>
          </a:xfrm>
        </p:spPr>
        <p:txBody>
          <a:bodyPr/>
          <a:lstStyle/>
          <a:p>
            <a:pPr eaLnBrk="1" hangingPunct="1">
              <a:defRPr/>
            </a:pPr>
            <a:r>
              <a:rPr lang="en-US" sz="3200" dirty="0" smtClean="0">
                <a:latin typeface="Arial" pitchFamily="34" charset="0"/>
                <a:cs typeface="Arial" pitchFamily="34" charset="0"/>
              </a:rPr>
              <a:t>Focused Research on Release </a:t>
            </a:r>
            <a:r>
              <a:rPr lang="en-US" sz="3200" dirty="0" smtClean="0">
                <a:latin typeface="Arial" pitchFamily="34" charset="0"/>
                <a:cs typeface="Arial" pitchFamily="34" charset="0"/>
              </a:rPr>
              <a:t>Variables: </a:t>
            </a:r>
            <a:br>
              <a:rPr lang="en-US" sz="3200" dirty="0" smtClean="0">
                <a:latin typeface="Arial" pitchFamily="34" charset="0"/>
                <a:cs typeface="Arial" pitchFamily="34" charset="0"/>
              </a:rPr>
            </a:br>
            <a:r>
              <a:rPr lang="en-US" sz="3200" dirty="0" smtClean="0">
                <a:latin typeface="Arial" pitchFamily="34" charset="0"/>
                <a:cs typeface="Arial" pitchFamily="34" charset="0"/>
              </a:rPr>
              <a:t>Critical Uncertainties</a:t>
            </a:r>
          </a:p>
        </p:txBody>
      </p:sp>
      <p:sp>
        <p:nvSpPr>
          <p:cNvPr id="56323" name="Rectangle 3"/>
          <p:cNvSpPr>
            <a:spLocks noGrp="1" noChangeArrowheads="1"/>
          </p:cNvSpPr>
          <p:nvPr>
            <p:ph type="body" idx="1"/>
          </p:nvPr>
        </p:nvSpPr>
        <p:spPr>
          <a:xfrm>
            <a:off x="457200" y="1371600"/>
            <a:ext cx="8229600" cy="4343400"/>
          </a:xfrm>
        </p:spPr>
        <p:txBody>
          <a:bodyPr/>
          <a:lstStyle/>
          <a:p>
            <a:pPr eaLnBrk="1" hangingPunct="1">
              <a:defRPr/>
            </a:pPr>
            <a:r>
              <a:rPr lang="en-US" sz="2800" dirty="0" smtClean="0">
                <a:latin typeface="Arial" pitchFamily="34" charset="0"/>
                <a:cs typeface="Arial" pitchFamily="34" charset="0"/>
              </a:rPr>
              <a:t>Critical Choices Managers of Hatchery Releases Need to Make</a:t>
            </a:r>
          </a:p>
          <a:p>
            <a:pPr lvl="1" eaLnBrk="1" hangingPunct="1">
              <a:defRPr/>
            </a:pPr>
            <a:r>
              <a:rPr lang="en-US" sz="2400" dirty="0" smtClean="0">
                <a:latin typeface="Arial" pitchFamily="34" charset="0"/>
                <a:cs typeface="Arial" pitchFamily="34" charset="0"/>
              </a:rPr>
              <a:t>Tag type, tag placement, tagged proportion</a:t>
            </a:r>
          </a:p>
          <a:p>
            <a:pPr lvl="1" eaLnBrk="1" hangingPunct="1">
              <a:defRPr/>
            </a:pPr>
            <a:r>
              <a:rPr lang="en-US" sz="2400" dirty="0" smtClean="0">
                <a:latin typeface="Arial" pitchFamily="34" charset="0"/>
                <a:cs typeface="Arial" pitchFamily="34" charset="0"/>
              </a:rPr>
              <a:t>Acclimation at release site</a:t>
            </a:r>
          </a:p>
          <a:p>
            <a:pPr lvl="1" eaLnBrk="1" hangingPunct="1">
              <a:defRPr/>
            </a:pPr>
            <a:r>
              <a:rPr lang="en-US" sz="2400" dirty="0" smtClean="0">
                <a:latin typeface="Arial" pitchFamily="34" charset="0"/>
                <a:cs typeface="Arial" pitchFamily="34" charset="0"/>
              </a:rPr>
              <a:t>Size-at-release (SAR)</a:t>
            </a:r>
          </a:p>
          <a:p>
            <a:pPr lvl="1" eaLnBrk="1" hangingPunct="1">
              <a:defRPr/>
            </a:pPr>
            <a:r>
              <a:rPr lang="en-US" sz="2400" dirty="0" smtClean="0">
                <a:latin typeface="Arial" pitchFamily="34" charset="0"/>
                <a:cs typeface="Arial" pitchFamily="34" charset="0"/>
              </a:rPr>
              <a:t>Season and tidal timing</a:t>
            </a:r>
          </a:p>
          <a:p>
            <a:pPr lvl="1" eaLnBrk="1" hangingPunct="1">
              <a:defRPr/>
            </a:pPr>
            <a:r>
              <a:rPr lang="en-US" sz="2400" dirty="0" smtClean="0">
                <a:latin typeface="Arial" pitchFamily="34" charset="0"/>
                <a:cs typeface="Arial" pitchFamily="34" charset="0"/>
              </a:rPr>
              <a:t>Release habitat/</a:t>
            </a:r>
            <a:r>
              <a:rPr lang="en-US" sz="2000" dirty="0" smtClean="0">
                <a:latin typeface="Arial" pitchFamily="34" charset="0"/>
                <a:cs typeface="Arial" pitchFamily="34" charset="0"/>
              </a:rPr>
              <a:t>microhabitat</a:t>
            </a:r>
            <a:endParaRPr lang="en-US" sz="2400" dirty="0" smtClean="0">
              <a:latin typeface="Arial" pitchFamily="34" charset="0"/>
              <a:cs typeface="Arial" pitchFamily="34" charset="0"/>
            </a:endParaRPr>
          </a:p>
          <a:p>
            <a:pPr lvl="1" eaLnBrk="1" hangingPunct="1">
              <a:defRPr/>
            </a:pPr>
            <a:r>
              <a:rPr lang="en-US" sz="2400" dirty="0" smtClean="0">
                <a:latin typeface="Arial" pitchFamily="34" charset="0"/>
                <a:cs typeface="Arial" pitchFamily="34" charset="0"/>
              </a:rPr>
              <a:t>Effects of interactions</a:t>
            </a:r>
            <a:endParaRPr lang="en-US" sz="2000" dirty="0" smtClean="0">
              <a:latin typeface="Arial" pitchFamily="34" charset="0"/>
              <a:cs typeface="Arial" pitchFamily="34" charset="0"/>
            </a:endParaRPr>
          </a:p>
          <a:p>
            <a:pPr lvl="1" eaLnBrk="1" hangingPunct="1">
              <a:defRPr/>
            </a:pPr>
            <a:r>
              <a:rPr lang="en-US" sz="2400" dirty="0" smtClean="0">
                <a:latin typeface="Arial" pitchFamily="34" charset="0"/>
                <a:cs typeface="Arial" pitchFamily="34" charset="0"/>
              </a:rPr>
              <a:t>Release magnitude</a:t>
            </a:r>
          </a:p>
        </p:txBody>
      </p:sp>
      <p:sp>
        <p:nvSpPr>
          <p:cNvPr id="185347" name="AutoShape 4"/>
          <p:cNvSpPr>
            <a:spLocks/>
          </p:cNvSpPr>
          <p:nvPr/>
        </p:nvSpPr>
        <p:spPr bwMode="auto">
          <a:xfrm>
            <a:off x="1295400" y="2743200"/>
            <a:ext cx="7162800" cy="2667000"/>
          </a:xfrm>
          <a:prstGeom prst="rightBrace">
            <a:avLst>
              <a:gd name="adj1" fmla="val 8333"/>
              <a:gd name="adj2" fmla="val 50000"/>
            </a:avLst>
          </a:prstGeom>
          <a:solidFill>
            <a:srgbClr val="FF9900">
              <a:alpha val="25098"/>
            </a:srgbClr>
          </a:solidFill>
          <a:ln w="12700">
            <a:solidFill>
              <a:srgbClr val="00CCFF"/>
            </a:solidFill>
            <a:round/>
            <a:headEnd/>
            <a:tailEnd/>
          </a:ln>
        </p:spPr>
        <p:txBody>
          <a:bodyPr wrap="none" anchor="ctr"/>
          <a:lstStyle/>
          <a:p>
            <a:pPr defTabSz="914400" eaLnBrk="0" hangingPunct="0"/>
            <a:endParaRPr lang="en-US">
              <a:solidFill>
                <a:srgbClr val="FFFFFF"/>
              </a:solidFill>
              <a:latin typeface="Tahoma" pitchFamily="34" charset="0"/>
            </a:endParaRPr>
          </a:p>
        </p:txBody>
      </p:sp>
      <p:sp>
        <p:nvSpPr>
          <p:cNvPr id="185348" name="WordArt 5"/>
          <p:cNvSpPr>
            <a:spLocks noChangeArrowheads="1" noChangeShapeType="1" noTextEdit="1"/>
          </p:cNvSpPr>
          <p:nvPr/>
        </p:nvSpPr>
        <p:spPr bwMode="auto">
          <a:xfrm>
            <a:off x="5686425" y="3514725"/>
            <a:ext cx="3152775" cy="47625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CCFFFF"/>
                  </a:solidFill>
                  <a:round/>
                  <a:headEnd/>
                  <a:tailEnd/>
                </a:ln>
                <a:solidFill>
                  <a:srgbClr val="FFCC99"/>
                </a:solidFill>
                <a:latin typeface="Gloucester MT Extra Condensed"/>
              </a:rPr>
              <a:t>Optimize Release Strategies</a:t>
            </a:r>
          </a:p>
        </p:txBody>
      </p:sp>
      <p:sp>
        <p:nvSpPr>
          <p:cNvPr id="185349" name="WordArt 6"/>
          <p:cNvSpPr>
            <a:spLocks noChangeArrowheads="1" noChangeShapeType="1" noTextEdit="1"/>
          </p:cNvSpPr>
          <p:nvPr/>
        </p:nvSpPr>
        <p:spPr bwMode="auto">
          <a:xfrm>
            <a:off x="5715000" y="4243388"/>
            <a:ext cx="2971800" cy="481012"/>
          </a:xfrm>
          <a:prstGeom prst="rect">
            <a:avLst/>
          </a:prstGeom>
        </p:spPr>
        <p:txBody>
          <a:bodyPr wrap="none" fromWordArt="1">
            <a:prstTxWarp prst="textCanDown">
              <a:avLst>
                <a:gd name="adj" fmla="val 33333"/>
              </a:avLst>
            </a:prstTxWarp>
          </a:bodyPr>
          <a:lstStyle/>
          <a:p>
            <a:pPr algn="ctr"/>
            <a:r>
              <a:rPr lang="en-US" sz="1600" kern="10">
                <a:ln w="9525">
                  <a:solidFill>
                    <a:srgbClr val="CCFFFF"/>
                  </a:solidFill>
                  <a:round/>
                  <a:headEnd/>
                  <a:tailEnd/>
                </a:ln>
                <a:solidFill>
                  <a:srgbClr val="FFCC99"/>
                </a:solidFill>
                <a:latin typeface="Arial"/>
                <a:cs typeface="Arial"/>
              </a:rPr>
              <a:t>To Maximize Survival</a:t>
            </a:r>
          </a:p>
        </p:txBody>
      </p:sp>
      <p:sp>
        <p:nvSpPr>
          <p:cNvPr id="65544" name="Text Box 8"/>
          <p:cNvSpPr txBox="1">
            <a:spLocks noChangeArrowheads="1"/>
          </p:cNvSpPr>
          <p:nvPr/>
        </p:nvSpPr>
        <p:spPr bwMode="auto">
          <a:xfrm>
            <a:off x="228600" y="5791200"/>
            <a:ext cx="8610600" cy="641350"/>
          </a:xfrm>
          <a:prstGeom prst="rect">
            <a:avLst/>
          </a:prstGeom>
          <a:noFill/>
          <a:ln w="9525" algn="ctr">
            <a:noFill/>
            <a:miter lim="800000"/>
            <a:headEnd/>
            <a:tailEnd/>
          </a:ln>
          <a:effectLst/>
        </p:spPr>
        <p:txBody>
          <a:bodyPr>
            <a:spAutoFit/>
          </a:bodyPr>
          <a:lstStyle/>
          <a:p>
            <a:pPr defTabSz="914400" eaLnBrk="0" hangingPunct="0">
              <a:spcBef>
                <a:spcPct val="20000"/>
              </a:spcBef>
              <a:buClr>
                <a:srgbClr val="FFCC00"/>
              </a:buClr>
              <a:buSzPct val="120000"/>
              <a:buFontTx/>
              <a:buChar char="•"/>
              <a:defRPr/>
            </a:pPr>
            <a:r>
              <a:rPr lang="en-US" b="1" i="1" dirty="0">
                <a:solidFill>
                  <a:srgbClr val="FFFFFF"/>
                </a:solidFill>
                <a:effectLst>
                  <a:outerShdw blurRad="38100" dist="38100" dir="2700000" algn="tl">
                    <a:srgbClr val="000000"/>
                  </a:outerShdw>
                </a:effectLst>
              </a:rPr>
              <a:t> </a:t>
            </a:r>
            <a:r>
              <a:rPr lang="en-US" b="1" i="1" dirty="0" smtClean="0">
                <a:solidFill>
                  <a:srgbClr val="FFFFFF"/>
                </a:solidFill>
                <a:effectLst>
                  <a:outerShdw blurRad="38100" dist="38100" dir="2700000" algn="tl">
                    <a:srgbClr val="000000"/>
                  </a:outerShdw>
                </a:effectLst>
              </a:rPr>
              <a:t>U</a:t>
            </a:r>
            <a:r>
              <a:rPr lang="en-US" b="1" i="1" dirty="0" smtClean="0">
                <a:solidFill>
                  <a:srgbClr val="FFFFFF"/>
                </a:solidFill>
                <a:effectLst>
                  <a:outerShdw blurRad="38100" dist="38100" dir="2700000" algn="tl">
                    <a:srgbClr val="000000"/>
                  </a:outerShdw>
                </a:effectLst>
              </a:rPr>
              <a:t>se </a:t>
            </a:r>
            <a:r>
              <a:rPr lang="en-US" b="1" i="1" dirty="0">
                <a:solidFill>
                  <a:srgbClr val="FFFFFF"/>
                </a:solidFill>
                <a:effectLst>
                  <a:outerShdw blurRad="38100" dist="38100" dir="2700000" algn="tl">
                    <a:srgbClr val="000000"/>
                  </a:outerShdw>
                </a:effectLst>
              </a:rPr>
              <a:t>of pilot studies and adaptive management to optimize release strategies is key to understanding effects and effectiveness and efficiencies</a:t>
            </a:r>
            <a:endParaRPr lang="en-US" dirty="0">
              <a:solidFill>
                <a:srgbClr val="FFFFFF"/>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1_Default Design">
  <a:themeElements>
    <a:clrScheme name="">
      <a:dk1>
        <a:srgbClr val="000000"/>
      </a:dk1>
      <a:lt1>
        <a:srgbClr val="0000CC"/>
      </a:lt1>
      <a:dk2>
        <a:srgbClr val="000000"/>
      </a:dk2>
      <a:lt2>
        <a:srgbClr val="808080"/>
      </a:lt2>
      <a:accent1>
        <a:srgbClr val="00CC99"/>
      </a:accent1>
      <a:accent2>
        <a:srgbClr val="3333CC"/>
      </a:accent2>
      <a:accent3>
        <a:srgbClr val="AAAAE2"/>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Default Design">
  <a:themeElements>
    <a:clrScheme name="">
      <a:dk1>
        <a:srgbClr val="919191"/>
      </a:dk1>
      <a:lt1>
        <a:srgbClr val="FFFFFF"/>
      </a:lt1>
      <a:dk2>
        <a:srgbClr val="063DE8"/>
      </a:dk2>
      <a:lt2>
        <a:srgbClr val="FAFD00"/>
      </a:lt2>
      <a:accent1>
        <a:srgbClr val="FC0128"/>
      </a:accent1>
      <a:accent2>
        <a:srgbClr val="00AE00"/>
      </a:accent2>
      <a:accent3>
        <a:srgbClr val="AAAFF2"/>
      </a:accent3>
      <a:accent4>
        <a:srgbClr val="DADADA"/>
      </a:accent4>
      <a:accent5>
        <a:srgbClr val="FDAAAC"/>
      </a:accent5>
      <a:accent6>
        <a:srgbClr val="009D00"/>
      </a:accent6>
      <a:hlink>
        <a:srgbClr val="FC0128"/>
      </a:hlink>
      <a:folHlink>
        <a:srgbClr val="CECECE"/>
      </a:folHlink>
    </a:clrScheme>
    <a:fontScheme name="1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1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1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1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
      <a:dk1>
        <a:srgbClr val="919191"/>
      </a:dk1>
      <a:lt1>
        <a:srgbClr val="FFFFFF"/>
      </a:lt1>
      <a:dk2>
        <a:srgbClr val="063DE8"/>
      </a:dk2>
      <a:lt2>
        <a:srgbClr val="FAFD00"/>
      </a:lt2>
      <a:accent1>
        <a:srgbClr val="FC0128"/>
      </a:accent1>
      <a:accent2>
        <a:srgbClr val="00AE00"/>
      </a:accent2>
      <a:accent3>
        <a:srgbClr val="AAAFF2"/>
      </a:accent3>
      <a:accent4>
        <a:srgbClr val="DADADA"/>
      </a:accent4>
      <a:accent5>
        <a:srgbClr val="FDAAAC"/>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6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6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
      <a:dk1>
        <a:srgbClr val="919191"/>
      </a:dk1>
      <a:lt1>
        <a:srgbClr val="FFFFFF"/>
      </a:lt1>
      <a:dk2>
        <a:srgbClr val="063DE8"/>
      </a:dk2>
      <a:lt2>
        <a:srgbClr val="FAFD00"/>
      </a:lt2>
      <a:accent1>
        <a:srgbClr val="FC0128"/>
      </a:accent1>
      <a:accent2>
        <a:srgbClr val="00AE00"/>
      </a:accent2>
      <a:accent3>
        <a:srgbClr val="AAAFF2"/>
      </a:accent3>
      <a:accent4>
        <a:srgbClr val="DADADA"/>
      </a:accent4>
      <a:accent5>
        <a:srgbClr val="FDAAAC"/>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
      <a:dk1>
        <a:srgbClr val="919191"/>
      </a:dk1>
      <a:lt1>
        <a:srgbClr val="FFFFFF"/>
      </a:lt1>
      <a:dk2>
        <a:srgbClr val="063DE8"/>
      </a:dk2>
      <a:lt2>
        <a:srgbClr val="FAFD00"/>
      </a:lt2>
      <a:accent1>
        <a:srgbClr val="FC0128"/>
      </a:accent1>
      <a:accent2>
        <a:srgbClr val="00AE00"/>
      </a:accent2>
      <a:accent3>
        <a:srgbClr val="AAAFF2"/>
      </a:accent3>
      <a:accent4>
        <a:srgbClr val="DADADA"/>
      </a:accent4>
      <a:accent5>
        <a:srgbClr val="FDAAAC"/>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0487" tIns="44450" rIns="90487" bIns="4445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63DE8"/>
            </a:solidFill>
            <a:effectLst/>
            <a:latin typeface="Helvetic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0487" tIns="44450" rIns="90487" bIns="4445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063DE8"/>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2019</TotalTime>
  <Words>1388</Words>
  <Application>Microsoft Office PowerPoint</Application>
  <PresentationFormat>On-screen Show (4:3)</PresentationFormat>
  <Paragraphs>268</Paragraphs>
  <Slides>30</Slides>
  <Notes>5</Notes>
  <HiddenSlides>0</HiddenSlides>
  <MMClips>0</MMClips>
  <ScaleCrop>false</ScaleCrop>
  <HeadingPairs>
    <vt:vector size="6" baseType="variant">
      <vt:variant>
        <vt:lpstr>Theme</vt:lpstr>
      </vt:variant>
      <vt:variant>
        <vt:i4>11</vt:i4>
      </vt:variant>
      <vt:variant>
        <vt:lpstr>Embedded OLE Servers</vt:lpstr>
      </vt:variant>
      <vt:variant>
        <vt:i4>2</vt:i4>
      </vt:variant>
      <vt:variant>
        <vt:lpstr>Slide Titles</vt:lpstr>
      </vt:variant>
      <vt:variant>
        <vt:i4>30</vt:i4>
      </vt:variant>
    </vt:vector>
  </HeadingPairs>
  <TitlesOfParts>
    <vt:vector size="43" baseType="lpstr">
      <vt:lpstr>1_Default Design</vt:lpstr>
      <vt:lpstr>Ocean</vt:lpstr>
      <vt:lpstr>11_Default Design</vt:lpstr>
      <vt:lpstr>9_Default Design</vt:lpstr>
      <vt:lpstr>7_Default Design</vt:lpstr>
      <vt:lpstr>6_Default Design</vt:lpstr>
      <vt:lpstr>Default Design</vt:lpstr>
      <vt:lpstr>3_Default Design</vt:lpstr>
      <vt:lpstr>2_Default Design</vt:lpstr>
      <vt:lpstr>1_Clouds</vt:lpstr>
      <vt:lpstr>2_Clouds</vt:lpstr>
      <vt:lpstr>Chart</vt:lpstr>
      <vt:lpstr>Drawing</vt:lpstr>
      <vt:lpstr>YSFRI-MML Collaborations on Stock Enhancement</vt:lpstr>
      <vt:lpstr>Coupling Fisheries Management  and Aquaculture: Some Definitions</vt:lpstr>
      <vt:lpstr>Coupling Fisheries Management  and Aquaculture: Some Definitions</vt:lpstr>
      <vt:lpstr>LMR Panel Objective from Honolulu LMR Meeting in 2012:</vt:lpstr>
      <vt:lpstr>New Collaboration Initiated in 2012</vt:lpstr>
      <vt:lpstr>Slide 6</vt:lpstr>
      <vt:lpstr>“A Responsible Approach to Marine Stock Enhancement” *</vt:lpstr>
      <vt:lpstr>Key Advances in Development of Culture-Based Fisheries</vt:lpstr>
      <vt:lpstr>Focused Research on Release Variables:  Critical Uncertainties</vt:lpstr>
      <vt:lpstr>Virtually all aspects of enhancement research and management require the ability to identify released fish</vt:lpstr>
      <vt:lpstr>Slide 11</vt:lpstr>
      <vt:lpstr>Slide 12</vt:lpstr>
      <vt:lpstr>Slide 13</vt:lpstr>
      <vt:lpstr>PIT Tags (Passive Integrated Transponders)</vt:lpstr>
      <vt:lpstr>Slide 15</vt:lpstr>
      <vt:lpstr>Reef Unit (no acclimation)</vt:lpstr>
      <vt:lpstr>Netting Removed to Release Acclimated Fish</vt:lpstr>
      <vt:lpstr>Red Snapper Recapture Rates at High Stocking Density Sites, Fall 2002</vt:lpstr>
      <vt:lpstr>Opportunities:  Potential Collaborations</vt:lpstr>
      <vt:lpstr> Mote’s Tropical Research Lab-Summerland Key</vt:lpstr>
      <vt:lpstr>Slide 21</vt:lpstr>
      <vt:lpstr>Slide 22</vt:lpstr>
      <vt:lpstr>Snook Captive Breeding Research</vt:lpstr>
      <vt:lpstr>Slide 24</vt:lpstr>
      <vt:lpstr>Slide 25</vt:lpstr>
      <vt:lpstr>Next Steps</vt:lpstr>
      <vt:lpstr>Slide 27</vt:lpstr>
      <vt:lpstr>Effect of Enhancements, harvest and habitat management should be modeled, a priori, and integrated into the decision making process</vt:lpstr>
      <vt:lpstr>Enabling Science &amp; Fishery-Driven Policy Development</vt:lpstr>
      <vt:lpstr>Stock Enhancement Symposium: PACON 2012 Kona, Hawaii, December, 2012  </vt:lpstr>
    </vt:vector>
  </TitlesOfParts>
  <Company>UH Hilo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M.P. Crosby</dc:creator>
  <cp:lastModifiedBy>kleber</cp:lastModifiedBy>
  <cp:revision>190</cp:revision>
  <cp:lastPrinted>2011-10-21T13:17:05Z</cp:lastPrinted>
  <dcterms:created xsi:type="dcterms:W3CDTF">2011-10-21T14:36:13Z</dcterms:created>
  <dcterms:modified xsi:type="dcterms:W3CDTF">2012-10-19T16:03:33Z</dcterms:modified>
</cp:coreProperties>
</file>